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8396" r:id="rId5"/>
    <p:sldId id="38637" r:id="rId6"/>
    <p:sldId id="38634" r:id="rId7"/>
    <p:sldId id="38635" r:id="rId8"/>
    <p:sldId id="38638" r:id="rId9"/>
  </p:sldIdLst>
  <p:sldSz cx="12192000" cy="6858000"/>
  <p:notesSz cx="6954838" cy="9236075"/>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2F13B6-110F-44D5-AE47-9BDB5F8F5976}">
          <p14:sldIdLst>
            <p14:sldId id="38396"/>
            <p14:sldId id="38637"/>
            <p14:sldId id="38634"/>
            <p14:sldId id="38635"/>
            <p14:sldId id="38638"/>
          </p14:sldIdLst>
        </p14:section>
      </p14:sectionLst>
    </p:ext>
    <p:ext uri="{EFAFB233-063F-42B5-8137-9DF3F51BA10A}">
      <p15:sldGuideLst xmlns:p15="http://schemas.microsoft.com/office/powerpoint/2012/main">
        <p15:guide id="1" orient="horz" pos="4292" userDrawn="1">
          <p15:clr>
            <a:srgbClr val="A4A3A4"/>
          </p15:clr>
        </p15:guide>
        <p15:guide id="2" pos="7491" userDrawn="1">
          <p15:clr>
            <a:srgbClr val="A4A3A4"/>
          </p15:clr>
        </p15:guide>
        <p15:guide id="3" orient="horz" pos="4110" userDrawn="1">
          <p15:clr>
            <a:srgbClr val="A4A3A4"/>
          </p15:clr>
        </p15:guide>
        <p15:guide id="4" pos="234" userDrawn="1">
          <p15:clr>
            <a:srgbClr val="A4A3A4"/>
          </p15:clr>
        </p15:guide>
        <p15:guide id="5" orient="horz" pos="159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49983-75A6-7820-5149-5E63E0DA69F6}" name="Isaac Chavero González" initials="ICG" userId="S::isaac.chavero@ainda.mx::6868de60-976b-4966-949a-7bc5516380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E5857"/>
    <a:srgbClr val="FFFFFF"/>
    <a:srgbClr val="203864"/>
    <a:srgbClr val="173862"/>
    <a:srgbClr val="F9DDCF"/>
    <a:srgbClr val="F0D8D8"/>
    <a:srgbClr val="FFB3B3"/>
    <a:srgbClr val="DAF0D4"/>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5C498-424F-49C0-AB55-74B1E166C278}" v="26" dt="2024-10-10T14:06:14.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7" autoAdjust="0"/>
    <p:restoredTop sz="75391" autoAdjust="0"/>
  </p:normalViewPr>
  <p:slideViewPr>
    <p:cSldViewPr snapToGrid="0" showGuides="1">
      <p:cViewPr varScale="1">
        <p:scale>
          <a:sx n="111" d="100"/>
          <a:sy n="111" d="100"/>
        </p:scale>
        <p:origin x="606" y="96"/>
      </p:cViewPr>
      <p:guideLst>
        <p:guide orient="horz" pos="4292"/>
        <p:guide pos="7491"/>
        <p:guide orient="horz" pos="4110"/>
        <p:guide pos="234"/>
        <p:guide orient="horz" pos="15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3762" cy="463407"/>
          </a:xfrm>
          <a:prstGeom prst="rect">
            <a:avLst/>
          </a:prstGeom>
        </p:spPr>
        <p:txBody>
          <a:bodyPr vert="horz" lIns="91826" tIns="45913" rIns="91826" bIns="45913" rtlCol="0"/>
          <a:lstStyle>
            <a:lvl1pPr algn="l">
              <a:defRPr sz="1200"/>
            </a:lvl1pPr>
          </a:lstStyle>
          <a:p>
            <a:endParaRPr lang="en-US" dirty="0"/>
          </a:p>
        </p:txBody>
      </p:sp>
      <p:sp>
        <p:nvSpPr>
          <p:cNvPr id="3" name="Date Placeholder 2"/>
          <p:cNvSpPr>
            <a:spLocks noGrp="1"/>
          </p:cNvSpPr>
          <p:nvPr>
            <p:ph type="dt" idx="1"/>
          </p:nvPr>
        </p:nvSpPr>
        <p:spPr>
          <a:xfrm>
            <a:off x="3939467" y="1"/>
            <a:ext cx="3013762" cy="463407"/>
          </a:xfrm>
          <a:prstGeom prst="rect">
            <a:avLst/>
          </a:prstGeom>
        </p:spPr>
        <p:txBody>
          <a:bodyPr vert="horz" lIns="91826" tIns="45913" rIns="91826" bIns="45913" rtlCol="0"/>
          <a:lstStyle>
            <a:lvl1pPr algn="r">
              <a:defRPr sz="1200"/>
            </a:lvl1pPr>
          </a:lstStyle>
          <a:p>
            <a:fld id="{EC2ABFAB-0155-4D1F-B520-6C5A4BFF37BF}" type="datetimeFigureOut">
              <a:rPr lang="en-US" smtClean="0"/>
              <a:t>6/3/2025</a:t>
            </a:fld>
            <a:endParaRPr lang="en-US" dirty="0"/>
          </a:p>
        </p:txBody>
      </p:sp>
      <p:sp>
        <p:nvSpPr>
          <p:cNvPr id="4" name="Slide Image Placeholder 3"/>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1826" tIns="45913" rIns="91826" bIns="45913" rtlCol="0" anchor="ctr"/>
          <a:lstStyle/>
          <a:p>
            <a:endParaRPr lang="en-US" dirty="0"/>
          </a:p>
        </p:txBody>
      </p:sp>
      <p:sp>
        <p:nvSpPr>
          <p:cNvPr id="5" name="Notes Placeholder 4"/>
          <p:cNvSpPr>
            <a:spLocks noGrp="1"/>
          </p:cNvSpPr>
          <p:nvPr>
            <p:ph type="body" sz="quarter" idx="3"/>
          </p:nvPr>
        </p:nvSpPr>
        <p:spPr>
          <a:xfrm>
            <a:off x="695485" y="4444863"/>
            <a:ext cx="5563870" cy="3636705"/>
          </a:xfrm>
          <a:prstGeom prst="rect">
            <a:avLst/>
          </a:prstGeom>
        </p:spPr>
        <p:txBody>
          <a:bodyPr vert="horz" lIns="91826" tIns="45913" rIns="91826" bIns="459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70"/>
            <a:ext cx="3013762" cy="463406"/>
          </a:xfrm>
          <a:prstGeom prst="rect">
            <a:avLst/>
          </a:prstGeom>
        </p:spPr>
        <p:txBody>
          <a:bodyPr vert="horz" lIns="91826" tIns="45913" rIns="91826" bIns="459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7" y="8772670"/>
            <a:ext cx="3013762" cy="463406"/>
          </a:xfrm>
          <a:prstGeom prst="rect">
            <a:avLst/>
          </a:prstGeom>
        </p:spPr>
        <p:txBody>
          <a:bodyPr vert="horz" lIns="91826" tIns="45913" rIns="91826" bIns="45913" rtlCol="0" anchor="b"/>
          <a:lstStyle>
            <a:lvl1pPr algn="r">
              <a:defRPr sz="1200"/>
            </a:lvl1pPr>
          </a:lstStyle>
          <a:p>
            <a:fld id="{69F80654-0ED0-45D1-8FE9-860119C2BDBC}" type="slidenum">
              <a:rPr lang="en-US" smtClean="0"/>
              <a:t>‹#›</a:t>
            </a:fld>
            <a:endParaRPr lang="en-US" dirty="0"/>
          </a:p>
        </p:txBody>
      </p:sp>
    </p:spTree>
    <p:extLst>
      <p:ext uri="{BB962C8B-B14F-4D97-AF65-F5344CB8AC3E}">
        <p14:creationId xmlns:p14="http://schemas.microsoft.com/office/powerpoint/2010/main" val="298688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69F80654-0ED0-45D1-8FE9-860119C2BDBC}" type="slidenum">
              <a:rPr lang="en-US" smtClean="0"/>
              <a:t>1</a:t>
            </a:fld>
            <a:endParaRPr lang="en-US" dirty="0"/>
          </a:p>
        </p:txBody>
      </p:sp>
    </p:spTree>
    <p:extLst>
      <p:ext uri="{BB962C8B-B14F-4D97-AF65-F5344CB8AC3E}">
        <p14:creationId xmlns:p14="http://schemas.microsoft.com/office/powerpoint/2010/main" val="340126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54" indent="-226954">
              <a:buAutoNum type="arabicPeriod"/>
            </a:pPr>
            <a:r>
              <a:rPr lang="es-MX" dirty="0"/>
              <a:t>Gracias a la estabilización del programa de inyección de agua, la tasa de declinación del yacimiento ha disminuido de 37% a 5%.</a:t>
            </a:r>
          </a:p>
          <a:p>
            <a:pPr marL="226954" indent="-226954">
              <a:buAutoNum type="arabicPeriod"/>
            </a:pPr>
            <a:r>
              <a:rPr lang="es-MX" dirty="0"/>
              <a:t>Inicialmente, las reparaciones mayores a 2 pozos estaban planeadas para finales de este año. Por temas de disponibilidad de equipo, las reparación se realizarán en el 2Q y 3Q de 2025 y se harán a 3 pozos. </a:t>
            </a:r>
          </a:p>
          <a:p>
            <a:pPr marL="226954" indent="-226954">
              <a:buAutoNum type="arabicPeriod"/>
            </a:pPr>
            <a:r>
              <a:rPr lang="es-MX" dirty="0"/>
              <a:t>Esto permitirá que el perfil de producción, al nivel 1P, se aproxime al perfil de producción inicialmente proyectado durante el comité técnico.</a:t>
            </a:r>
          </a:p>
          <a:p>
            <a:pPr marL="226954" indent="-226954">
              <a:buAutoNum type="arabicPeriod"/>
            </a:pPr>
            <a:endParaRPr lang="es-MX" dirty="0"/>
          </a:p>
          <a:p>
            <a:pPr marL="226954" indent="-226954">
              <a:buAutoNum type="arabicPeriod"/>
            </a:pPr>
            <a:r>
              <a:rPr lang="es-MX" dirty="0"/>
              <a:t>Pemex incumplió el plan de pagos al únicamente realizar un pago durante el mes de junio. </a:t>
            </a:r>
          </a:p>
          <a:p>
            <a:pPr marL="226954" indent="-226954">
              <a:buAutoNum type="arabicPeriod"/>
            </a:pPr>
            <a:r>
              <a:rPr lang="es-MX" dirty="0"/>
              <a:t>Durante el mes de julio, Hokchi </a:t>
            </a:r>
            <a:r>
              <a:rPr lang="es-MX" dirty="0" err="1"/>
              <a:t>nevio</a:t>
            </a:r>
            <a:r>
              <a:rPr lang="es-MX" dirty="0"/>
              <a:t> cartas tanto al DG de Pemex y de Pemex Exploración y Producción exigiendo el cumplimiento.</a:t>
            </a:r>
          </a:p>
          <a:p>
            <a:pPr marL="226954" indent="-226954">
              <a:buAutoNum type="arabicPeriod"/>
            </a:pPr>
            <a:r>
              <a:rPr lang="es-MX" dirty="0"/>
              <a:t>Hoy en </a:t>
            </a:r>
            <a:r>
              <a:rPr lang="es-MX" dirty="0" err="1"/>
              <a:t>dia</a:t>
            </a:r>
            <a:r>
              <a:rPr lang="es-MX" dirty="0"/>
              <a:t>, Pemex tiene un adeudo de 3 facturas las cuales equivalen a 127 millones de USD (incluyendo la factura retenida de COBRA). </a:t>
            </a:r>
          </a:p>
          <a:p>
            <a:pPr marL="226954" indent="-226954">
              <a:buAutoNum type="arabicPeriod"/>
            </a:pPr>
            <a:endParaRPr lang="es-MX" dirty="0"/>
          </a:p>
          <a:p>
            <a:pPr marL="226954" indent="-226954">
              <a:buAutoNum type="arabicPeriod"/>
            </a:pPr>
            <a:r>
              <a:rPr lang="es-MX" dirty="0"/>
              <a:t>El 17 de julio, Pemex notificó a Hokchi su intención de no renovar el contrato de comercialización el cual tiene fecha de vencimiento en octubre.</a:t>
            </a:r>
          </a:p>
          <a:p>
            <a:pPr marL="226954" indent="-226954">
              <a:buAutoNum type="arabicPeriod"/>
            </a:pPr>
            <a:r>
              <a:rPr lang="es-MX" dirty="0"/>
              <a:t>En respuesta, Hokchi envio un oficio argumentando que no pueden terminar el contrato si existen adeudos vigentes. </a:t>
            </a:r>
          </a:p>
          <a:p>
            <a:pPr marL="226954" indent="-226954">
              <a:buAutoNum type="arabicPeriod"/>
            </a:pPr>
            <a:endParaRPr lang="es-MX" dirty="0"/>
          </a:p>
          <a:p>
            <a:pPr marL="226954" indent="-226954">
              <a:buAutoNum type="arabicPeriod"/>
            </a:pPr>
            <a:r>
              <a:rPr lang="es-MX" dirty="0"/>
              <a:t>El monto total en disputa es de 47 millones de USD de los cuales 20 millones fueron recuperados mediante la ejecución de la garantía de cumplimiento.</a:t>
            </a:r>
          </a:p>
          <a:p>
            <a:pPr marL="226954" indent="-226954">
              <a:buAutoNum type="arabicPeriod"/>
            </a:pPr>
            <a:r>
              <a:rPr lang="es-MX" dirty="0"/>
              <a:t>Actualmente sigue retenida una factura de Pemex por 44 millones. </a:t>
            </a:r>
          </a:p>
          <a:p>
            <a:pPr marL="226954" indent="-226954">
              <a:buAutoNum type="arabicPeriod"/>
            </a:pPr>
            <a:endParaRPr lang="es-MX" dirty="0"/>
          </a:p>
          <a:p>
            <a:pPr marL="226954" indent="-226954">
              <a:buAutoNum type="arabicPeriod"/>
            </a:pPr>
            <a:r>
              <a:rPr lang="es-MX" dirty="0"/>
              <a:t>Hokchi presento el presupuesto para el 2025 de 107 millones de USD. Esto incluye las intervenciones mayores a los 3 pozos que mencione al principio. </a:t>
            </a:r>
          </a:p>
          <a:p>
            <a:pPr marL="226954" indent="-226954">
              <a:buAutoNum type="arabicPeriod"/>
            </a:pPr>
            <a:r>
              <a:rPr lang="es-MX" dirty="0"/>
              <a:t>Este presupuesto es 28% mas bajo que el que se aprobó para el 2024.</a:t>
            </a:r>
          </a:p>
        </p:txBody>
      </p:sp>
      <p:sp>
        <p:nvSpPr>
          <p:cNvPr id="4" name="Slide Number Placeholder 3"/>
          <p:cNvSpPr>
            <a:spLocks noGrp="1"/>
          </p:cNvSpPr>
          <p:nvPr>
            <p:ph type="sldNum" sz="quarter" idx="5"/>
          </p:nvPr>
        </p:nvSpPr>
        <p:spPr/>
        <p:txBody>
          <a:bodyPr/>
          <a:lstStyle/>
          <a:p>
            <a:fld id="{69F80654-0ED0-45D1-8FE9-860119C2BDBC}" type="slidenum">
              <a:rPr lang="en-US" smtClean="0"/>
              <a:t>2</a:t>
            </a:fld>
            <a:endParaRPr lang="en-US" dirty="0"/>
          </a:p>
        </p:txBody>
      </p:sp>
    </p:spTree>
    <p:extLst>
      <p:ext uri="{BB962C8B-B14F-4D97-AF65-F5344CB8AC3E}">
        <p14:creationId xmlns:p14="http://schemas.microsoft.com/office/powerpoint/2010/main" val="130637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54" indent="-226954">
              <a:buAutoNum type="arabicPeriod"/>
            </a:pPr>
            <a:r>
              <a:rPr lang="es-MX" dirty="0"/>
              <a:t>Gracias a la estabilización del programa de inyección de agua, la tasa de declinación del yacimiento ha disminuido de 37% a 5%.</a:t>
            </a:r>
          </a:p>
          <a:p>
            <a:pPr marL="226954" indent="-226954">
              <a:buAutoNum type="arabicPeriod"/>
            </a:pPr>
            <a:r>
              <a:rPr lang="es-MX" dirty="0"/>
              <a:t>Inicialmente, las reparaciones mayores a 2 pozos estaban planeadas para finales de este año. Por temas de disponibilidad de equipo, las reparación se realizarán en el 2Q y 3Q de 2025 y se harán a 3 pozos. </a:t>
            </a:r>
          </a:p>
          <a:p>
            <a:pPr marL="226954" indent="-226954">
              <a:buAutoNum type="arabicPeriod"/>
            </a:pPr>
            <a:r>
              <a:rPr lang="es-MX" dirty="0"/>
              <a:t>Esto permitirá que el perfil de producción, al nivel 1P, se aproxime al perfil de producción inicialmente proyectado durante el comité técnico.</a:t>
            </a:r>
          </a:p>
          <a:p>
            <a:pPr marL="226954" indent="-226954">
              <a:buAutoNum type="arabicPeriod"/>
            </a:pPr>
            <a:endParaRPr lang="es-MX" dirty="0"/>
          </a:p>
          <a:p>
            <a:pPr marL="226954" indent="-226954">
              <a:buAutoNum type="arabicPeriod"/>
            </a:pPr>
            <a:r>
              <a:rPr lang="es-MX" dirty="0"/>
              <a:t>Pemex incumplió el plan de pagos al únicamente realizar un pago durante el mes de junio. </a:t>
            </a:r>
          </a:p>
          <a:p>
            <a:pPr marL="226954" indent="-226954">
              <a:buAutoNum type="arabicPeriod"/>
            </a:pPr>
            <a:r>
              <a:rPr lang="es-MX" dirty="0"/>
              <a:t>Durante el mes de julio, Hokchi </a:t>
            </a:r>
            <a:r>
              <a:rPr lang="es-MX" dirty="0" err="1"/>
              <a:t>nevio</a:t>
            </a:r>
            <a:r>
              <a:rPr lang="es-MX" dirty="0"/>
              <a:t> cartas tanto al DG de Pemex y de Pemex Exploración y Producción exigiendo el cumplimiento.</a:t>
            </a:r>
          </a:p>
          <a:p>
            <a:pPr marL="226954" indent="-226954">
              <a:buAutoNum type="arabicPeriod"/>
            </a:pPr>
            <a:r>
              <a:rPr lang="es-MX" dirty="0"/>
              <a:t>Hoy en </a:t>
            </a:r>
            <a:r>
              <a:rPr lang="es-MX" dirty="0" err="1"/>
              <a:t>dia</a:t>
            </a:r>
            <a:r>
              <a:rPr lang="es-MX" dirty="0"/>
              <a:t>, Pemex tiene un adeudo de 3 facturas las cuales equivalen a 127 millones de USD (incluyendo la factura retenida de COBRA). </a:t>
            </a:r>
          </a:p>
          <a:p>
            <a:pPr marL="226954" indent="-226954">
              <a:buAutoNum type="arabicPeriod"/>
            </a:pPr>
            <a:endParaRPr lang="es-MX" dirty="0"/>
          </a:p>
          <a:p>
            <a:pPr marL="226954" indent="-226954">
              <a:buAutoNum type="arabicPeriod"/>
            </a:pPr>
            <a:r>
              <a:rPr lang="es-MX" dirty="0"/>
              <a:t>El 17 de julio, Pemex notificó a Hokchi su intención de no renovar el contrato de comercialización el cual tiene fecha de vencimiento en octubre.</a:t>
            </a:r>
          </a:p>
          <a:p>
            <a:pPr marL="226954" indent="-226954">
              <a:buAutoNum type="arabicPeriod"/>
            </a:pPr>
            <a:r>
              <a:rPr lang="es-MX" dirty="0"/>
              <a:t>En respuesta, Hokchi envio un oficio argumentando que no pueden terminar el contrato si existen adeudos vigentes. </a:t>
            </a:r>
          </a:p>
          <a:p>
            <a:pPr marL="226954" indent="-226954">
              <a:buAutoNum type="arabicPeriod"/>
            </a:pPr>
            <a:endParaRPr lang="es-MX" dirty="0"/>
          </a:p>
          <a:p>
            <a:pPr marL="226954" indent="-226954">
              <a:buAutoNum type="arabicPeriod"/>
            </a:pPr>
            <a:r>
              <a:rPr lang="es-MX" dirty="0"/>
              <a:t>El monto total en disputa es de 47 millones de USD de los cuales 20 millones fueron recuperados mediante la ejecución de la garantía de cumplimiento.</a:t>
            </a:r>
          </a:p>
          <a:p>
            <a:pPr marL="226954" indent="-226954">
              <a:buAutoNum type="arabicPeriod"/>
            </a:pPr>
            <a:r>
              <a:rPr lang="es-MX" dirty="0"/>
              <a:t>Actualmente sigue retenida una factura de Pemex por 44 millones. </a:t>
            </a:r>
          </a:p>
          <a:p>
            <a:pPr marL="226954" indent="-226954">
              <a:buAutoNum type="arabicPeriod"/>
            </a:pPr>
            <a:endParaRPr lang="es-MX" dirty="0"/>
          </a:p>
          <a:p>
            <a:pPr marL="226954" indent="-226954">
              <a:buAutoNum type="arabicPeriod"/>
            </a:pPr>
            <a:r>
              <a:rPr lang="es-MX" dirty="0"/>
              <a:t>Hokchi presento el presupuesto para el 2025 de 107 millones de USD. Esto incluye las intervenciones mayores a los 3 pozos que mencione al principio. </a:t>
            </a:r>
          </a:p>
          <a:p>
            <a:pPr marL="226954" indent="-226954">
              <a:buAutoNum type="arabicPeriod"/>
            </a:pPr>
            <a:r>
              <a:rPr lang="es-MX" dirty="0"/>
              <a:t>Este presupuesto es 28% mas bajo que el que se aprobó para el 2024.</a:t>
            </a:r>
          </a:p>
        </p:txBody>
      </p:sp>
      <p:sp>
        <p:nvSpPr>
          <p:cNvPr id="4" name="Slide Number Placeholder 3"/>
          <p:cNvSpPr>
            <a:spLocks noGrp="1"/>
          </p:cNvSpPr>
          <p:nvPr>
            <p:ph type="sldNum" sz="quarter" idx="5"/>
          </p:nvPr>
        </p:nvSpPr>
        <p:spPr/>
        <p:txBody>
          <a:bodyPr/>
          <a:lstStyle/>
          <a:p>
            <a:fld id="{69F80654-0ED0-45D1-8FE9-860119C2BDBC}" type="slidenum">
              <a:rPr lang="en-US" smtClean="0"/>
              <a:t>3</a:t>
            </a:fld>
            <a:endParaRPr lang="en-US" dirty="0"/>
          </a:p>
        </p:txBody>
      </p:sp>
    </p:spTree>
    <p:extLst>
      <p:ext uri="{BB962C8B-B14F-4D97-AF65-F5344CB8AC3E}">
        <p14:creationId xmlns:p14="http://schemas.microsoft.com/office/powerpoint/2010/main" val="227082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54" indent="-226954">
              <a:buAutoNum type="arabicPeriod"/>
            </a:pPr>
            <a:r>
              <a:rPr lang="es-MX" dirty="0"/>
              <a:t>Gracias a la estabilización del programa de inyección de agua, la tasa de declinación del yacimiento ha disminuido de 37% a 5%.</a:t>
            </a:r>
          </a:p>
          <a:p>
            <a:pPr marL="226954" indent="-226954">
              <a:buAutoNum type="arabicPeriod"/>
            </a:pPr>
            <a:r>
              <a:rPr lang="es-MX" dirty="0"/>
              <a:t>Inicialmente, las reparaciones mayores a 2 pozos estaban planeadas para finales de este año. Por temas de disponibilidad de equipo, las reparación se realizarán en el 2Q y 3Q de 2025 y se harán a 3 pozos. </a:t>
            </a:r>
          </a:p>
          <a:p>
            <a:pPr marL="226954" indent="-226954">
              <a:buAutoNum type="arabicPeriod"/>
            </a:pPr>
            <a:r>
              <a:rPr lang="es-MX" dirty="0"/>
              <a:t>Esto permitirá que el perfil de producción, al nivel 1P, se aproxime al perfil de producción inicialmente proyectado durante el comité técnico.</a:t>
            </a:r>
          </a:p>
          <a:p>
            <a:pPr marL="226954" indent="-226954">
              <a:buAutoNum type="arabicPeriod"/>
            </a:pPr>
            <a:endParaRPr lang="es-MX" dirty="0"/>
          </a:p>
          <a:p>
            <a:pPr marL="226954" indent="-226954">
              <a:buAutoNum type="arabicPeriod"/>
            </a:pPr>
            <a:r>
              <a:rPr lang="es-MX" dirty="0"/>
              <a:t>Pemex incumplió el plan de pagos al únicamente realizar un pago durante el mes de junio. </a:t>
            </a:r>
          </a:p>
          <a:p>
            <a:pPr marL="226954" indent="-226954">
              <a:buAutoNum type="arabicPeriod"/>
            </a:pPr>
            <a:r>
              <a:rPr lang="es-MX" dirty="0"/>
              <a:t>Durante el mes de julio, Hokchi </a:t>
            </a:r>
            <a:r>
              <a:rPr lang="es-MX" dirty="0" err="1"/>
              <a:t>nevio</a:t>
            </a:r>
            <a:r>
              <a:rPr lang="es-MX" dirty="0"/>
              <a:t> cartas tanto al DG de Pemex y de Pemex Exploración y Producción exigiendo el cumplimiento.</a:t>
            </a:r>
          </a:p>
          <a:p>
            <a:pPr marL="226954" indent="-226954">
              <a:buAutoNum type="arabicPeriod"/>
            </a:pPr>
            <a:r>
              <a:rPr lang="es-MX" dirty="0"/>
              <a:t>Hoy en </a:t>
            </a:r>
            <a:r>
              <a:rPr lang="es-MX" dirty="0" err="1"/>
              <a:t>dia</a:t>
            </a:r>
            <a:r>
              <a:rPr lang="es-MX" dirty="0"/>
              <a:t>, Pemex tiene un adeudo de 3 facturas las cuales equivalen a 127 millones de USD (incluyendo la factura retenida de COBRA). </a:t>
            </a:r>
          </a:p>
          <a:p>
            <a:pPr marL="226954" indent="-226954">
              <a:buAutoNum type="arabicPeriod"/>
            </a:pPr>
            <a:endParaRPr lang="es-MX" dirty="0"/>
          </a:p>
          <a:p>
            <a:pPr marL="226954" indent="-226954">
              <a:buAutoNum type="arabicPeriod"/>
            </a:pPr>
            <a:r>
              <a:rPr lang="es-MX" dirty="0"/>
              <a:t>El 17 de julio, Pemex notificó a Hokchi su intención de no renovar el contrato de comercialización el cual tiene fecha de vencimiento en octubre.</a:t>
            </a:r>
          </a:p>
          <a:p>
            <a:pPr marL="226954" indent="-226954">
              <a:buAutoNum type="arabicPeriod"/>
            </a:pPr>
            <a:r>
              <a:rPr lang="es-MX" dirty="0"/>
              <a:t>En respuesta, Hokchi envio un oficio argumentando que no pueden terminar el contrato si existen adeudos vigentes. </a:t>
            </a:r>
          </a:p>
          <a:p>
            <a:pPr marL="226954" indent="-226954">
              <a:buAutoNum type="arabicPeriod"/>
            </a:pPr>
            <a:endParaRPr lang="es-MX" dirty="0"/>
          </a:p>
          <a:p>
            <a:pPr marL="226954" indent="-226954">
              <a:buAutoNum type="arabicPeriod"/>
            </a:pPr>
            <a:r>
              <a:rPr lang="es-MX" dirty="0"/>
              <a:t>El monto total en disputa es de 47 millones de USD de los cuales 20 millones fueron recuperados mediante la ejecución de la garantía de cumplimiento.</a:t>
            </a:r>
          </a:p>
          <a:p>
            <a:pPr marL="226954" indent="-226954">
              <a:buAutoNum type="arabicPeriod"/>
            </a:pPr>
            <a:r>
              <a:rPr lang="es-MX" dirty="0"/>
              <a:t>Actualmente sigue retenida una factura de Pemex por 44 millones. </a:t>
            </a:r>
          </a:p>
          <a:p>
            <a:pPr marL="226954" indent="-226954">
              <a:buAutoNum type="arabicPeriod"/>
            </a:pPr>
            <a:endParaRPr lang="es-MX" dirty="0"/>
          </a:p>
          <a:p>
            <a:pPr marL="226954" indent="-226954">
              <a:buAutoNum type="arabicPeriod"/>
            </a:pPr>
            <a:r>
              <a:rPr lang="es-MX" dirty="0"/>
              <a:t>Hokchi presento el presupuesto para el 2025 de 107 millones de USD. Esto incluye las intervenciones mayores a los 3 pozos que mencione al principio. </a:t>
            </a:r>
          </a:p>
          <a:p>
            <a:pPr marL="226954" indent="-226954">
              <a:buAutoNum type="arabicPeriod"/>
            </a:pPr>
            <a:r>
              <a:rPr lang="es-MX" dirty="0"/>
              <a:t>Este presupuesto es 28% mas bajo que el que se aprobó para el 2024.</a:t>
            </a:r>
          </a:p>
        </p:txBody>
      </p:sp>
      <p:sp>
        <p:nvSpPr>
          <p:cNvPr id="4" name="Slide Number Placeholder 3"/>
          <p:cNvSpPr>
            <a:spLocks noGrp="1"/>
          </p:cNvSpPr>
          <p:nvPr>
            <p:ph type="sldNum" sz="quarter" idx="5"/>
          </p:nvPr>
        </p:nvSpPr>
        <p:spPr/>
        <p:txBody>
          <a:bodyPr/>
          <a:lstStyle/>
          <a:p>
            <a:fld id="{69F80654-0ED0-45D1-8FE9-860119C2BDBC}" type="slidenum">
              <a:rPr lang="en-US" smtClean="0"/>
              <a:t>4</a:t>
            </a:fld>
            <a:endParaRPr lang="en-US" dirty="0"/>
          </a:p>
        </p:txBody>
      </p:sp>
    </p:spTree>
    <p:extLst>
      <p:ext uri="{BB962C8B-B14F-4D97-AF65-F5344CB8AC3E}">
        <p14:creationId xmlns:p14="http://schemas.microsoft.com/office/powerpoint/2010/main" val="172817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54" indent="-226954">
              <a:buAutoNum type="arabicPeriod"/>
            </a:pPr>
            <a:r>
              <a:rPr lang="es-MX" dirty="0"/>
              <a:t>Gracias a la estabilización del programa de inyección de agua, la tasa de declinación del yacimiento ha disminuido de 37% a 5%.</a:t>
            </a:r>
          </a:p>
          <a:p>
            <a:pPr marL="226954" indent="-226954">
              <a:buAutoNum type="arabicPeriod"/>
            </a:pPr>
            <a:r>
              <a:rPr lang="es-MX" dirty="0"/>
              <a:t>Inicialmente, las reparaciones mayores a 2 pozos estaban planeadas para finales de este año. Por temas de disponibilidad de equipo, las reparación se realizarán en el 2Q y 3Q de 2025 y se harán a 3 pozos. </a:t>
            </a:r>
          </a:p>
          <a:p>
            <a:pPr marL="226954" indent="-226954">
              <a:buAutoNum type="arabicPeriod"/>
            </a:pPr>
            <a:r>
              <a:rPr lang="es-MX" dirty="0"/>
              <a:t>Esto permitirá que el perfil de producción, al nivel 1P, se aproxime al perfil de producción inicialmente proyectado durante el comité técnico.</a:t>
            </a:r>
          </a:p>
          <a:p>
            <a:pPr marL="226954" indent="-226954">
              <a:buAutoNum type="arabicPeriod"/>
            </a:pPr>
            <a:endParaRPr lang="es-MX" dirty="0"/>
          </a:p>
          <a:p>
            <a:pPr marL="226954" indent="-226954">
              <a:buAutoNum type="arabicPeriod"/>
            </a:pPr>
            <a:r>
              <a:rPr lang="es-MX" dirty="0"/>
              <a:t>Pemex incumplió el plan de pagos al únicamente realizar un pago durante el mes de junio. </a:t>
            </a:r>
          </a:p>
          <a:p>
            <a:pPr marL="226954" indent="-226954">
              <a:buAutoNum type="arabicPeriod"/>
            </a:pPr>
            <a:r>
              <a:rPr lang="es-MX" dirty="0"/>
              <a:t>Durante el mes de julio, Hokchi </a:t>
            </a:r>
            <a:r>
              <a:rPr lang="es-MX" dirty="0" err="1"/>
              <a:t>nevio</a:t>
            </a:r>
            <a:r>
              <a:rPr lang="es-MX" dirty="0"/>
              <a:t> cartas tanto al DG de Pemex y de Pemex Exploración y Producción exigiendo el cumplimiento.</a:t>
            </a:r>
          </a:p>
          <a:p>
            <a:pPr marL="226954" indent="-226954">
              <a:buAutoNum type="arabicPeriod"/>
            </a:pPr>
            <a:r>
              <a:rPr lang="es-MX" dirty="0"/>
              <a:t>Hoy en </a:t>
            </a:r>
            <a:r>
              <a:rPr lang="es-MX" dirty="0" err="1"/>
              <a:t>dia</a:t>
            </a:r>
            <a:r>
              <a:rPr lang="es-MX" dirty="0"/>
              <a:t>, Pemex tiene un adeudo de 3 facturas las cuales equivalen a 127 millones de USD (incluyendo la factura retenida de COBRA). </a:t>
            </a:r>
          </a:p>
          <a:p>
            <a:pPr marL="226954" indent="-226954">
              <a:buAutoNum type="arabicPeriod"/>
            </a:pPr>
            <a:endParaRPr lang="es-MX" dirty="0"/>
          </a:p>
          <a:p>
            <a:pPr marL="226954" indent="-226954">
              <a:buAutoNum type="arabicPeriod"/>
            </a:pPr>
            <a:r>
              <a:rPr lang="es-MX" dirty="0"/>
              <a:t>El 17 de julio, Pemex notificó a Hokchi su intención de no renovar el contrato de comercialización el cual tiene fecha de vencimiento en octubre.</a:t>
            </a:r>
          </a:p>
          <a:p>
            <a:pPr marL="226954" indent="-226954">
              <a:buAutoNum type="arabicPeriod"/>
            </a:pPr>
            <a:r>
              <a:rPr lang="es-MX" dirty="0"/>
              <a:t>En respuesta, Hokchi envio un oficio argumentando que no pueden terminar el contrato si existen adeudos vigentes. </a:t>
            </a:r>
          </a:p>
          <a:p>
            <a:pPr marL="226954" indent="-226954">
              <a:buAutoNum type="arabicPeriod"/>
            </a:pPr>
            <a:endParaRPr lang="es-MX" dirty="0"/>
          </a:p>
          <a:p>
            <a:pPr marL="226954" indent="-226954">
              <a:buAutoNum type="arabicPeriod"/>
            </a:pPr>
            <a:r>
              <a:rPr lang="es-MX" dirty="0"/>
              <a:t>El monto total en disputa es de 47 millones de USD de los cuales 20 millones fueron recuperados mediante la ejecución de la garantía de cumplimiento.</a:t>
            </a:r>
          </a:p>
          <a:p>
            <a:pPr marL="226954" indent="-226954">
              <a:buAutoNum type="arabicPeriod"/>
            </a:pPr>
            <a:r>
              <a:rPr lang="es-MX" dirty="0"/>
              <a:t>Actualmente sigue retenida una factura de Pemex por 44 millones. </a:t>
            </a:r>
          </a:p>
          <a:p>
            <a:pPr marL="226954" indent="-226954">
              <a:buAutoNum type="arabicPeriod"/>
            </a:pPr>
            <a:endParaRPr lang="es-MX" dirty="0"/>
          </a:p>
          <a:p>
            <a:pPr marL="226954" indent="-226954">
              <a:buAutoNum type="arabicPeriod"/>
            </a:pPr>
            <a:r>
              <a:rPr lang="es-MX" dirty="0"/>
              <a:t>Hokchi presento el presupuesto para el 2025 de 107 millones de USD. Esto incluye las intervenciones mayores a los 3 pozos que mencione al principio. </a:t>
            </a:r>
          </a:p>
          <a:p>
            <a:pPr marL="226954" indent="-226954">
              <a:buAutoNum type="arabicPeriod"/>
            </a:pPr>
            <a:r>
              <a:rPr lang="es-MX" dirty="0"/>
              <a:t>Este presupuesto es 28% mas bajo que el que se aprobó para el 2024.</a:t>
            </a:r>
          </a:p>
        </p:txBody>
      </p:sp>
      <p:sp>
        <p:nvSpPr>
          <p:cNvPr id="4" name="Slide Number Placeholder 3"/>
          <p:cNvSpPr>
            <a:spLocks noGrp="1"/>
          </p:cNvSpPr>
          <p:nvPr>
            <p:ph type="sldNum" sz="quarter" idx="5"/>
          </p:nvPr>
        </p:nvSpPr>
        <p:spPr/>
        <p:txBody>
          <a:bodyPr/>
          <a:lstStyle/>
          <a:p>
            <a:fld id="{69F80654-0ED0-45D1-8FE9-860119C2BDBC}" type="slidenum">
              <a:rPr lang="en-US" smtClean="0"/>
              <a:t>5</a:t>
            </a:fld>
            <a:endParaRPr lang="en-US" dirty="0"/>
          </a:p>
        </p:txBody>
      </p:sp>
    </p:spTree>
    <p:extLst>
      <p:ext uri="{BB962C8B-B14F-4D97-AF65-F5344CB8AC3E}">
        <p14:creationId xmlns:p14="http://schemas.microsoft.com/office/powerpoint/2010/main" val="215579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1B95-0CD1-4E8B-9707-8127432FA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BEDB9-6CDD-49A4-8E45-0221A5551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9ECFE9-4D22-415C-B329-927297EE9F5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50294D03-F2F6-4E13-90B3-24316D42D13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CC82CBB-F61A-4F03-917F-22866E1AC8E9}"/>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294650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A5C1-FAC0-49F8-9BCC-B28CA84607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055B7E-DC1C-418A-8AE2-893754D21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C8350-E854-4126-9F7C-168FDA831B8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9E62DF8D-F101-4A08-92C7-D0D3FB43F9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62402C9-C0C8-4008-A6EF-832416FC7396}"/>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56922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EE525-0EB7-4443-9DC6-9CDDCF479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A251B7-A515-430C-A4CE-5C6D0971F4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7EE4A-6F5D-404C-9223-4796B830A2A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A00240E-4546-4849-A2F9-864E52CF66C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638E0F7-A366-4AB0-92D1-EE785FD79052}"/>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2646888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24B70E94-2F0B-CDDF-23B2-CA58EFA71DCC}"/>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5">
            <a:extLst>
              <a:ext uri="{FF2B5EF4-FFF2-40B4-BE49-F238E27FC236}">
                <a16:creationId xmlns:a16="http://schemas.microsoft.com/office/drawing/2014/main" id="{7CCCB81F-837A-F628-41C1-4B4C1A2BF90F}"/>
              </a:ext>
            </a:extLst>
          </p:cNvPr>
          <p:cNvSpPr/>
          <p:nvPr/>
        </p:nvSpPr>
        <p:spPr>
          <a:xfrm>
            <a:off x="0" y="-1"/>
            <a:ext cx="12192000" cy="3666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2">
            <a:extLst>
              <a:ext uri="{FF2B5EF4-FFF2-40B4-BE49-F238E27FC236}">
                <a16:creationId xmlns:a16="http://schemas.microsoft.com/office/drawing/2014/main" id="{93F098C9-BFAF-C2C4-8B43-5F50B0AE7A19}"/>
              </a:ext>
            </a:extLst>
          </p:cNvPr>
          <p:cNvSpPr/>
          <p:nvPr/>
        </p:nvSpPr>
        <p:spPr>
          <a:xfrm>
            <a:off x="1" y="3658013"/>
            <a:ext cx="12183144" cy="3190461"/>
          </a:xfrm>
          <a:prstGeom prst="rect">
            <a:avLst/>
          </a:prstGeom>
          <a:solidFill>
            <a:srgbClr val="1D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pylon-P27Z8M7-small.jpg">
            <a:extLst>
              <a:ext uri="{FF2B5EF4-FFF2-40B4-BE49-F238E27FC236}">
                <a16:creationId xmlns:a16="http://schemas.microsoft.com/office/drawing/2014/main" id="{7C7F4926-1084-98A4-A275-35B5B40BF2EA}"/>
              </a:ext>
            </a:extLst>
          </p:cNvPr>
          <p:cNvPicPr>
            <a:picLocks noChangeAspect="1"/>
          </p:cNvPicPr>
          <p:nvPr/>
        </p:nvPicPr>
        <p:blipFill rotWithShape="1">
          <a:blip r:embed="rId3" cstate="screen">
            <a:alphaModFix amt="8140"/>
            <a:extLst>
              <a:ext uri="{28A0092B-C50C-407E-A947-70E740481C1C}">
                <a14:useLocalDpi xmlns:a14="http://schemas.microsoft.com/office/drawing/2010/main" val="0"/>
              </a:ext>
            </a:extLst>
          </a:blip>
          <a:srcRect/>
          <a:stretch/>
        </p:blipFill>
        <p:spPr>
          <a:xfrm>
            <a:off x="-3544" y="3667538"/>
            <a:ext cx="12189871" cy="3190461"/>
          </a:xfrm>
          <a:prstGeom prst="rect">
            <a:avLst/>
          </a:prstGeom>
          <a:ln w="12700">
            <a:miter lim="400000"/>
          </a:ln>
        </p:spPr>
      </p:pic>
      <p:cxnSp>
        <p:nvCxnSpPr>
          <p:cNvPr id="17" name="Conector recto 6">
            <a:extLst>
              <a:ext uri="{FF2B5EF4-FFF2-40B4-BE49-F238E27FC236}">
                <a16:creationId xmlns:a16="http://schemas.microsoft.com/office/drawing/2014/main" id="{232DFC58-7D62-94DF-5C61-381479D29B25}"/>
              </a:ext>
            </a:extLst>
          </p:cNvPr>
          <p:cNvCxnSpPr>
            <a:cxnSpLocks/>
          </p:cNvCxnSpPr>
          <p:nvPr/>
        </p:nvCxnSpPr>
        <p:spPr>
          <a:xfrm>
            <a:off x="2170647" y="4673430"/>
            <a:ext cx="78432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80D18DEA-D44F-6D3B-FD6A-26552147CA3B}"/>
              </a:ext>
            </a:extLst>
          </p:cNvPr>
          <p:cNvSpPr>
            <a:spLocks noGrp="1"/>
          </p:cNvSpPr>
          <p:nvPr>
            <p:ph type="title"/>
          </p:nvPr>
        </p:nvSpPr>
        <p:spPr>
          <a:xfrm>
            <a:off x="2170647" y="4078531"/>
            <a:ext cx="7843219" cy="563128"/>
          </a:xfrm>
          <a:prstGeom prst="rect">
            <a:avLst/>
          </a:prstGeom>
        </p:spPr>
        <p:txBody>
          <a:bodyPr/>
          <a:lstStyle>
            <a:lvl1pPr algn="ctr">
              <a:defRPr sz="3200" b="1">
                <a:solidFill>
                  <a:schemeClr val="bg1"/>
                </a:solidFill>
                <a:latin typeface="Helvetica" panose="020B0604020202020204" pitchFamily="34" charset="0"/>
                <a:cs typeface="Helvetica" panose="020B0604020202020204" pitchFamily="34" charset="0"/>
              </a:defRPr>
            </a:lvl1pPr>
          </a:lstStyle>
          <a:p>
            <a:r>
              <a:rPr lang="en-US" noProof="0"/>
              <a:t>Click to edit Master title style</a:t>
            </a:r>
            <a:endParaRPr lang="es-MX" noProof="0"/>
          </a:p>
        </p:txBody>
      </p:sp>
      <p:sp>
        <p:nvSpPr>
          <p:cNvPr id="26" name="Text Placeholder 2">
            <a:extLst>
              <a:ext uri="{FF2B5EF4-FFF2-40B4-BE49-F238E27FC236}">
                <a16:creationId xmlns:a16="http://schemas.microsoft.com/office/drawing/2014/main" id="{448280D0-1EAA-EC67-C13E-B25B6D31E560}"/>
              </a:ext>
            </a:extLst>
          </p:cNvPr>
          <p:cNvSpPr>
            <a:spLocks noGrp="1"/>
          </p:cNvSpPr>
          <p:nvPr>
            <p:ph type="body" idx="1"/>
          </p:nvPr>
        </p:nvSpPr>
        <p:spPr>
          <a:xfrm>
            <a:off x="3186246" y="4769965"/>
            <a:ext cx="5810289" cy="841402"/>
          </a:xfrm>
        </p:spPr>
        <p:txBody>
          <a:bodyPr anchor="t">
            <a:normAutofit/>
          </a:bodyPr>
          <a:lstStyle>
            <a:lvl1pPr marL="0" indent="0" algn="ctr">
              <a:buNone/>
              <a:defRPr sz="27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8" name="Content Placeholder 3">
            <a:extLst>
              <a:ext uri="{FF2B5EF4-FFF2-40B4-BE49-F238E27FC236}">
                <a16:creationId xmlns:a16="http://schemas.microsoft.com/office/drawing/2014/main" id="{02C1D92F-ABD3-51B6-9264-19E15B516EB1}"/>
              </a:ext>
            </a:extLst>
          </p:cNvPr>
          <p:cNvSpPr>
            <a:spLocks noGrp="1"/>
          </p:cNvSpPr>
          <p:nvPr>
            <p:ph sz="half" idx="2"/>
          </p:nvPr>
        </p:nvSpPr>
        <p:spPr>
          <a:xfrm>
            <a:off x="10259854" y="9614"/>
            <a:ext cx="1923290" cy="201963"/>
          </a:xfrm>
        </p:spPr>
        <p:txBody>
          <a:bodyPr>
            <a:noAutofit/>
          </a:bodyPr>
          <a:lstStyle>
            <a:lvl1pPr marL="0" indent="0" algn="r">
              <a:buNone/>
              <a:defRPr sz="800"/>
            </a:lvl1pPr>
          </a:lstStyle>
          <a:p>
            <a:pPr lvl="0"/>
            <a:r>
              <a:rPr lang="en-US" noProof="0"/>
              <a:t>Click to edit Master text styles</a:t>
            </a:r>
          </a:p>
        </p:txBody>
      </p:sp>
      <p:pic>
        <p:nvPicPr>
          <p:cNvPr id="3" name="Imagen 5" descr="Imagen que contiene dibujo&#10;&#10;Descripción generada automáticamente">
            <a:extLst>
              <a:ext uri="{FF2B5EF4-FFF2-40B4-BE49-F238E27FC236}">
                <a16:creationId xmlns:a16="http://schemas.microsoft.com/office/drawing/2014/main" id="{A2E07F37-C1E5-3776-62DA-5D72347C0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247" y="1342256"/>
            <a:ext cx="5810288" cy="2324116"/>
          </a:xfrm>
          <a:prstGeom prst="rect">
            <a:avLst/>
          </a:prstGeom>
        </p:spPr>
      </p:pic>
      <p:pic>
        <p:nvPicPr>
          <p:cNvPr id="4" name="Picture 7">
            <a:extLst>
              <a:ext uri="{FF2B5EF4-FFF2-40B4-BE49-F238E27FC236}">
                <a16:creationId xmlns:a16="http://schemas.microsoft.com/office/drawing/2014/main" id="{5CE66C55-AEC9-11F8-74DD-E49E32CBA1F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63577" y="5136707"/>
            <a:ext cx="863671" cy="518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A4D1FD-F976-9FEC-4236-E657FA39FF5E}"/>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57183" y="5876822"/>
            <a:ext cx="661079" cy="653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a:extLst>
              <a:ext uri="{FF2B5EF4-FFF2-40B4-BE49-F238E27FC236}">
                <a16:creationId xmlns:a16="http://schemas.microsoft.com/office/drawing/2014/main" id="{766BCC68-77F8-DC5C-3B89-3B4D3B99C38A}"/>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421861" y="5860192"/>
            <a:ext cx="662632" cy="6626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a:extLst>
              <a:ext uri="{FF2B5EF4-FFF2-40B4-BE49-F238E27FC236}">
                <a16:creationId xmlns:a16="http://schemas.microsoft.com/office/drawing/2014/main" id="{2C203970-5CF6-B30B-CCD5-8C0F3648C196}"/>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354737" y="5191054"/>
            <a:ext cx="729756" cy="49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4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58E2-D63E-439F-9B36-A9851B832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5D02C-805D-49F9-ABC2-C6C42F64F9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5EE13-45AA-40BE-B8D8-C3934DA3439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A6B0A21-3F99-409C-93C8-CD2CC46E3F7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403A512-F65A-4DE6-AD4B-69A05DB71E0C}"/>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141801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9949-CFC5-40F5-B29B-C570873ED4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5BB3EA-F1B4-4EE8-9872-AE6C04683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36DC7-5CFD-47E7-96E9-3236B43AE00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3BBFAFE-8133-47BD-9E0C-D3BD0968E3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1A50614-6D28-43CA-ACB8-6E591CCD3CFA}"/>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371828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6419-1B34-445C-BB35-6ABBEA526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26784-FA42-46BD-8916-47B02B2100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1862D-BB4E-4797-A4AA-F0D3390B1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EAE80C-84CD-481E-BA19-A2ED2406136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3027B000-E061-48FF-AA98-E8EE17048A9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51AC5A-15EF-4751-A026-D982B788DCB1}"/>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347561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83A5-5B69-410F-8CEE-9BE9557479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33DD1-E0A1-4EA5-9B34-E491ECD07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06B9F-C318-4E5D-92B3-B818B3775D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6633A3-4F8F-4FBB-AAA6-5D28E8F34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17AC09-64FE-4B39-86CC-9C389B6D45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158F99-357E-43E6-B758-092D088121D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012EEFAE-9E88-41E3-B1D5-3A294C395FD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A566CA7-4B45-46AD-B990-90643D49C3D6}"/>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184382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6AB8-3B72-4A8A-A345-1A0BDC9737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C0501E-BA37-4086-813B-182D6DB4CE2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46A19DBD-2E05-4233-BE89-6EBD4BAAB6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EE2AEEF-C36D-4EAE-8299-28C1140328E7}"/>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261454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943AA1-DD5D-4BAF-B7BB-21A0B12F373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5FF6BEC3-4970-4783-B890-ECA67A2F016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A43E8DE-CC63-4FBE-BC92-25DCD54CEE29}"/>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574243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B95B-0B4D-4607-A059-886D87D3A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8D8D51-DD1B-4F86-94B3-97034B278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CB5C5F-A727-444B-B9EF-D125F916F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7A6CEA-B55E-4FFB-964E-DAEDF141AF1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B58C0E0E-A2F5-4930-969C-27BF3CBD87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6803F8-C1B5-42A2-9BCF-4384257224F1}"/>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207924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515C-30B5-4483-ADCA-9C14D5024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85959-8A33-4955-BEBF-42D5C1768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2A6003-77B3-4D1C-897C-5878E3976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8F64D-1E1B-4DF7-A2E8-9ED520A3A8E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6D9F7EBC-EC69-4367-A4C7-7D5C359AFC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0E850A2-2D04-4B02-AF9A-E7AC8EF090AF}"/>
              </a:ext>
            </a:extLst>
          </p:cNvPr>
          <p:cNvSpPr>
            <a:spLocks noGrp="1"/>
          </p:cNvSpPr>
          <p:nvPr>
            <p:ph type="sldNum" sz="quarter" idx="12"/>
          </p:nvPr>
        </p:nvSpPr>
        <p:spPr/>
        <p:txBody>
          <a:bodyPr/>
          <a:lstStyle/>
          <a:p>
            <a:fld id="{831969DE-D155-4290-A1C5-98AF1F200E92}" type="slidenum">
              <a:rPr lang="en-US" smtClean="0"/>
              <a:t>‹#›</a:t>
            </a:fld>
            <a:endParaRPr lang="en-US" dirty="0"/>
          </a:p>
        </p:txBody>
      </p:sp>
    </p:spTree>
    <p:extLst>
      <p:ext uri="{BB962C8B-B14F-4D97-AF65-F5344CB8AC3E}">
        <p14:creationId xmlns:p14="http://schemas.microsoft.com/office/powerpoint/2010/main" val="174533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0348F-DF8B-439E-9658-7C4C36A71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B86C4-2105-4B51-B0B6-ADD2B9D85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3195E2A-39BD-4743-B8A5-68DCEBC5C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969DE-D155-4290-A1C5-98AF1F200E92}" type="slidenum">
              <a:rPr lang="en-US" smtClean="0"/>
              <a:t>‹#›</a:t>
            </a:fld>
            <a:endParaRPr lang="en-US" dirty="0"/>
          </a:p>
        </p:txBody>
      </p:sp>
      <p:pic>
        <p:nvPicPr>
          <p:cNvPr id="8" name="Imagen 7">
            <a:extLst>
              <a:ext uri="{FF2B5EF4-FFF2-40B4-BE49-F238E27FC236}">
                <a16:creationId xmlns:a16="http://schemas.microsoft.com/office/drawing/2014/main" id="{3B24FAF7-6609-4399-9258-6957CB25DA85}"/>
              </a:ext>
            </a:extLst>
          </p:cNvPr>
          <p:cNvPicPr>
            <a:picLocks noChangeAspect="1"/>
          </p:cNvPicPr>
          <p:nvPr userDrawn="1"/>
        </p:nvPicPr>
        <p:blipFill>
          <a:blip r:embed="rId14"/>
          <a:stretch>
            <a:fillRect/>
          </a:stretch>
        </p:blipFill>
        <p:spPr>
          <a:xfrm>
            <a:off x="0" y="0"/>
            <a:ext cx="12192000" cy="946150"/>
          </a:xfrm>
          <a:prstGeom prst="rect">
            <a:avLst/>
          </a:prstGeom>
        </p:spPr>
      </p:pic>
      <p:pic>
        <p:nvPicPr>
          <p:cNvPr id="9" name="pasted-image.pdf">
            <a:extLst>
              <a:ext uri="{FF2B5EF4-FFF2-40B4-BE49-F238E27FC236}">
                <a16:creationId xmlns:a16="http://schemas.microsoft.com/office/drawing/2014/main" id="{98DEE355-BA8D-49D1-ACE5-50A4C4B5E740}"/>
              </a:ext>
            </a:extLst>
          </p:cNvPr>
          <p:cNvPicPr>
            <a:picLocks noChangeAspect="1"/>
          </p:cNvPicPr>
          <p:nvPr userDrawn="1"/>
        </p:nvPicPr>
        <p:blipFill>
          <a:blip r:embed="rId15"/>
          <a:stretch>
            <a:fillRect/>
          </a:stretch>
        </p:blipFill>
        <p:spPr>
          <a:xfrm>
            <a:off x="274212" y="251781"/>
            <a:ext cx="1818056" cy="453913"/>
          </a:xfrm>
          <a:prstGeom prst="rect">
            <a:avLst/>
          </a:prstGeom>
          <a:ln w="12700">
            <a:miter lim="400000"/>
          </a:ln>
        </p:spPr>
      </p:pic>
      <p:sp>
        <p:nvSpPr>
          <p:cNvPr id="10" name="Shape 371">
            <a:extLst>
              <a:ext uri="{FF2B5EF4-FFF2-40B4-BE49-F238E27FC236}">
                <a16:creationId xmlns:a16="http://schemas.microsoft.com/office/drawing/2014/main" id="{4DE8910B-0113-4048-814A-D35A5130D819}"/>
              </a:ext>
            </a:extLst>
          </p:cNvPr>
          <p:cNvSpPr/>
          <p:nvPr userDrawn="1"/>
        </p:nvSpPr>
        <p:spPr>
          <a:xfrm flipV="1">
            <a:off x="2385482" y="225788"/>
            <a:ext cx="1" cy="505913"/>
          </a:xfrm>
          <a:prstGeom prst="line">
            <a:avLst/>
          </a:prstGeom>
          <a:ln w="38100">
            <a:solidFill>
              <a:srgbClr val="FFFFFF"/>
            </a:solidFill>
            <a:miter/>
          </a:ln>
        </p:spPr>
        <p:txBody>
          <a:bodyPr tIns="45720" bIns="4572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hape 321" descr="Rectangle 13">
            <a:extLst>
              <a:ext uri="{FF2B5EF4-FFF2-40B4-BE49-F238E27FC236}">
                <a16:creationId xmlns:a16="http://schemas.microsoft.com/office/drawing/2014/main" id="{3F659B37-ABB9-4A79-8F28-3D0E22FB8F2E}"/>
              </a:ext>
            </a:extLst>
          </p:cNvPr>
          <p:cNvSpPr/>
          <p:nvPr userDrawn="1"/>
        </p:nvSpPr>
        <p:spPr>
          <a:xfrm>
            <a:off x="275799" y="6601421"/>
            <a:ext cx="11640402" cy="257956"/>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45720" tIns="45720" rIns="45720" bIns="45720" numCol="1" anchor="t">
            <a:spAutoFit/>
          </a:bodyPr>
          <a:lstStyle>
            <a:lvl1pPr algn="ctr">
              <a:lnSpc>
                <a:spcPct val="150000"/>
              </a:lnSpc>
              <a:defRPr sz="1600">
                <a:solidFill>
                  <a:srgbClr val="FFFFFF"/>
                </a:solidFill>
                <a:latin typeface="+mn-lt"/>
                <a:ea typeface="+mn-ea"/>
                <a:cs typeface="+mn-cs"/>
                <a:sym typeface="Helvetica"/>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MX" sz="800" b="0" i="0" u="none" strike="noStrike" kern="1200" cap="none" spc="0" normalizeH="0" baseline="0" noProof="0" dirty="0">
                <a:ln>
                  <a:noFill/>
                </a:ln>
                <a:solidFill>
                  <a:srgbClr val="13294F"/>
                </a:solidFill>
                <a:effectLst/>
                <a:uLnTx/>
                <a:uFillTx/>
                <a:latin typeface="Calibri" panose="020F0502020204030204"/>
                <a:ea typeface="+mn-ea"/>
                <a:cs typeface="+mn-cs"/>
                <a:sym typeface="Helvetica"/>
              </a:rPr>
              <a:t>Derechos reservados Ainda, Energía &amp; Infraestructura 2023. Queda prohibida la reproducción total o parcial de este documento por cualquier medio o procedimiento.</a:t>
            </a:r>
          </a:p>
        </p:txBody>
      </p:sp>
    </p:spTree>
    <p:extLst>
      <p:ext uri="{BB962C8B-B14F-4D97-AF65-F5344CB8AC3E}">
        <p14:creationId xmlns:p14="http://schemas.microsoft.com/office/powerpoint/2010/main" val="3291352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aindaei.com/wp-content/uploads/2025/05/AEI-Hidrocarburos-Politica-de-Sostenibilidad.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aindaei.com/wp-content/uploads/2025/05/AEI-Hidrocarburos-Estudio-de-Materialidad.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indaei.com/wp-content/uploads/2025/05/AEI-Hidrocarburos-GRESB-2024.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hokchienergy.com/wp-content/uploads/2022/02/Informe-Anual-SENER.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0C2-9ABB-8C97-214B-CECBD10A6FD5}"/>
              </a:ext>
            </a:extLst>
          </p:cNvPr>
          <p:cNvSpPr>
            <a:spLocks noGrp="1"/>
          </p:cNvSpPr>
          <p:nvPr>
            <p:ph type="title"/>
          </p:nvPr>
        </p:nvSpPr>
        <p:spPr/>
        <p:txBody>
          <a:bodyPr/>
          <a:lstStyle/>
          <a:p>
            <a:r>
              <a:rPr lang="es-MX" dirty="0"/>
              <a:t>AEI Hidrocarburos - ESG</a:t>
            </a:r>
          </a:p>
        </p:txBody>
      </p:sp>
      <p:sp>
        <p:nvSpPr>
          <p:cNvPr id="7" name="Content Placeholder 6">
            <a:extLst>
              <a:ext uri="{FF2B5EF4-FFF2-40B4-BE49-F238E27FC236}">
                <a16:creationId xmlns:a16="http://schemas.microsoft.com/office/drawing/2014/main" id="{5C3F64C9-9B7B-8778-647D-1782784170E5}"/>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251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5E25E1-2F07-B2A9-2A03-7FDBB36C5ECC}"/>
              </a:ext>
            </a:extLst>
          </p:cNvPr>
          <p:cNvSpPr txBox="1"/>
          <p:nvPr/>
        </p:nvSpPr>
        <p:spPr>
          <a:xfrm>
            <a:off x="380206" y="1453586"/>
            <a:ext cx="5713559" cy="4154984"/>
          </a:xfrm>
          <a:prstGeom prst="rect">
            <a:avLst/>
          </a:prstGeom>
          <a:noFill/>
        </p:spPr>
        <p:txBody>
          <a:bodyPr wrap="square" rtlCol="0">
            <a:spAutoFit/>
          </a:bodyPr>
          <a:lstStyle/>
          <a:p>
            <a:pPr>
              <a:spcAft>
                <a:spcPts val="600"/>
              </a:spcAft>
            </a:pPr>
            <a:r>
              <a:rPr lang="es-ES" sz="2400" b="1" dirty="0">
                <a:solidFill>
                  <a:schemeClr val="accent1">
                    <a:lumMod val="50000"/>
                  </a:schemeClr>
                </a:solidFill>
              </a:rPr>
              <a:t>AEI Hidrocarburos </a:t>
            </a:r>
            <a:r>
              <a:rPr lang="es-ES" sz="2400" dirty="0">
                <a:solidFill>
                  <a:schemeClr val="accent1">
                    <a:lumMod val="50000"/>
                  </a:schemeClr>
                </a:solidFill>
              </a:rPr>
              <a:t>es una empresa petrolera mexicana líder en la convergencia de mejores prácticas de negocio y en la implantación de los principios ESG (</a:t>
            </a:r>
            <a:r>
              <a:rPr lang="es-ES" sz="2400" b="1" dirty="0" err="1">
                <a:solidFill>
                  <a:schemeClr val="accent1">
                    <a:lumMod val="50000"/>
                  </a:schemeClr>
                </a:solidFill>
              </a:rPr>
              <a:t>Environmental</a:t>
            </a:r>
            <a:r>
              <a:rPr lang="es-ES" sz="2400" b="1" dirty="0">
                <a:solidFill>
                  <a:schemeClr val="accent1">
                    <a:lumMod val="50000"/>
                  </a:schemeClr>
                </a:solidFill>
              </a:rPr>
              <a:t>, Social and </a:t>
            </a:r>
            <a:r>
              <a:rPr lang="es-ES" sz="2400" b="1" dirty="0" err="1">
                <a:solidFill>
                  <a:schemeClr val="accent1">
                    <a:lumMod val="50000"/>
                  </a:schemeClr>
                </a:solidFill>
              </a:rPr>
              <a:t>Corporate</a:t>
            </a:r>
            <a:r>
              <a:rPr lang="es-ES" sz="2400" b="1" dirty="0">
                <a:solidFill>
                  <a:schemeClr val="accent1">
                    <a:lumMod val="50000"/>
                  </a:schemeClr>
                </a:solidFill>
              </a:rPr>
              <a:t> </a:t>
            </a:r>
            <a:r>
              <a:rPr lang="es-ES" sz="2400" b="1" dirty="0" err="1">
                <a:solidFill>
                  <a:schemeClr val="accent1">
                    <a:lumMod val="50000"/>
                  </a:schemeClr>
                </a:solidFill>
              </a:rPr>
              <a:t>Governance</a:t>
            </a:r>
            <a:r>
              <a:rPr lang="es-ES" sz="2400" dirty="0">
                <a:solidFill>
                  <a:schemeClr val="accent1">
                    <a:lumMod val="50000"/>
                  </a:schemeClr>
                </a:solidFill>
              </a:rPr>
              <a:t>, por sus siglas en inglés) en sus operaciones. No solo cumplimos con las normativas y regulaciones, sino que estamos poniendo el ejemplo de responsabilidad en la industria al ser la primera empresa petrolera en haber sido evaluada por GRESB.</a:t>
            </a:r>
            <a:endParaRPr lang="es-MX" sz="2400" dirty="0">
              <a:solidFill>
                <a:schemeClr val="accent1">
                  <a:lumMod val="50000"/>
                </a:schemeClr>
              </a:solidFill>
            </a:endParaRPr>
          </a:p>
        </p:txBody>
      </p:sp>
      <p:sp>
        <p:nvSpPr>
          <p:cNvPr id="11" name="Shape 400" descr="TextBox 37">
            <a:extLst>
              <a:ext uri="{FF2B5EF4-FFF2-40B4-BE49-F238E27FC236}">
                <a16:creationId xmlns:a16="http://schemas.microsoft.com/office/drawing/2014/main" id="{C77364DF-8B30-675C-8005-AD09D3C4FCF9}"/>
              </a:ext>
            </a:extLst>
          </p:cNvPr>
          <p:cNvSpPr/>
          <p:nvPr/>
        </p:nvSpPr>
        <p:spPr>
          <a:xfrm>
            <a:off x="2491660" y="238878"/>
            <a:ext cx="6609799" cy="477054"/>
          </a:xfrm>
          <a:prstGeom prst="rect">
            <a:avLst/>
          </a:prstGeom>
          <a:ln w="25400">
            <a:miter lim="400000"/>
          </a:ln>
          <a:extLst>
            <a:ext uri="{C572A759-6A51-4108-AA02-DFA0A04FC94B}">
              <ma14:wrappingTextBoxFlag xmlns="" xmlns:ma14="http://schemas.microsoft.com/office/mac/drawingml/2011/main" val="1"/>
            </a:ext>
          </a:extLst>
        </p:spPr>
        <p:txBody>
          <a:bodyPr wrap="none" tIns="45720" bIns="45720">
            <a:noAutofit/>
          </a:bodyPr>
          <a:lstStyle>
            <a:lvl1pPr algn="ctr">
              <a:defRPr sz="5000">
                <a:solidFill>
                  <a:srgbClr val="FFFFFF"/>
                </a:solidFill>
                <a:latin typeface="Helvetica Light"/>
                <a:ea typeface="Helvetica Light"/>
                <a:cs typeface="Helvetica Light"/>
                <a:sym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500" b="0" i="0" u="none" strike="noStrike" kern="1200" cap="none" spc="0" normalizeH="0" baseline="0" noProof="0" dirty="0">
                <a:ln>
                  <a:noFill/>
                </a:ln>
                <a:solidFill>
                  <a:srgbClr val="FFFFFF"/>
                </a:solidFill>
                <a:effectLst/>
                <a:uLnTx/>
                <a:uFillTx/>
                <a:latin typeface="Helvetica Light"/>
                <a:sym typeface="Helvetica Light"/>
              </a:rPr>
              <a:t>AEI Hidrocarburos - ESG</a:t>
            </a:r>
          </a:p>
        </p:txBody>
      </p:sp>
      <p:pic>
        <p:nvPicPr>
          <p:cNvPr id="16" name="Imagen 4" descr="Personas en un barco">
            <a:extLst>
              <a:ext uri="{FF2B5EF4-FFF2-40B4-BE49-F238E27FC236}">
                <a16:creationId xmlns:a16="http://schemas.microsoft.com/office/drawing/2014/main" id="{29195A37-9A92-4041-CD49-9367850AE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381" y="4343321"/>
            <a:ext cx="3874582" cy="2179452"/>
          </a:xfrm>
          <a:prstGeom prst="rect">
            <a:avLst/>
          </a:prstGeom>
        </p:spPr>
      </p:pic>
      <p:pic>
        <p:nvPicPr>
          <p:cNvPr id="19" name="Picture 18">
            <a:extLst>
              <a:ext uri="{FF2B5EF4-FFF2-40B4-BE49-F238E27FC236}">
                <a16:creationId xmlns:a16="http://schemas.microsoft.com/office/drawing/2014/main" id="{593AE867-AF91-D531-E995-67407864ADE4}"/>
              </a:ext>
            </a:extLst>
          </p:cNvPr>
          <p:cNvPicPr>
            <a:picLocks noChangeAspect="1"/>
          </p:cNvPicPr>
          <p:nvPr/>
        </p:nvPicPr>
        <p:blipFill>
          <a:blip r:embed="rId4"/>
          <a:stretch>
            <a:fillRect/>
          </a:stretch>
        </p:blipFill>
        <p:spPr>
          <a:xfrm>
            <a:off x="6097633" y="4236656"/>
            <a:ext cx="2597283" cy="2286117"/>
          </a:xfrm>
          <a:prstGeom prst="rect">
            <a:avLst/>
          </a:prstGeom>
        </p:spPr>
      </p:pic>
      <p:pic>
        <p:nvPicPr>
          <p:cNvPr id="22" name="Picture 21">
            <a:extLst>
              <a:ext uri="{FF2B5EF4-FFF2-40B4-BE49-F238E27FC236}">
                <a16:creationId xmlns:a16="http://schemas.microsoft.com/office/drawing/2014/main" id="{94FEEBD5-7E0C-8E0C-C042-6C492F40892F}"/>
              </a:ext>
            </a:extLst>
          </p:cNvPr>
          <p:cNvPicPr>
            <a:picLocks noChangeAspect="1"/>
          </p:cNvPicPr>
          <p:nvPr/>
        </p:nvPicPr>
        <p:blipFill>
          <a:blip r:embed="rId5"/>
          <a:srcRect b="22498"/>
          <a:stretch/>
        </p:blipFill>
        <p:spPr>
          <a:xfrm>
            <a:off x="6096000" y="2143914"/>
            <a:ext cx="3733097" cy="2199408"/>
          </a:xfrm>
          <a:prstGeom prst="rect">
            <a:avLst/>
          </a:prstGeom>
        </p:spPr>
      </p:pic>
      <p:pic>
        <p:nvPicPr>
          <p:cNvPr id="23" name="Imagen 4">
            <a:extLst>
              <a:ext uri="{FF2B5EF4-FFF2-40B4-BE49-F238E27FC236}">
                <a16:creationId xmlns:a16="http://schemas.microsoft.com/office/drawing/2014/main" id="{E1AC118A-DE06-935E-6B87-B7FEBA3654A3}"/>
              </a:ext>
            </a:extLst>
          </p:cNvPr>
          <p:cNvPicPr>
            <a:picLocks noChangeAspect="1"/>
          </p:cNvPicPr>
          <p:nvPr/>
        </p:nvPicPr>
        <p:blipFill>
          <a:blip r:embed="rId6"/>
          <a:srcRect t="17249"/>
          <a:stretch/>
        </p:blipFill>
        <p:spPr>
          <a:xfrm>
            <a:off x="6096000" y="952500"/>
            <a:ext cx="3716306" cy="1843670"/>
          </a:xfrm>
          <a:prstGeom prst="rect">
            <a:avLst/>
          </a:prstGeom>
        </p:spPr>
      </p:pic>
      <p:pic>
        <p:nvPicPr>
          <p:cNvPr id="24" name="Imagen 8">
            <a:extLst>
              <a:ext uri="{FF2B5EF4-FFF2-40B4-BE49-F238E27FC236}">
                <a16:creationId xmlns:a16="http://schemas.microsoft.com/office/drawing/2014/main" id="{FCB3BA86-F62B-2291-23E4-47AD0A984C02}"/>
              </a:ext>
            </a:extLst>
          </p:cNvPr>
          <p:cNvPicPr>
            <a:picLocks noChangeAspect="1"/>
          </p:cNvPicPr>
          <p:nvPr/>
        </p:nvPicPr>
        <p:blipFill rotWithShape="1">
          <a:blip r:embed="rId7"/>
          <a:srcRect l="44476" t="1298" r="28336" b="19261"/>
          <a:stretch/>
        </p:blipFill>
        <p:spPr>
          <a:xfrm>
            <a:off x="9812306" y="952499"/>
            <a:ext cx="2079657" cy="3390821"/>
          </a:xfrm>
          <a:prstGeom prst="rect">
            <a:avLst/>
          </a:prstGeom>
        </p:spPr>
      </p:pic>
    </p:spTree>
    <p:extLst>
      <p:ext uri="{BB962C8B-B14F-4D97-AF65-F5344CB8AC3E}">
        <p14:creationId xmlns:p14="http://schemas.microsoft.com/office/powerpoint/2010/main" val="126065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E2B0232-5393-90AF-57AC-1061071EB54A}"/>
              </a:ext>
            </a:extLst>
          </p:cNvPr>
          <p:cNvSpPr txBox="1"/>
          <p:nvPr/>
        </p:nvSpPr>
        <p:spPr>
          <a:xfrm>
            <a:off x="380329" y="1066546"/>
            <a:ext cx="5653087" cy="4370427"/>
          </a:xfrm>
          <a:prstGeom prst="rect">
            <a:avLst/>
          </a:prstGeom>
          <a:noFill/>
        </p:spPr>
        <p:txBody>
          <a:bodyPr wrap="square" rtlCol="0">
            <a:spAutoFit/>
          </a:bodyPr>
          <a:lstStyle/>
          <a:p>
            <a:pPr>
              <a:spcAft>
                <a:spcPts val="600"/>
              </a:spcAft>
            </a:pPr>
            <a:r>
              <a:rPr lang="es-ES" sz="2400" b="1" dirty="0">
                <a:solidFill>
                  <a:schemeClr val="accent1">
                    <a:lumMod val="50000"/>
                  </a:schemeClr>
                </a:solidFill>
              </a:rPr>
              <a:t>Políticas</a:t>
            </a:r>
          </a:p>
          <a:p>
            <a:pPr>
              <a:spcAft>
                <a:spcPts val="600"/>
              </a:spcAft>
            </a:pPr>
            <a:r>
              <a:rPr lang="es-ES" b="1" dirty="0">
                <a:solidFill>
                  <a:schemeClr val="accent1">
                    <a:lumMod val="50000"/>
                  </a:schemeClr>
                </a:solidFill>
              </a:rPr>
              <a:t>Política de Sostenibilidad</a:t>
            </a:r>
          </a:p>
          <a:p>
            <a:pPr>
              <a:spcAft>
                <a:spcPts val="600"/>
              </a:spcAft>
            </a:pPr>
            <a:r>
              <a:rPr lang="es-ES" dirty="0">
                <a:solidFill>
                  <a:schemeClr val="accent1">
                    <a:lumMod val="50000"/>
                  </a:schemeClr>
                </a:solidFill>
              </a:rPr>
              <a:t>En AEI Hidrocarburos estamos comprometidos con el desarrollo de nuestras actividades de manera responsable, equilibrando el crecimiento económico con la protección ambiental y el bienestar social. Reconocemos que, como empresa del sector de hidrocarburos, nuestras operaciones tienen un impacto significativo en el entorno y en las comunidades en las que trabajamos. Por ello, hemos desarrollado una </a:t>
            </a:r>
            <a:r>
              <a:rPr lang="es-ES" b="1" dirty="0">
                <a:solidFill>
                  <a:schemeClr val="accent1">
                    <a:lumMod val="50000"/>
                  </a:schemeClr>
                </a:solidFill>
              </a:rPr>
              <a:t>Política de Sostenibilidad</a:t>
            </a:r>
            <a:r>
              <a:rPr lang="es-ES" dirty="0">
                <a:solidFill>
                  <a:schemeClr val="accent1">
                    <a:lumMod val="50000"/>
                  </a:schemeClr>
                </a:solidFill>
              </a:rPr>
              <a:t> como una guía para integrar principios de sostenibilidad en todas nuestras áreas de negocio.</a:t>
            </a:r>
          </a:p>
          <a:p>
            <a:pPr>
              <a:spcAft>
                <a:spcPts val="600"/>
              </a:spcAft>
            </a:pPr>
            <a:endParaRPr lang="es-ES" dirty="0">
              <a:solidFill>
                <a:schemeClr val="accent1">
                  <a:lumMod val="50000"/>
                </a:schemeClr>
              </a:solidFill>
            </a:endParaRPr>
          </a:p>
          <a:p>
            <a:pPr>
              <a:spcAft>
                <a:spcPts val="600"/>
              </a:spcAft>
            </a:pPr>
            <a:endParaRPr lang="es-ES" dirty="0">
              <a:solidFill>
                <a:schemeClr val="accent1">
                  <a:lumMod val="50000"/>
                </a:schemeClr>
              </a:solidFill>
            </a:endParaRPr>
          </a:p>
        </p:txBody>
      </p:sp>
      <p:cxnSp>
        <p:nvCxnSpPr>
          <p:cNvPr id="9" name="Straight Connector 8">
            <a:extLst>
              <a:ext uri="{FF2B5EF4-FFF2-40B4-BE49-F238E27FC236}">
                <a16:creationId xmlns:a16="http://schemas.microsoft.com/office/drawing/2014/main" id="{A1062D44-74EE-CEE7-2047-187211DF4DCC}"/>
              </a:ext>
            </a:extLst>
          </p:cNvPr>
          <p:cNvCxnSpPr>
            <a:cxnSpLocks/>
          </p:cNvCxnSpPr>
          <p:nvPr/>
        </p:nvCxnSpPr>
        <p:spPr>
          <a:xfrm>
            <a:off x="367284" y="1460310"/>
            <a:ext cx="5346937"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hlinkClick r:id="rId3"/>
            <a:extLst>
              <a:ext uri="{FF2B5EF4-FFF2-40B4-BE49-F238E27FC236}">
                <a16:creationId xmlns:a16="http://schemas.microsoft.com/office/drawing/2014/main" id="{C2288C39-3F5E-8B0A-73A0-5E4B354C0A8B}"/>
              </a:ext>
            </a:extLst>
          </p:cNvPr>
          <p:cNvSpPr/>
          <p:nvPr/>
        </p:nvSpPr>
        <p:spPr>
          <a:xfrm>
            <a:off x="481013" y="4781579"/>
            <a:ext cx="3780000" cy="464024"/>
          </a:xfrm>
          <a:prstGeom prst="rect">
            <a:avLst/>
          </a:prstGeom>
          <a:solidFill>
            <a:schemeClr val="tx2">
              <a:lumMod val="20000"/>
              <a:lumOff val="80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1">
                    <a:lumMod val="50000"/>
                  </a:schemeClr>
                </a:solidFill>
              </a:rPr>
              <a:t>Política de Sostenibilidad</a:t>
            </a:r>
          </a:p>
        </p:txBody>
      </p:sp>
      <p:sp>
        <p:nvSpPr>
          <p:cNvPr id="11" name="Shape 400" descr="TextBox 37">
            <a:extLst>
              <a:ext uri="{FF2B5EF4-FFF2-40B4-BE49-F238E27FC236}">
                <a16:creationId xmlns:a16="http://schemas.microsoft.com/office/drawing/2014/main" id="{C77364DF-8B30-675C-8005-AD09D3C4FCF9}"/>
              </a:ext>
            </a:extLst>
          </p:cNvPr>
          <p:cNvSpPr/>
          <p:nvPr/>
        </p:nvSpPr>
        <p:spPr>
          <a:xfrm>
            <a:off x="2491660" y="238878"/>
            <a:ext cx="6609799" cy="477054"/>
          </a:xfrm>
          <a:prstGeom prst="rect">
            <a:avLst/>
          </a:prstGeom>
          <a:ln w="25400">
            <a:miter lim="400000"/>
          </a:ln>
          <a:extLst>
            <a:ext uri="{C572A759-6A51-4108-AA02-DFA0A04FC94B}">
              <ma14:wrappingTextBoxFlag xmlns="" xmlns:ma14="http://schemas.microsoft.com/office/mac/drawingml/2011/main" val="1"/>
            </a:ext>
          </a:extLst>
        </p:spPr>
        <p:txBody>
          <a:bodyPr wrap="none" tIns="45720" bIns="45720">
            <a:noAutofit/>
          </a:bodyPr>
          <a:lstStyle>
            <a:lvl1pPr algn="ctr">
              <a:defRPr sz="5000">
                <a:solidFill>
                  <a:srgbClr val="FFFFFF"/>
                </a:solidFill>
                <a:latin typeface="Helvetica Light"/>
                <a:ea typeface="Helvetica Light"/>
                <a:cs typeface="Helvetica Light"/>
                <a:sym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500" b="0" i="0" u="none" strike="noStrike" kern="1200" cap="none" spc="0" normalizeH="0" baseline="0" noProof="0" dirty="0">
                <a:ln>
                  <a:noFill/>
                </a:ln>
                <a:solidFill>
                  <a:srgbClr val="FFFFFF"/>
                </a:solidFill>
                <a:effectLst/>
                <a:uLnTx/>
                <a:uFillTx/>
                <a:latin typeface="Helvetica Light"/>
                <a:sym typeface="Helvetica Light"/>
              </a:rPr>
              <a:t>AEI Hidrocarburos - ESG</a:t>
            </a:r>
          </a:p>
        </p:txBody>
      </p:sp>
      <p:sp>
        <p:nvSpPr>
          <p:cNvPr id="2" name="TextBox 1">
            <a:extLst>
              <a:ext uri="{FF2B5EF4-FFF2-40B4-BE49-F238E27FC236}">
                <a16:creationId xmlns:a16="http://schemas.microsoft.com/office/drawing/2014/main" id="{DBFCD48F-A161-1BC1-4515-0CB17CD06BC4}"/>
              </a:ext>
            </a:extLst>
          </p:cNvPr>
          <p:cNvSpPr txBox="1"/>
          <p:nvPr/>
        </p:nvSpPr>
        <p:spPr>
          <a:xfrm>
            <a:off x="6105525" y="1066546"/>
            <a:ext cx="5653087" cy="4801314"/>
          </a:xfrm>
          <a:prstGeom prst="rect">
            <a:avLst/>
          </a:prstGeom>
          <a:noFill/>
        </p:spPr>
        <p:txBody>
          <a:bodyPr wrap="square" rtlCol="0">
            <a:spAutoFit/>
          </a:bodyPr>
          <a:lstStyle/>
          <a:p>
            <a:pPr>
              <a:spcAft>
                <a:spcPts val="600"/>
              </a:spcAft>
            </a:pPr>
            <a:r>
              <a:rPr lang="es-ES" sz="2400" b="1" dirty="0">
                <a:solidFill>
                  <a:schemeClr val="accent1">
                    <a:lumMod val="50000"/>
                  </a:schemeClr>
                </a:solidFill>
              </a:rPr>
              <a:t>Estudios</a:t>
            </a:r>
          </a:p>
          <a:p>
            <a:pPr>
              <a:spcAft>
                <a:spcPts val="600"/>
              </a:spcAft>
            </a:pPr>
            <a:r>
              <a:rPr lang="es-ES" b="1" dirty="0">
                <a:solidFill>
                  <a:schemeClr val="accent1">
                    <a:lumMod val="50000"/>
                  </a:schemeClr>
                </a:solidFill>
              </a:rPr>
              <a:t>Estudio de Materialidad 2034</a:t>
            </a:r>
          </a:p>
          <a:p>
            <a:pPr>
              <a:spcAft>
                <a:spcPts val="600"/>
              </a:spcAft>
            </a:pPr>
            <a:r>
              <a:rPr lang="es-ES" dirty="0">
                <a:solidFill>
                  <a:schemeClr val="accent1">
                    <a:lumMod val="50000"/>
                  </a:schemeClr>
                </a:solidFill>
              </a:rPr>
              <a:t>Con el objetivo de alinear nuestras prioridades de negocio con las expectativas de nuestros grupos de interés, en el año 2024 elaboramos nuestro segundo </a:t>
            </a:r>
            <a:r>
              <a:rPr lang="es-ES" b="1" dirty="0">
                <a:solidFill>
                  <a:schemeClr val="accent1">
                    <a:lumMod val="50000"/>
                  </a:schemeClr>
                </a:solidFill>
              </a:rPr>
              <a:t>Estudio de Materialidad</a:t>
            </a:r>
            <a:r>
              <a:rPr lang="es-ES" dirty="0">
                <a:solidFill>
                  <a:schemeClr val="accent1">
                    <a:lumMod val="50000"/>
                  </a:schemeClr>
                </a:solidFill>
              </a:rPr>
              <a:t>, que nos permite identificar y gestionar los aspectos clave que influyen en nuestra sostenibilidad y éxito a largo plazo.</a:t>
            </a:r>
          </a:p>
          <a:p>
            <a:pPr>
              <a:spcAft>
                <a:spcPts val="600"/>
              </a:spcAft>
            </a:pPr>
            <a:endParaRPr lang="es-ES" dirty="0">
              <a:solidFill>
                <a:schemeClr val="accent1">
                  <a:lumMod val="50000"/>
                </a:schemeClr>
              </a:solidFill>
            </a:endParaRPr>
          </a:p>
          <a:p>
            <a:pPr>
              <a:spcAft>
                <a:spcPts val="600"/>
              </a:spcAft>
            </a:pPr>
            <a:endParaRPr lang="es-ES" b="1" dirty="0">
              <a:solidFill>
                <a:schemeClr val="accent1">
                  <a:lumMod val="50000"/>
                </a:schemeClr>
              </a:solidFill>
            </a:endParaRPr>
          </a:p>
          <a:p>
            <a:pPr>
              <a:spcAft>
                <a:spcPts val="600"/>
              </a:spcAft>
            </a:pPr>
            <a:r>
              <a:rPr lang="es-ES" b="1" dirty="0">
                <a:solidFill>
                  <a:schemeClr val="accent1">
                    <a:lumMod val="50000"/>
                  </a:schemeClr>
                </a:solidFill>
              </a:rPr>
              <a:t>Informe de Sostenibilidad 2024</a:t>
            </a:r>
          </a:p>
          <a:p>
            <a:pPr>
              <a:spcAft>
                <a:spcPts val="600"/>
              </a:spcAft>
            </a:pPr>
            <a:r>
              <a:rPr lang="es-ES" dirty="0">
                <a:solidFill>
                  <a:schemeClr val="accent1">
                    <a:lumMod val="50000"/>
                  </a:schemeClr>
                </a:solidFill>
              </a:rPr>
              <a:t>En 2024 elaboramos nuestro primer </a:t>
            </a:r>
            <a:r>
              <a:rPr lang="es-ES" b="1" dirty="0">
                <a:solidFill>
                  <a:schemeClr val="accent1">
                    <a:lumMod val="50000"/>
                  </a:schemeClr>
                </a:solidFill>
              </a:rPr>
              <a:t>Informe de Sostenibilidad </a:t>
            </a:r>
            <a:r>
              <a:rPr lang="es-ES" dirty="0">
                <a:solidFill>
                  <a:schemeClr val="accent1">
                    <a:lumMod val="50000"/>
                  </a:schemeClr>
                </a:solidFill>
              </a:rPr>
              <a:t>que tiene como objetivo compartir nuestros avances y resultados en materia de sostenibilidad durante el último año.</a:t>
            </a:r>
          </a:p>
        </p:txBody>
      </p:sp>
      <p:sp>
        <p:nvSpPr>
          <p:cNvPr id="4" name="Rectangle 3">
            <a:hlinkClick r:id="rId4"/>
            <a:extLst>
              <a:ext uri="{FF2B5EF4-FFF2-40B4-BE49-F238E27FC236}">
                <a16:creationId xmlns:a16="http://schemas.microsoft.com/office/drawing/2014/main" id="{5E929DEA-93D8-5AED-40C4-3426F7C51C83}"/>
              </a:ext>
            </a:extLst>
          </p:cNvPr>
          <p:cNvSpPr/>
          <p:nvPr/>
        </p:nvSpPr>
        <p:spPr>
          <a:xfrm>
            <a:off x="6210300" y="3657502"/>
            <a:ext cx="3780000" cy="464024"/>
          </a:xfrm>
          <a:prstGeom prst="rect">
            <a:avLst/>
          </a:prstGeom>
          <a:solidFill>
            <a:schemeClr val="tx2">
              <a:lumMod val="20000"/>
              <a:lumOff val="80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1">
                    <a:lumMod val="50000"/>
                  </a:schemeClr>
                </a:solidFill>
              </a:rPr>
              <a:t>Estudio de Materialidad 2024</a:t>
            </a:r>
          </a:p>
        </p:txBody>
      </p:sp>
      <p:sp>
        <p:nvSpPr>
          <p:cNvPr id="5" name="Rectangle 4">
            <a:extLst>
              <a:ext uri="{FF2B5EF4-FFF2-40B4-BE49-F238E27FC236}">
                <a16:creationId xmlns:a16="http://schemas.microsoft.com/office/drawing/2014/main" id="{6259413F-FCB6-CAE2-721F-E6CBA9A58B70}"/>
              </a:ext>
            </a:extLst>
          </p:cNvPr>
          <p:cNvSpPr/>
          <p:nvPr/>
        </p:nvSpPr>
        <p:spPr>
          <a:xfrm>
            <a:off x="6238875" y="5867556"/>
            <a:ext cx="3780000" cy="464024"/>
          </a:xfrm>
          <a:prstGeom prst="rect">
            <a:avLst/>
          </a:prstGeom>
          <a:solidFill>
            <a:schemeClr val="tx2">
              <a:lumMod val="20000"/>
              <a:lumOff val="80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1">
                    <a:lumMod val="50000"/>
                  </a:schemeClr>
                </a:solidFill>
              </a:rPr>
              <a:t>Informe de Sostenibilidad 2024</a:t>
            </a:r>
          </a:p>
        </p:txBody>
      </p:sp>
      <p:cxnSp>
        <p:nvCxnSpPr>
          <p:cNvPr id="6" name="Straight Connector 5">
            <a:extLst>
              <a:ext uri="{FF2B5EF4-FFF2-40B4-BE49-F238E27FC236}">
                <a16:creationId xmlns:a16="http://schemas.microsoft.com/office/drawing/2014/main" id="{A4190262-B11C-3AB4-82B2-C010A8BEC11A}"/>
              </a:ext>
            </a:extLst>
          </p:cNvPr>
          <p:cNvCxnSpPr>
            <a:cxnSpLocks/>
          </p:cNvCxnSpPr>
          <p:nvPr/>
        </p:nvCxnSpPr>
        <p:spPr>
          <a:xfrm>
            <a:off x="6096000" y="1472820"/>
            <a:ext cx="5346937"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14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0" descr="TextBox 37">
            <a:extLst>
              <a:ext uri="{FF2B5EF4-FFF2-40B4-BE49-F238E27FC236}">
                <a16:creationId xmlns:a16="http://schemas.microsoft.com/office/drawing/2014/main" id="{494FACF7-66F0-224E-72BE-1911B8CDC8B9}"/>
              </a:ext>
            </a:extLst>
          </p:cNvPr>
          <p:cNvSpPr/>
          <p:nvPr/>
        </p:nvSpPr>
        <p:spPr>
          <a:xfrm>
            <a:off x="2491660" y="238878"/>
            <a:ext cx="6609799" cy="477054"/>
          </a:xfrm>
          <a:prstGeom prst="rect">
            <a:avLst/>
          </a:prstGeom>
          <a:ln w="25400">
            <a:miter lim="400000"/>
          </a:ln>
          <a:extLst>
            <a:ext uri="{C572A759-6A51-4108-AA02-DFA0A04FC94B}">
              <ma14:wrappingTextBoxFlag xmlns="" xmlns:ma14="http://schemas.microsoft.com/office/mac/drawingml/2011/main" val="1"/>
            </a:ext>
          </a:extLst>
        </p:spPr>
        <p:txBody>
          <a:bodyPr wrap="none" tIns="45720" bIns="45720">
            <a:noAutofit/>
          </a:bodyPr>
          <a:lstStyle>
            <a:lvl1pPr algn="ctr">
              <a:defRPr sz="5000">
                <a:solidFill>
                  <a:srgbClr val="FFFFFF"/>
                </a:solidFill>
                <a:latin typeface="Helvetica Light"/>
                <a:ea typeface="Helvetica Light"/>
                <a:cs typeface="Helvetica Light"/>
                <a:sym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500" b="0" i="0" u="none" strike="noStrike" kern="1200" cap="none" spc="0" normalizeH="0" baseline="0" noProof="0" dirty="0">
                <a:ln>
                  <a:noFill/>
                </a:ln>
                <a:solidFill>
                  <a:srgbClr val="FFFFFF"/>
                </a:solidFill>
                <a:effectLst/>
                <a:uLnTx/>
                <a:uFillTx/>
                <a:latin typeface="Helvetica Light"/>
                <a:sym typeface="Helvetica Light"/>
              </a:rPr>
              <a:t>AEI Hidrocarburos - ESG</a:t>
            </a:r>
          </a:p>
        </p:txBody>
      </p:sp>
      <p:sp>
        <p:nvSpPr>
          <p:cNvPr id="4" name="TextBox 3">
            <a:extLst>
              <a:ext uri="{FF2B5EF4-FFF2-40B4-BE49-F238E27FC236}">
                <a16:creationId xmlns:a16="http://schemas.microsoft.com/office/drawing/2014/main" id="{C3F99623-33B9-24BF-6D9B-54EE1C19FE67}"/>
              </a:ext>
            </a:extLst>
          </p:cNvPr>
          <p:cNvSpPr txBox="1"/>
          <p:nvPr/>
        </p:nvSpPr>
        <p:spPr>
          <a:xfrm>
            <a:off x="384459" y="1066546"/>
            <a:ext cx="5653087" cy="3339376"/>
          </a:xfrm>
          <a:prstGeom prst="rect">
            <a:avLst/>
          </a:prstGeom>
          <a:noFill/>
        </p:spPr>
        <p:txBody>
          <a:bodyPr wrap="square" rtlCol="0">
            <a:spAutoFit/>
          </a:bodyPr>
          <a:lstStyle/>
          <a:p>
            <a:pPr>
              <a:spcAft>
                <a:spcPts val="600"/>
              </a:spcAft>
            </a:pPr>
            <a:r>
              <a:rPr lang="es-ES" sz="2400" b="1" dirty="0">
                <a:solidFill>
                  <a:schemeClr val="accent1">
                    <a:lumMod val="50000"/>
                  </a:schemeClr>
                </a:solidFill>
              </a:rPr>
              <a:t>Evaluaciones</a:t>
            </a:r>
          </a:p>
          <a:p>
            <a:pPr>
              <a:spcAft>
                <a:spcPts val="600"/>
              </a:spcAft>
            </a:pPr>
            <a:r>
              <a:rPr lang="es-ES" b="1" dirty="0">
                <a:solidFill>
                  <a:schemeClr val="accent1">
                    <a:lumMod val="50000"/>
                  </a:schemeClr>
                </a:solidFill>
              </a:rPr>
              <a:t>GRESB</a:t>
            </a:r>
          </a:p>
          <a:p>
            <a:pPr>
              <a:spcAft>
                <a:spcPts val="600"/>
              </a:spcAft>
            </a:pPr>
            <a:r>
              <a:rPr lang="es-ES" dirty="0">
                <a:solidFill>
                  <a:schemeClr val="accent1">
                    <a:lumMod val="50000"/>
                  </a:schemeClr>
                </a:solidFill>
              </a:rPr>
              <a:t>En 2024, AEI Hidrocarburos participó por primera vez en la evaluación GRESB siendo el primer activo petrolero a nivel mundial en participar en dicha evaluación. </a:t>
            </a:r>
          </a:p>
          <a:p>
            <a:pPr>
              <a:spcAft>
                <a:spcPts val="600"/>
              </a:spcAft>
            </a:pPr>
            <a:r>
              <a:rPr lang="es-ES" dirty="0">
                <a:solidFill>
                  <a:schemeClr val="accent1">
                    <a:lumMod val="50000"/>
                  </a:schemeClr>
                </a:solidFill>
              </a:rPr>
              <a:t>En 2024, AEI Hidrocarburos obtuvo el 95/100 de calificación y el primer lugar en la categoría de </a:t>
            </a:r>
            <a:r>
              <a:rPr lang="es-MX" i="1" dirty="0">
                <a:solidFill>
                  <a:schemeClr val="accent1">
                    <a:lumMod val="50000"/>
                  </a:schemeClr>
                </a:solidFill>
                <a:effectLst/>
                <a:latin typeface="DINWeb"/>
              </a:rPr>
              <a:t>Energy and </a:t>
            </a:r>
            <a:r>
              <a:rPr lang="es-MX" i="1" dirty="0" err="1">
                <a:solidFill>
                  <a:schemeClr val="accent1">
                    <a:lumMod val="50000"/>
                  </a:schemeClr>
                </a:solidFill>
                <a:effectLst/>
                <a:latin typeface="DINWeb"/>
              </a:rPr>
              <a:t>Water</a:t>
            </a:r>
            <a:r>
              <a:rPr lang="es-MX" i="1" dirty="0">
                <a:solidFill>
                  <a:schemeClr val="accent1">
                    <a:lumMod val="50000"/>
                  </a:schemeClr>
                </a:solidFill>
                <a:effectLst/>
                <a:latin typeface="DINWeb"/>
              </a:rPr>
              <a:t> </a:t>
            </a:r>
            <a:r>
              <a:rPr lang="es-MX" i="1" dirty="0" err="1">
                <a:solidFill>
                  <a:schemeClr val="accent1">
                    <a:lumMod val="50000"/>
                  </a:schemeClr>
                </a:solidFill>
                <a:effectLst/>
                <a:latin typeface="DINWeb"/>
              </a:rPr>
              <a:t>Resources</a:t>
            </a:r>
            <a:r>
              <a:rPr lang="es-MX" i="1" dirty="0">
                <a:solidFill>
                  <a:schemeClr val="accent1">
                    <a:lumMod val="50000"/>
                  </a:schemeClr>
                </a:solidFill>
                <a:latin typeface="DINWeb"/>
              </a:rPr>
              <a:t>.</a:t>
            </a:r>
          </a:p>
          <a:p>
            <a:pPr>
              <a:spcAft>
                <a:spcPts val="600"/>
              </a:spcAft>
            </a:pPr>
            <a:endParaRPr lang="es-MX" i="1" dirty="0">
              <a:solidFill>
                <a:schemeClr val="accent1">
                  <a:lumMod val="50000"/>
                </a:schemeClr>
              </a:solidFill>
              <a:latin typeface="DINWeb"/>
            </a:endParaRPr>
          </a:p>
          <a:p>
            <a:pPr>
              <a:spcAft>
                <a:spcPts val="600"/>
              </a:spcAft>
            </a:pPr>
            <a:endParaRPr lang="es-ES" i="1" dirty="0">
              <a:solidFill>
                <a:schemeClr val="accent1">
                  <a:lumMod val="50000"/>
                </a:schemeClr>
              </a:solidFill>
            </a:endParaRPr>
          </a:p>
        </p:txBody>
      </p:sp>
      <p:cxnSp>
        <p:nvCxnSpPr>
          <p:cNvPr id="8" name="Straight Connector 7">
            <a:extLst>
              <a:ext uri="{FF2B5EF4-FFF2-40B4-BE49-F238E27FC236}">
                <a16:creationId xmlns:a16="http://schemas.microsoft.com/office/drawing/2014/main" id="{9E63831A-229A-A91C-E74B-84F37F595E39}"/>
              </a:ext>
            </a:extLst>
          </p:cNvPr>
          <p:cNvCxnSpPr/>
          <p:nvPr/>
        </p:nvCxnSpPr>
        <p:spPr>
          <a:xfrm>
            <a:off x="384459" y="1460310"/>
            <a:ext cx="5346937"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hlinkClick r:id="rId3"/>
            <a:extLst>
              <a:ext uri="{FF2B5EF4-FFF2-40B4-BE49-F238E27FC236}">
                <a16:creationId xmlns:a16="http://schemas.microsoft.com/office/drawing/2014/main" id="{ED422319-E987-A656-A7CE-638C0CF4859F}"/>
              </a:ext>
            </a:extLst>
          </p:cNvPr>
          <p:cNvSpPr/>
          <p:nvPr/>
        </p:nvSpPr>
        <p:spPr>
          <a:xfrm>
            <a:off x="384459" y="4933666"/>
            <a:ext cx="3780000" cy="464024"/>
          </a:xfrm>
          <a:prstGeom prst="rect">
            <a:avLst/>
          </a:prstGeom>
          <a:solidFill>
            <a:schemeClr val="tx2">
              <a:lumMod val="20000"/>
              <a:lumOff val="80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1">
                    <a:lumMod val="50000"/>
                  </a:schemeClr>
                </a:solidFill>
              </a:rPr>
              <a:t>Resultados Evaluación GRESB 2024</a:t>
            </a:r>
          </a:p>
        </p:txBody>
      </p:sp>
      <p:pic>
        <p:nvPicPr>
          <p:cNvPr id="12" name="Picture 11">
            <a:extLst>
              <a:ext uri="{FF2B5EF4-FFF2-40B4-BE49-F238E27FC236}">
                <a16:creationId xmlns:a16="http://schemas.microsoft.com/office/drawing/2014/main" id="{09310A59-296C-3900-E684-8847887F0149}"/>
              </a:ext>
            </a:extLst>
          </p:cNvPr>
          <p:cNvPicPr>
            <a:picLocks noChangeAspect="1"/>
          </p:cNvPicPr>
          <p:nvPr/>
        </p:nvPicPr>
        <p:blipFill>
          <a:blip r:embed="rId4"/>
          <a:srcRect l="4515" r="3497"/>
          <a:stretch/>
        </p:blipFill>
        <p:spPr>
          <a:xfrm>
            <a:off x="384459" y="3637347"/>
            <a:ext cx="4252651" cy="1162339"/>
          </a:xfrm>
          <a:prstGeom prst="rect">
            <a:avLst/>
          </a:prstGeom>
        </p:spPr>
      </p:pic>
      <p:sp>
        <p:nvSpPr>
          <p:cNvPr id="15" name="TextBox 14">
            <a:extLst>
              <a:ext uri="{FF2B5EF4-FFF2-40B4-BE49-F238E27FC236}">
                <a16:creationId xmlns:a16="http://schemas.microsoft.com/office/drawing/2014/main" id="{2BC50E09-D427-0AE6-6ACF-8DC34539A9E5}"/>
              </a:ext>
            </a:extLst>
          </p:cNvPr>
          <p:cNvSpPr txBox="1"/>
          <p:nvPr/>
        </p:nvSpPr>
        <p:spPr>
          <a:xfrm>
            <a:off x="6096000" y="1066546"/>
            <a:ext cx="5653087" cy="2000548"/>
          </a:xfrm>
          <a:prstGeom prst="rect">
            <a:avLst/>
          </a:prstGeom>
          <a:noFill/>
        </p:spPr>
        <p:txBody>
          <a:bodyPr wrap="square" rtlCol="0">
            <a:spAutoFit/>
          </a:bodyPr>
          <a:lstStyle/>
          <a:p>
            <a:pPr>
              <a:spcAft>
                <a:spcPts val="600"/>
              </a:spcAft>
            </a:pPr>
            <a:r>
              <a:rPr lang="es-ES" sz="2400" b="1" dirty="0">
                <a:solidFill>
                  <a:schemeClr val="accent1">
                    <a:lumMod val="50000"/>
                  </a:schemeClr>
                </a:solidFill>
              </a:rPr>
              <a:t>Premios</a:t>
            </a:r>
          </a:p>
          <a:p>
            <a:pPr>
              <a:spcAft>
                <a:spcPts val="600"/>
              </a:spcAft>
            </a:pPr>
            <a:r>
              <a:rPr lang="es-ES" b="1" dirty="0">
                <a:solidFill>
                  <a:schemeClr val="accent1">
                    <a:lumMod val="50000"/>
                  </a:schemeClr>
                </a:solidFill>
              </a:rPr>
              <a:t>GRI Infra </a:t>
            </a:r>
            <a:r>
              <a:rPr lang="es-ES" b="1" dirty="0" err="1">
                <a:solidFill>
                  <a:schemeClr val="accent1">
                    <a:lumMod val="50000"/>
                  </a:schemeClr>
                </a:solidFill>
              </a:rPr>
              <a:t>Awards</a:t>
            </a:r>
            <a:r>
              <a:rPr lang="es-ES" b="1" dirty="0">
                <a:solidFill>
                  <a:schemeClr val="accent1">
                    <a:lumMod val="50000"/>
                  </a:schemeClr>
                </a:solidFill>
              </a:rPr>
              <a:t> </a:t>
            </a:r>
            <a:r>
              <a:rPr lang="es-ES" b="1" dirty="0" err="1">
                <a:solidFill>
                  <a:schemeClr val="accent1">
                    <a:lumMod val="50000"/>
                  </a:schemeClr>
                </a:solidFill>
              </a:rPr>
              <a:t>Mexico</a:t>
            </a:r>
            <a:r>
              <a:rPr lang="es-ES" b="1" dirty="0">
                <a:solidFill>
                  <a:schemeClr val="accent1">
                    <a:lumMod val="50000"/>
                  </a:schemeClr>
                </a:solidFill>
              </a:rPr>
              <a:t> 2024</a:t>
            </a:r>
          </a:p>
          <a:p>
            <a:pPr>
              <a:spcAft>
                <a:spcPts val="600"/>
              </a:spcAft>
            </a:pPr>
            <a:r>
              <a:rPr lang="es-ES" dirty="0">
                <a:solidFill>
                  <a:schemeClr val="accent1">
                    <a:lumMod val="50000"/>
                  </a:schemeClr>
                </a:solidFill>
              </a:rPr>
              <a:t>El proyecto </a:t>
            </a:r>
            <a:r>
              <a:rPr lang="es-ES" dirty="0" err="1">
                <a:solidFill>
                  <a:schemeClr val="accent1">
                    <a:lumMod val="50000"/>
                  </a:schemeClr>
                </a:solidFill>
              </a:rPr>
              <a:t>Hokchi</a:t>
            </a:r>
            <a:r>
              <a:rPr lang="es-ES" dirty="0">
                <a:solidFill>
                  <a:schemeClr val="accent1">
                    <a:lumMod val="50000"/>
                  </a:schemeClr>
                </a:solidFill>
              </a:rPr>
              <a:t> obtuvo el 2do lugar en la categoría de Comunidad en los GRI Infra </a:t>
            </a:r>
            <a:r>
              <a:rPr lang="es-ES" dirty="0" err="1">
                <a:solidFill>
                  <a:schemeClr val="accent1">
                    <a:lumMod val="50000"/>
                  </a:schemeClr>
                </a:solidFill>
              </a:rPr>
              <a:t>Awards</a:t>
            </a:r>
            <a:r>
              <a:rPr lang="es-ES" dirty="0">
                <a:solidFill>
                  <a:schemeClr val="accent1">
                    <a:lumMod val="50000"/>
                  </a:schemeClr>
                </a:solidFill>
              </a:rPr>
              <a:t> </a:t>
            </a:r>
            <a:r>
              <a:rPr lang="es-ES" dirty="0" err="1">
                <a:solidFill>
                  <a:schemeClr val="accent1">
                    <a:lumMod val="50000"/>
                  </a:schemeClr>
                </a:solidFill>
              </a:rPr>
              <a:t>Mexico</a:t>
            </a:r>
            <a:r>
              <a:rPr lang="es-ES" dirty="0">
                <a:solidFill>
                  <a:schemeClr val="accent1">
                    <a:lumMod val="50000"/>
                  </a:schemeClr>
                </a:solidFill>
              </a:rPr>
              <a:t> 2024 por el proyecto de estufas ecológicas implementado en la comunidad de Paraíso Tabasco. </a:t>
            </a:r>
          </a:p>
        </p:txBody>
      </p:sp>
      <p:cxnSp>
        <p:nvCxnSpPr>
          <p:cNvPr id="16" name="Straight Connector 15">
            <a:extLst>
              <a:ext uri="{FF2B5EF4-FFF2-40B4-BE49-F238E27FC236}">
                <a16:creationId xmlns:a16="http://schemas.microsoft.com/office/drawing/2014/main" id="{1D6C2FF5-68EF-8F3A-8302-1293A16C5ED5}"/>
              </a:ext>
            </a:extLst>
          </p:cNvPr>
          <p:cNvCxnSpPr/>
          <p:nvPr/>
        </p:nvCxnSpPr>
        <p:spPr>
          <a:xfrm>
            <a:off x="6096000" y="1457993"/>
            <a:ext cx="5346937"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671AF25-BB15-49FB-BF83-DF8CD75E860A}"/>
              </a:ext>
            </a:extLst>
          </p:cNvPr>
          <p:cNvPicPr>
            <a:picLocks noChangeAspect="1"/>
          </p:cNvPicPr>
          <p:nvPr/>
        </p:nvPicPr>
        <p:blipFill>
          <a:blip r:embed="rId5"/>
          <a:stretch>
            <a:fillRect/>
          </a:stretch>
        </p:blipFill>
        <p:spPr>
          <a:xfrm>
            <a:off x="6221177" y="3067094"/>
            <a:ext cx="1535582" cy="1139813"/>
          </a:xfrm>
          <a:prstGeom prst="rect">
            <a:avLst/>
          </a:prstGeom>
        </p:spPr>
      </p:pic>
    </p:spTree>
    <p:extLst>
      <p:ext uri="{BB962C8B-B14F-4D97-AF65-F5344CB8AC3E}">
        <p14:creationId xmlns:p14="http://schemas.microsoft.com/office/powerpoint/2010/main" val="232146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0" descr="TextBox 37">
            <a:extLst>
              <a:ext uri="{FF2B5EF4-FFF2-40B4-BE49-F238E27FC236}">
                <a16:creationId xmlns:a16="http://schemas.microsoft.com/office/drawing/2014/main" id="{494FACF7-66F0-224E-72BE-1911B8CDC8B9}"/>
              </a:ext>
            </a:extLst>
          </p:cNvPr>
          <p:cNvSpPr/>
          <p:nvPr/>
        </p:nvSpPr>
        <p:spPr>
          <a:xfrm>
            <a:off x="2491660" y="238878"/>
            <a:ext cx="6609799" cy="477054"/>
          </a:xfrm>
          <a:prstGeom prst="rect">
            <a:avLst/>
          </a:prstGeom>
          <a:ln w="25400">
            <a:miter lim="400000"/>
          </a:ln>
          <a:extLst>
            <a:ext uri="{C572A759-6A51-4108-AA02-DFA0A04FC94B}">
              <ma14:wrappingTextBoxFlag xmlns="" xmlns:ma14="http://schemas.microsoft.com/office/mac/drawingml/2011/main" val="1"/>
            </a:ext>
          </a:extLst>
        </p:spPr>
        <p:txBody>
          <a:bodyPr wrap="none" tIns="45720" bIns="45720">
            <a:noAutofit/>
          </a:bodyPr>
          <a:lstStyle>
            <a:lvl1pPr algn="ctr">
              <a:defRPr sz="5000">
                <a:solidFill>
                  <a:srgbClr val="FFFFFF"/>
                </a:solidFill>
                <a:latin typeface="Helvetica Light"/>
                <a:ea typeface="Helvetica Light"/>
                <a:cs typeface="Helvetica Light"/>
                <a:sym typeface="Helvetic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500" b="0" i="0" u="none" strike="noStrike" kern="1200" cap="none" spc="0" normalizeH="0" baseline="0" noProof="0" dirty="0">
                <a:ln>
                  <a:noFill/>
                </a:ln>
                <a:solidFill>
                  <a:srgbClr val="FFFFFF"/>
                </a:solidFill>
                <a:effectLst/>
                <a:uLnTx/>
                <a:uFillTx/>
                <a:latin typeface="Helvetica Light"/>
                <a:sym typeface="Helvetica Light"/>
              </a:rPr>
              <a:t>AEI Hidrocarburos - ESG</a:t>
            </a:r>
          </a:p>
        </p:txBody>
      </p:sp>
      <p:sp>
        <p:nvSpPr>
          <p:cNvPr id="4" name="TextBox 3">
            <a:extLst>
              <a:ext uri="{FF2B5EF4-FFF2-40B4-BE49-F238E27FC236}">
                <a16:creationId xmlns:a16="http://schemas.microsoft.com/office/drawing/2014/main" id="{C3F99623-33B9-24BF-6D9B-54EE1C19FE67}"/>
              </a:ext>
            </a:extLst>
          </p:cNvPr>
          <p:cNvSpPr txBox="1"/>
          <p:nvPr/>
        </p:nvSpPr>
        <p:spPr>
          <a:xfrm>
            <a:off x="384459" y="1066546"/>
            <a:ext cx="5653087" cy="5832366"/>
          </a:xfrm>
          <a:prstGeom prst="rect">
            <a:avLst/>
          </a:prstGeom>
          <a:noFill/>
        </p:spPr>
        <p:txBody>
          <a:bodyPr wrap="square" rtlCol="0">
            <a:spAutoFit/>
          </a:bodyPr>
          <a:lstStyle/>
          <a:p>
            <a:pPr>
              <a:spcAft>
                <a:spcPts val="600"/>
              </a:spcAft>
            </a:pPr>
            <a:r>
              <a:rPr lang="es-ES" sz="2400" b="1" dirty="0">
                <a:solidFill>
                  <a:schemeClr val="accent1">
                    <a:lumMod val="50000"/>
                  </a:schemeClr>
                </a:solidFill>
              </a:rPr>
              <a:t>Plan de Gestión Social</a:t>
            </a:r>
          </a:p>
          <a:p>
            <a:pPr>
              <a:spcAft>
                <a:spcPts val="600"/>
              </a:spcAft>
            </a:pPr>
            <a:r>
              <a:rPr lang="es-ES" dirty="0">
                <a:solidFill>
                  <a:schemeClr val="accent1">
                    <a:lumMod val="50000"/>
                  </a:schemeClr>
                </a:solidFill>
                <a:latin typeface="Calibri  "/>
              </a:rPr>
              <a:t>El </a:t>
            </a:r>
            <a:r>
              <a:rPr lang="es-ES" b="1" dirty="0">
                <a:solidFill>
                  <a:schemeClr val="accent1">
                    <a:lumMod val="50000"/>
                  </a:schemeClr>
                </a:solidFill>
                <a:latin typeface="Calibri  "/>
              </a:rPr>
              <a:t>Plan de Gestión Social </a:t>
            </a:r>
            <a:r>
              <a:rPr lang="es-ES" dirty="0">
                <a:solidFill>
                  <a:schemeClr val="accent1">
                    <a:lumMod val="50000"/>
                  </a:schemeClr>
                </a:solidFill>
                <a:latin typeface="Calibri  "/>
              </a:rPr>
              <a:t>del proyecto </a:t>
            </a:r>
            <a:r>
              <a:rPr lang="es-ES" dirty="0" err="1">
                <a:solidFill>
                  <a:schemeClr val="accent1">
                    <a:lumMod val="50000"/>
                  </a:schemeClr>
                </a:solidFill>
                <a:latin typeface="Calibri  "/>
              </a:rPr>
              <a:t>Hokchi</a:t>
            </a:r>
            <a:r>
              <a:rPr lang="es-ES" dirty="0">
                <a:solidFill>
                  <a:schemeClr val="accent1">
                    <a:lumMod val="50000"/>
                  </a:schemeClr>
                </a:solidFill>
                <a:latin typeface="Calibri  "/>
              </a:rPr>
              <a:t> es una estrategia integral diseñada para mitigar el impacto y contribuir al desarrollo sostenible de las comunidades en el área de influencia del proyecto en Paraíso, Tabasco. Este plan tiene como objetivo cumplir con las recomendaciones de la Secretaría de Energía (SENER) y aplicar mejores prácticas internacionales en sustentabilidad y responsabilidad social.</a:t>
            </a:r>
          </a:p>
          <a:p>
            <a:pPr>
              <a:spcAft>
                <a:spcPts val="600"/>
              </a:spcAft>
            </a:pPr>
            <a:r>
              <a:rPr lang="es-ES" b="1" dirty="0">
                <a:solidFill>
                  <a:schemeClr val="accent1">
                    <a:lumMod val="50000"/>
                  </a:schemeClr>
                </a:solidFill>
                <a:latin typeface="Calibri  "/>
              </a:rPr>
              <a:t>Logros Clave</a:t>
            </a:r>
          </a:p>
          <a:p>
            <a:pPr marL="285750" marR="0" lvl="0" indent="-285750" algn="l" defTabSz="914400" rtl="0" eaLnBrk="0" fontAlgn="base" latinLnBrk="0" hangingPunct="0">
              <a:lnSpc>
                <a:spcPct val="100000"/>
              </a:lnSpc>
              <a:spcBef>
                <a:spcPct val="0"/>
              </a:spcBef>
              <a:spcAft>
                <a:spcPct val="0"/>
              </a:spcAft>
              <a:buClr>
                <a:srgbClr val="00B050"/>
              </a:buClr>
              <a:buSzTx/>
              <a:buFont typeface="Wingdings" panose="05000000000000000000" pitchFamily="2" charset="2"/>
              <a:buChar char="§"/>
              <a:tabLst/>
            </a:pPr>
            <a:r>
              <a:rPr kumimoji="0" lang="es-MX" altLang="es-MX" sz="1800" b="0" i="0" u="none" strike="noStrike" cap="none" normalizeH="0" baseline="0" dirty="0">
                <a:ln>
                  <a:noFill/>
                </a:ln>
                <a:solidFill>
                  <a:schemeClr val="accent1">
                    <a:lumMod val="50000"/>
                  </a:schemeClr>
                </a:solidFill>
                <a:effectLst/>
                <a:latin typeface="Calibri  "/>
              </a:rPr>
              <a:t>Creación de empleos directos e indirectos,</a:t>
            </a:r>
            <a:r>
              <a:rPr lang="es-MX" altLang="es-MX" dirty="0">
                <a:solidFill>
                  <a:schemeClr val="accent1">
                    <a:lumMod val="50000"/>
                  </a:schemeClr>
                </a:solidFill>
                <a:latin typeface="Calibri  "/>
              </a:rPr>
              <a:t> que</a:t>
            </a:r>
            <a:r>
              <a:rPr kumimoji="0" lang="es-MX" altLang="es-MX" sz="1800" b="0" i="0" u="none" strike="noStrike" cap="none" normalizeH="0" baseline="0" dirty="0">
                <a:ln>
                  <a:noFill/>
                </a:ln>
                <a:solidFill>
                  <a:schemeClr val="accent1">
                    <a:lumMod val="50000"/>
                  </a:schemeClr>
                </a:solidFill>
                <a:effectLst/>
                <a:latin typeface="Calibri  "/>
              </a:rPr>
              <a:t> contribuyen a la economía local.</a:t>
            </a:r>
          </a:p>
          <a:p>
            <a:pPr marL="285750" marR="0" lvl="0" indent="-285750" algn="l" defTabSz="914400" rtl="0" eaLnBrk="0" fontAlgn="base" latinLnBrk="0" hangingPunct="0">
              <a:lnSpc>
                <a:spcPct val="100000"/>
              </a:lnSpc>
              <a:spcBef>
                <a:spcPct val="0"/>
              </a:spcBef>
              <a:spcAft>
                <a:spcPct val="0"/>
              </a:spcAft>
              <a:buClr>
                <a:srgbClr val="00B050"/>
              </a:buClr>
              <a:buSzTx/>
              <a:buFont typeface="Wingdings" panose="05000000000000000000" pitchFamily="2" charset="2"/>
              <a:buChar char="§"/>
              <a:tabLst/>
            </a:pPr>
            <a:r>
              <a:rPr kumimoji="0" lang="es-MX" altLang="es-MX" sz="1800" b="0" i="0" u="none" strike="noStrike" cap="none" normalizeH="0" baseline="0" dirty="0">
                <a:ln>
                  <a:noFill/>
                </a:ln>
                <a:solidFill>
                  <a:schemeClr val="accent1">
                    <a:lumMod val="50000"/>
                  </a:schemeClr>
                </a:solidFill>
                <a:effectLst/>
                <a:latin typeface="Calibri  "/>
              </a:rPr>
              <a:t>Inversiones en infraestructura educativa y mejoras en la comunicación con la comunidad.</a:t>
            </a:r>
          </a:p>
          <a:p>
            <a:pPr marL="285750" marR="0" lvl="0" indent="-285750" algn="l" defTabSz="914400" rtl="0" eaLnBrk="0" fontAlgn="base" latinLnBrk="0" hangingPunct="0">
              <a:lnSpc>
                <a:spcPct val="100000"/>
              </a:lnSpc>
              <a:spcBef>
                <a:spcPct val="0"/>
              </a:spcBef>
              <a:spcAft>
                <a:spcPct val="0"/>
              </a:spcAft>
              <a:buClr>
                <a:srgbClr val="00B050"/>
              </a:buClr>
              <a:buSzTx/>
              <a:buFont typeface="Wingdings" panose="05000000000000000000" pitchFamily="2" charset="2"/>
              <a:buChar char="§"/>
              <a:tabLst/>
            </a:pPr>
            <a:r>
              <a:rPr kumimoji="0" lang="es-MX" altLang="es-MX" sz="1800" b="0" i="0" u="none" strike="noStrike" cap="none" normalizeH="0" baseline="0" dirty="0">
                <a:ln>
                  <a:noFill/>
                </a:ln>
                <a:solidFill>
                  <a:schemeClr val="accent1">
                    <a:lumMod val="50000"/>
                  </a:schemeClr>
                </a:solidFill>
                <a:effectLst/>
                <a:latin typeface="Calibri  "/>
              </a:rPr>
              <a:t>Implementación de prácticas internacionales para la resolución de reclamaciones y gestión de conflictos. </a:t>
            </a:r>
          </a:p>
          <a:p>
            <a:pPr>
              <a:spcAft>
                <a:spcPts val="600"/>
              </a:spcAft>
            </a:pPr>
            <a:endParaRPr lang="es-ES" b="1" dirty="0">
              <a:solidFill>
                <a:schemeClr val="accent1">
                  <a:lumMod val="50000"/>
                </a:schemeClr>
              </a:solidFill>
              <a:latin typeface="Calibri  "/>
            </a:endParaRPr>
          </a:p>
          <a:p>
            <a:pPr>
              <a:spcAft>
                <a:spcPts val="600"/>
              </a:spcAft>
            </a:pPr>
            <a:endParaRPr lang="es-ES" b="1" dirty="0">
              <a:solidFill>
                <a:schemeClr val="accent1">
                  <a:lumMod val="50000"/>
                </a:schemeClr>
              </a:solidFill>
            </a:endParaRPr>
          </a:p>
          <a:p>
            <a:pPr>
              <a:spcAft>
                <a:spcPts val="600"/>
              </a:spcAft>
            </a:pPr>
            <a:endParaRPr lang="es-ES" i="1" dirty="0">
              <a:solidFill>
                <a:schemeClr val="accent1">
                  <a:lumMod val="50000"/>
                </a:schemeClr>
              </a:solidFill>
            </a:endParaRPr>
          </a:p>
        </p:txBody>
      </p:sp>
      <p:cxnSp>
        <p:nvCxnSpPr>
          <p:cNvPr id="8" name="Straight Connector 7">
            <a:extLst>
              <a:ext uri="{FF2B5EF4-FFF2-40B4-BE49-F238E27FC236}">
                <a16:creationId xmlns:a16="http://schemas.microsoft.com/office/drawing/2014/main" id="{9E63831A-229A-A91C-E74B-84F37F595E39}"/>
              </a:ext>
            </a:extLst>
          </p:cNvPr>
          <p:cNvCxnSpPr>
            <a:cxnSpLocks/>
          </p:cNvCxnSpPr>
          <p:nvPr/>
        </p:nvCxnSpPr>
        <p:spPr>
          <a:xfrm>
            <a:off x="384459" y="1460310"/>
            <a:ext cx="10931241"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B2A63B-D4CD-45FE-A019-6348D03EA1C2}"/>
              </a:ext>
            </a:extLst>
          </p:cNvPr>
          <p:cNvSpPr txBox="1"/>
          <p:nvPr/>
        </p:nvSpPr>
        <p:spPr>
          <a:xfrm>
            <a:off x="6105525" y="1529970"/>
            <a:ext cx="5653087" cy="46782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MX" altLang="es-MX" sz="1800" b="1" i="0" u="none" strike="noStrike" cap="none" normalizeH="0" baseline="0" dirty="0">
                <a:ln>
                  <a:noFill/>
                </a:ln>
                <a:solidFill>
                  <a:schemeClr val="accent1">
                    <a:lumMod val="50000"/>
                  </a:schemeClr>
                </a:solidFill>
                <a:effectLst/>
                <a:latin typeface="Calibri  "/>
              </a:rPr>
              <a:t>Componentes</a:t>
            </a:r>
          </a:p>
          <a:p>
            <a:pPr marL="285750" marR="0" lvl="0" indent="-285750" algn="l" defTabSz="914400" rtl="0" eaLnBrk="0" fontAlgn="base" latinLnBrk="0" hangingPunct="0">
              <a:lnSpc>
                <a:spcPct val="100000"/>
              </a:lnSpc>
              <a:spcBef>
                <a:spcPct val="0"/>
              </a:spcBef>
              <a:spcAft>
                <a:spcPct val="0"/>
              </a:spcAft>
              <a:buClr>
                <a:srgbClr val="00B050"/>
              </a:buClr>
              <a:buSzTx/>
              <a:buFont typeface="Wingdings" panose="05000000000000000000" pitchFamily="2" charset="2"/>
              <a:buChar char="§"/>
              <a:tabLst/>
            </a:pPr>
            <a:r>
              <a:rPr kumimoji="0" lang="es-MX" altLang="es-MX" sz="1800" b="1" i="0" u="none" strike="noStrike" cap="none" normalizeH="0" baseline="0" dirty="0">
                <a:ln>
                  <a:noFill/>
                </a:ln>
                <a:solidFill>
                  <a:schemeClr val="accent1">
                    <a:lumMod val="50000"/>
                  </a:schemeClr>
                </a:solidFill>
                <a:effectLst/>
                <a:latin typeface="Calibri  "/>
              </a:rPr>
              <a:t>Plan de Comunicación Social</a:t>
            </a:r>
            <a:r>
              <a:rPr lang="es-MX" altLang="es-MX" dirty="0">
                <a:solidFill>
                  <a:schemeClr val="accent1">
                    <a:lumMod val="50000"/>
                  </a:schemeClr>
                </a:solidFill>
                <a:latin typeface="Calibri  "/>
              </a:rPr>
              <a:t>.</a:t>
            </a:r>
            <a:r>
              <a:rPr kumimoji="0" lang="es-MX" altLang="es-MX" sz="1800" b="0" i="0" u="none" strike="noStrike" cap="none" normalizeH="0" baseline="0" dirty="0">
                <a:ln>
                  <a:noFill/>
                </a:ln>
                <a:solidFill>
                  <a:schemeClr val="accent1">
                    <a:lumMod val="50000"/>
                  </a:schemeClr>
                </a:solidFill>
                <a:effectLst/>
                <a:latin typeface="Calibri  "/>
              </a:rPr>
              <a:t> Se enfoca en establecer y mantener vínculos efectivos con los actores locales, incluyendo comunidades, autoridades y otros grupos de interés</a:t>
            </a:r>
          </a:p>
          <a:p>
            <a:pPr marL="285750" marR="0" lvl="0" indent="-285750" algn="l" defTabSz="914400" rtl="0" eaLnBrk="0" fontAlgn="base" latinLnBrk="0" hangingPunct="0">
              <a:lnSpc>
                <a:spcPct val="100000"/>
              </a:lnSpc>
              <a:spcBef>
                <a:spcPct val="0"/>
              </a:spcBef>
              <a:spcAft>
                <a:spcPct val="0"/>
              </a:spcAft>
              <a:buClr>
                <a:srgbClr val="00B050"/>
              </a:buClr>
              <a:buSzTx/>
              <a:buFont typeface="Wingdings" panose="05000000000000000000" pitchFamily="2" charset="2"/>
              <a:buChar char="§"/>
              <a:tabLst/>
            </a:pPr>
            <a:r>
              <a:rPr kumimoji="0" lang="es-MX" altLang="es-MX" sz="1800" b="1" i="0" u="none" strike="noStrike" cap="none" normalizeH="0" baseline="0" dirty="0">
                <a:ln>
                  <a:noFill/>
                </a:ln>
                <a:solidFill>
                  <a:schemeClr val="accent1">
                    <a:lumMod val="50000"/>
                  </a:schemeClr>
                </a:solidFill>
                <a:effectLst/>
                <a:latin typeface="Calibri  "/>
              </a:rPr>
              <a:t>Plan de Inversión Social</a:t>
            </a:r>
            <a:r>
              <a:rPr lang="es-MX" altLang="es-MX" dirty="0">
                <a:solidFill>
                  <a:schemeClr val="accent1">
                    <a:lumMod val="50000"/>
                  </a:schemeClr>
                </a:solidFill>
                <a:latin typeface="Calibri  "/>
              </a:rPr>
              <a:t>. </a:t>
            </a:r>
            <a:r>
              <a:rPr kumimoji="0" lang="es-MX" altLang="es-MX" sz="1800" b="0" i="0" u="none" strike="noStrike" cap="none" normalizeH="0" baseline="0" dirty="0">
                <a:ln>
                  <a:noFill/>
                </a:ln>
                <a:solidFill>
                  <a:schemeClr val="accent1">
                    <a:lumMod val="50000"/>
                  </a:schemeClr>
                </a:solidFill>
                <a:effectLst/>
                <a:latin typeface="Calibri  "/>
              </a:rPr>
              <a:t>Consiste en destinar recursos a proyectos que beneficien a las comunidades, especialmente en sectores como educación, salud e infraestructura. </a:t>
            </a:r>
            <a:endParaRPr lang="es-MX" altLang="es-MX" dirty="0">
              <a:solidFill>
                <a:schemeClr val="accent1">
                  <a:lumMod val="50000"/>
                </a:schemeClr>
              </a:solidFill>
              <a:latin typeface="Calibri  "/>
            </a:endParaRPr>
          </a:p>
          <a:p>
            <a:pPr marL="285750" marR="0" lvl="0" indent="-285750" algn="l" defTabSz="914400" rtl="0" eaLnBrk="0" fontAlgn="base" latinLnBrk="0" hangingPunct="0">
              <a:lnSpc>
                <a:spcPct val="100000"/>
              </a:lnSpc>
              <a:spcBef>
                <a:spcPct val="0"/>
              </a:spcBef>
              <a:spcAft>
                <a:spcPct val="0"/>
              </a:spcAft>
              <a:buClr>
                <a:srgbClr val="00B050"/>
              </a:buClr>
              <a:buSzTx/>
              <a:buFont typeface="Wingdings" panose="05000000000000000000" pitchFamily="2" charset="2"/>
              <a:buChar char="§"/>
              <a:tabLst/>
            </a:pPr>
            <a:r>
              <a:rPr kumimoji="0" lang="es-MX" altLang="es-MX" sz="1800" b="1" i="0" u="none" strike="noStrike" cap="none" normalizeH="0" baseline="0" dirty="0">
                <a:ln>
                  <a:noFill/>
                </a:ln>
                <a:solidFill>
                  <a:schemeClr val="accent1">
                    <a:lumMod val="50000"/>
                  </a:schemeClr>
                </a:solidFill>
                <a:effectLst/>
                <a:latin typeface="Calibri  "/>
              </a:rPr>
              <a:t>Plan de Abandono</a:t>
            </a:r>
            <a:r>
              <a:rPr lang="es-MX" altLang="es-MX" dirty="0">
                <a:solidFill>
                  <a:schemeClr val="accent1">
                    <a:lumMod val="50000"/>
                  </a:schemeClr>
                </a:solidFill>
                <a:latin typeface="Calibri  "/>
              </a:rPr>
              <a:t>.</a:t>
            </a:r>
            <a:r>
              <a:rPr kumimoji="0" lang="es-MX" altLang="es-MX" sz="1800" b="0" i="0" u="none" strike="noStrike" cap="none" normalizeH="0" baseline="0" dirty="0">
                <a:ln>
                  <a:noFill/>
                </a:ln>
                <a:solidFill>
                  <a:schemeClr val="accent1">
                    <a:lumMod val="50000"/>
                  </a:schemeClr>
                </a:solidFill>
                <a:effectLst/>
                <a:latin typeface="Calibri  "/>
              </a:rPr>
              <a:t> Establece las medidas a seguir para restaurar el área una vez finalizadas las operaciones con el fin de minimizar los impactos ambientales y sociales. </a:t>
            </a:r>
            <a:endParaRPr lang="es-ES" b="1" dirty="0">
              <a:solidFill>
                <a:schemeClr val="accent1">
                  <a:lumMod val="50000"/>
                </a:schemeClr>
              </a:solidFill>
              <a:latin typeface="Calibri  "/>
            </a:endParaRPr>
          </a:p>
          <a:p>
            <a:pPr marL="285750" indent="-285750">
              <a:spcAft>
                <a:spcPts val="600"/>
              </a:spcAft>
              <a:buFont typeface="Wingdings" panose="05000000000000000000" pitchFamily="2" charset="2"/>
              <a:buChar char="q"/>
            </a:pPr>
            <a:endParaRPr lang="es-ES" dirty="0">
              <a:solidFill>
                <a:schemeClr val="accent1">
                  <a:lumMod val="50000"/>
                </a:schemeClr>
              </a:solidFill>
              <a:latin typeface="Calibri  "/>
            </a:endParaRPr>
          </a:p>
          <a:p>
            <a:pPr marL="285750" indent="-285750">
              <a:spcAft>
                <a:spcPts val="600"/>
              </a:spcAft>
              <a:buFont typeface="Wingdings" panose="05000000000000000000" pitchFamily="2" charset="2"/>
              <a:buChar char="q"/>
            </a:pPr>
            <a:endParaRPr lang="es-MX" i="1" dirty="0">
              <a:solidFill>
                <a:schemeClr val="accent1">
                  <a:lumMod val="50000"/>
                </a:schemeClr>
              </a:solidFill>
              <a:latin typeface="Calibri  "/>
            </a:endParaRPr>
          </a:p>
          <a:p>
            <a:pPr>
              <a:spcAft>
                <a:spcPts val="600"/>
              </a:spcAft>
            </a:pPr>
            <a:endParaRPr lang="es-ES" i="1" dirty="0">
              <a:solidFill>
                <a:schemeClr val="accent1">
                  <a:lumMod val="50000"/>
                </a:schemeClr>
              </a:solidFill>
              <a:latin typeface="Calibri  "/>
            </a:endParaRPr>
          </a:p>
        </p:txBody>
      </p:sp>
      <p:sp>
        <p:nvSpPr>
          <p:cNvPr id="2" name="Rectangle 1">
            <a:hlinkClick r:id="rId3"/>
            <a:extLst>
              <a:ext uri="{FF2B5EF4-FFF2-40B4-BE49-F238E27FC236}">
                <a16:creationId xmlns:a16="http://schemas.microsoft.com/office/drawing/2014/main" id="{ED422319-E987-A656-A7CE-638C0CF4859F}"/>
              </a:ext>
            </a:extLst>
          </p:cNvPr>
          <p:cNvSpPr/>
          <p:nvPr/>
        </p:nvSpPr>
        <p:spPr>
          <a:xfrm>
            <a:off x="6505705" y="5308553"/>
            <a:ext cx="4262176" cy="464024"/>
          </a:xfrm>
          <a:prstGeom prst="rect">
            <a:avLst/>
          </a:prstGeom>
          <a:solidFill>
            <a:schemeClr val="tx2">
              <a:lumMod val="20000"/>
              <a:lumOff val="80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1">
                    <a:lumMod val="50000"/>
                  </a:schemeClr>
                </a:solidFill>
              </a:rPr>
              <a:t>Informe Anual del Plan de Gestión Social</a:t>
            </a:r>
          </a:p>
        </p:txBody>
      </p:sp>
    </p:spTree>
    <p:extLst>
      <p:ext uri="{BB962C8B-B14F-4D97-AF65-F5344CB8AC3E}">
        <p14:creationId xmlns:p14="http://schemas.microsoft.com/office/powerpoint/2010/main" val="1750940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905A30C0F9C7B4497D174F466EC7569" ma:contentTypeVersion="14" ma:contentTypeDescription="Crear nuevo documento." ma:contentTypeScope="" ma:versionID="adb7a843c82c61ba8186cdd41f8c1d35">
  <xsd:schema xmlns:xsd="http://www.w3.org/2001/XMLSchema" xmlns:xs="http://www.w3.org/2001/XMLSchema" xmlns:p="http://schemas.microsoft.com/office/2006/metadata/properties" xmlns:ns2="b0034f9b-de3b-49b8-8bd8-623daf1d24f3" xmlns:ns3="7d4c22d3-e79c-4747-a5f8-030bb5f39531" targetNamespace="http://schemas.microsoft.com/office/2006/metadata/properties" ma:root="true" ma:fieldsID="3144e973d20f88a61d9b694de255939d" ns2:_="" ns3:_="">
    <xsd:import namespace="b0034f9b-de3b-49b8-8bd8-623daf1d24f3"/>
    <xsd:import namespace="7d4c22d3-e79c-4747-a5f8-030bb5f395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34f9b-de3b-49b8-8bd8-623daf1d24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9b545d99-388b-4e4a-b329-a1f902f80a6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4c22d3-e79c-4747-a5f8-030bb5f39531"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4" nillable="true" ma:displayName="Taxonomy Catch All Column" ma:hidden="true" ma:list="{2cef1a8c-8db8-41f4-93a9-1f4065618ec1}" ma:internalName="TaxCatchAll" ma:showField="CatchAllData" ma:web="7d4c22d3-e79c-4747-a5f8-030bb5f395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034f9b-de3b-49b8-8bd8-623daf1d24f3">
      <Terms xmlns="http://schemas.microsoft.com/office/infopath/2007/PartnerControls"/>
    </lcf76f155ced4ddcb4097134ff3c332f>
    <TaxCatchAll xmlns="7d4c22d3-e79c-4747-a5f8-030bb5f39531" xsi:nil="true"/>
    <SharedWithUsers xmlns="7d4c22d3-e79c-4747-a5f8-030bb5f39531">
      <UserInfo>
        <DisplayName/>
        <AccountId xsi:nil="true"/>
        <AccountType/>
      </UserInfo>
    </SharedWithUsers>
  </documentManagement>
</p:properties>
</file>

<file path=customXml/itemProps1.xml><?xml version="1.0" encoding="utf-8"?>
<ds:datastoreItem xmlns:ds="http://schemas.openxmlformats.org/officeDocument/2006/customXml" ds:itemID="{8A7AD736-96CB-421D-964B-55DE570B560A}">
  <ds:schemaRefs>
    <ds:schemaRef ds:uri="7d4c22d3-e79c-4747-a5f8-030bb5f39531"/>
    <ds:schemaRef ds:uri="b0034f9b-de3b-49b8-8bd8-623daf1d24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C5C074-0903-442D-AB87-476840DD0FCA}">
  <ds:schemaRefs>
    <ds:schemaRef ds:uri="http://schemas.microsoft.com/sharepoint/v3/contenttype/forms"/>
  </ds:schemaRefs>
</ds:datastoreItem>
</file>

<file path=customXml/itemProps3.xml><?xml version="1.0" encoding="utf-8"?>
<ds:datastoreItem xmlns:ds="http://schemas.openxmlformats.org/officeDocument/2006/customXml" ds:itemID="{1E8ACE90-3442-4D47-A7A3-AA63BAC0C8E7}">
  <ds:schemaRefs>
    <ds:schemaRef ds:uri="7d4c22d3-e79c-4747-a5f8-030bb5f39531"/>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b0034f9b-de3b-49b8-8bd8-623daf1d24f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1380</TotalTime>
  <Words>1721</Words>
  <Application>Microsoft Office PowerPoint</Application>
  <PresentationFormat>Widescreen</PresentationFormat>
  <Paragraphs>109</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vt:lpstr>
      <vt:lpstr>Calibri Light</vt:lpstr>
      <vt:lpstr>DINWeb</vt:lpstr>
      <vt:lpstr>Helvetica</vt:lpstr>
      <vt:lpstr>Helvetica Light</vt:lpstr>
      <vt:lpstr>Wingdings</vt:lpstr>
      <vt:lpstr>1_Office Theme</vt:lpstr>
      <vt:lpstr>AEI Hidrocarburos - ESG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Peralta Castillo</dc:creator>
  <cp:lastModifiedBy>Alec Folino</cp:lastModifiedBy>
  <cp:revision>6</cp:revision>
  <cp:lastPrinted>2024-08-07T17:30:04Z</cp:lastPrinted>
  <dcterms:created xsi:type="dcterms:W3CDTF">2021-01-05T19:44:31Z</dcterms:created>
  <dcterms:modified xsi:type="dcterms:W3CDTF">2025-06-03T22:07:33Z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0x0101008905A30C0F9C7B4497D174F466EC7569</vt:lpwstr>
  </property>
  <property fmtid="{D5CDD505-2E9C-101B-9397-08002B2CF9AE}" pid="3" name="MediaServiceImageTags">
    <vt:lpwstr/>
  </property>
  <property fmtid="{D5CDD505-2E9C-101B-9397-08002B2CF9AE}" pid="4" name="Order">
    <vt:r8>639200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