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8391" r:id="rId2"/>
    <p:sldId id="881" r:id="rId3"/>
    <p:sldId id="38383" r:id="rId4"/>
    <p:sldId id="38486" r:id="rId5"/>
    <p:sldId id="38495" r:id="rId6"/>
    <p:sldId id="38491" r:id="rId7"/>
    <p:sldId id="38493" r:id="rId8"/>
    <p:sldId id="38470" r:id="rId9"/>
    <p:sldId id="38443" r:id="rId10"/>
    <p:sldId id="38386" r:id="rId11"/>
    <p:sldId id="38494" r:id="rId12"/>
    <p:sldId id="38387" r:id="rId13"/>
    <p:sldId id="38479" r:id="rId14"/>
    <p:sldId id="38429" r:id="rId15"/>
    <p:sldId id="38430" r:id="rId16"/>
    <p:sldId id="38496" r:id="rId17"/>
    <p:sldId id="38469" r:id="rId18"/>
    <p:sldId id="38454" r:id="rId19"/>
    <p:sldId id="38446" r:id="rId20"/>
    <p:sldId id="38447" r:id="rId21"/>
    <p:sldId id="38460" r:id="rId22"/>
    <p:sldId id="38445" r:id="rId23"/>
    <p:sldId id="38462" r:id="rId24"/>
    <p:sldId id="38449" r:id="rId25"/>
    <p:sldId id="38465" r:id="rId26"/>
    <p:sldId id="38255" r:id="rId27"/>
    <p:sldId id="38468" r:id="rId28"/>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11" userDrawn="1">
          <p15:clr>
            <a:srgbClr val="A4A3A4"/>
          </p15:clr>
        </p15:guide>
        <p15:guide id="3" pos="7469" userDrawn="1">
          <p15:clr>
            <a:srgbClr val="A4A3A4"/>
          </p15:clr>
        </p15:guide>
        <p15:guide id="4" orient="horz" pos="663" userDrawn="1">
          <p15:clr>
            <a:srgbClr val="A4A3A4"/>
          </p15:clr>
        </p15:guide>
        <p15:guide id="5" pos="6675" userDrawn="1">
          <p15:clr>
            <a:srgbClr val="A4A3A4"/>
          </p15:clr>
        </p15:guide>
        <p15:guide id="6" orient="horz" pos="3521" userDrawn="1">
          <p15:clr>
            <a:srgbClr val="A4A3A4"/>
          </p15:clr>
        </p15:guide>
        <p15:guide id="7" orient="horz" pos="3793" userDrawn="1">
          <p15:clr>
            <a:srgbClr val="A4A3A4"/>
          </p15:clr>
        </p15:guide>
        <p15:guide id="8" orient="horz" pos="399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D24371-D03E-1868-0E25-7AB4285185A2}" name="Emilio Santiago Hernández Lazcano" initials="ESHL" userId="S::emilio.hernandez@aindaei.com::6e8cdeb1-022a-429f-bff0-4f882857b06d" providerId="AD"/>
  <p188:author id="{16E49983-75A6-7820-5149-5E63E0DA69F6}" name="Isaac Chavero González" initials="ICG" userId="S::isaac.chavero@ainda.mx::6868de60-976b-4966-949a-7bc55163801a" providerId="AD"/>
  <p188:author id="{BE848F85-B9BA-6869-D7F0-9DA4F2DB2A33}" name="Diego Peralta Castillo" initials="DPC" userId="Diego Peralta Castillo" providerId="None"/>
  <p188:author id="{6ECA0AB8-91CF-45C9-7F4E-00A2C52F9E9C}" name="Gabriel Cerdio" initials="GC" userId="S::gabriel.cerdio@ainda.mx::a9d74c8a-15ab-4818-8852-ad08d6cb33d5" providerId="AD"/>
  <p188:author id="{8514EBC5-56F4-305B-8213-A2738370EBEF}" name="COVARRUBIAS HERRERA GABRIEL" initials="CHG" userId="S::a1987799@correo.uia.mx::20c1dc26-76ff-4bda-9645-9e756d2ab40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ejandra García" initials="AG" lastIdx="1" clrIdx="0">
    <p:extLst>
      <p:ext uri="{19B8F6BF-5375-455C-9EA6-DF929625EA0E}">
        <p15:presenceInfo xmlns:p15="http://schemas.microsoft.com/office/powerpoint/2012/main" userId="Alejandra García" providerId="None"/>
      </p:ext>
    </p:extLst>
  </p:cmAuthor>
  <p:cmAuthor id="2" name="Alfonso Gutierrez  Diaz" initials="AGD" lastIdx="7" clrIdx="1">
    <p:extLst>
      <p:ext uri="{19B8F6BF-5375-455C-9EA6-DF929625EA0E}">
        <p15:presenceInfo xmlns:p15="http://schemas.microsoft.com/office/powerpoint/2012/main" userId="S::alfonso.gutierrez@ainda.mx::f7fcc864-9d17-478c-ad7e-3c7e037af212" providerId="AD"/>
      </p:ext>
    </p:extLst>
  </p:cmAuthor>
  <p:cmAuthor id="3" name="Pamela Afcha" initials="PA" lastIdx="3" clrIdx="2">
    <p:extLst>
      <p:ext uri="{19B8F6BF-5375-455C-9EA6-DF929625EA0E}">
        <p15:presenceInfo xmlns:p15="http://schemas.microsoft.com/office/powerpoint/2012/main" userId="23df2084a06bc15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67D"/>
    <a:srgbClr val="225292"/>
    <a:srgbClr val="173862"/>
    <a:srgbClr val="B4C7E7"/>
    <a:srgbClr val="44546A"/>
    <a:srgbClr val="00B050"/>
    <a:srgbClr val="DAE3F3"/>
    <a:srgbClr val="E7E6E6"/>
    <a:srgbClr val="DAE1E8"/>
    <a:srgbClr val="D9D9D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0BA10C-A876-411B-96C3-5DBF3BD02DBF}" v="137" dt="2023-05-04T19:15:50.9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90" autoAdjust="0"/>
  </p:normalViewPr>
  <p:slideViewPr>
    <p:cSldViewPr snapToGrid="0">
      <p:cViewPr varScale="1">
        <p:scale>
          <a:sx n="75" d="100"/>
          <a:sy n="75" d="100"/>
        </p:scale>
        <p:origin x="324" y="40"/>
      </p:cViewPr>
      <p:guideLst>
        <p:guide pos="211"/>
        <p:guide pos="7469"/>
        <p:guide orient="horz" pos="663"/>
        <p:guide pos="6675"/>
        <p:guide orient="horz" pos="3521"/>
        <p:guide orient="horz" pos="3793"/>
        <p:guide orient="horz" pos="3997"/>
      </p:guideLst>
    </p:cSldViewPr>
  </p:slideViewPr>
  <p:notesTextViewPr>
    <p:cViewPr>
      <p:scale>
        <a:sx n="3" d="2"/>
        <a:sy n="3" d="2"/>
      </p:scale>
      <p:origin x="0" y="0"/>
    </p:cViewPr>
  </p:notesTextViewPr>
  <p:sorterViewPr>
    <p:cViewPr>
      <p:scale>
        <a:sx n="90" d="100"/>
        <a:sy n="90" d="100"/>
      </p:scale>
      <p:origin x="0" y="-7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s-MX" dirty="0"/>
          </a:p>
        </p:txBody>
      </p:sp>
      <p:sp>
        <p:nvSpPr>
          <p:cNvPr id="3" name="Marcador de fecha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F233D122-3CBC-48EC-827B-5CAAF0EEEC37}" type="datetimeFigureOut">
              <a:rPr lang="es-MX" smtClean="0"/>
              <a:t>16/05/2023</a:t>
            </a:fld>
            <a:endParaRPr lang="es-MX" dirty="0"/>
          </a:p>
        </p:txBody>
      </p:sp>
      <p:sp>
        <p:nvSpPr>
          <p:cNvPr id="4" name="Marcador de imagen de diapositiva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s-MX" dirty="0"/>
          </a:p>
        </p:txBody>
      </p:sp>
      <p:sp>
        <p:nvSpPr>
          <p:cNvPr id="5" name="Marcador de notas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s-MX" dirty="0"/>
          </a:p>
        </p:txBody>
      </p:sp>
      <p:sp>
        <p:nvSpPr>
          <p:cNvPr id="7" name="Marcador de número de diapositiva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6586FC20-253B-4D6D-B230-1E0A84BAF789}" type="slidenum">
              <a:rPr lang="es-MX" smtClean="0"/>
              <a:t>‹Nº›</a:t>
            </a:fld>
            <a:endParaRPr lang="es-MX" dirty="0"/>
          </a:p>
        </p:txBody>
      </p:sp>
    </p:spTree>
    <p:extLst>
      <p:ext uri="{BB962C8B-B14F-4D97-AF65-F5344CB8AC3E}">
        <p14:creationId xmlns:p14="http://schemas.microsoft.com/office/powerpoint/2010/main" val="3507148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Preguntar sobre enero</a:t>
            </a:r>
            <a:endParaRPr lang="es-MX"/>
          </a:p>
        </p:txBody>
      </p:sp>
      <p:sp>
        <p:nvSpPr>
          <p:cNvPr id="4" name="Slide Number Placeholder 3"/>
          <p:cNvSpPr>
            <a:spLocks noGrp="1"/>
          </p:cNvSpPr>
          <p:nvPr>
            <p:ph type="sldNum" sz="quarter" idx="5"/>
          </p:nvPr>
        </p:nvSpPr>
        <p:spPr/>
        <p:txBody>
          <a:bodyPr/>
          <a:lstStyle/>
          <a:p>
            <a:fld id="{6586FC20-253B-4D6D-B230-1E0A84BAF789}" type="slidenum">
              <a:rPr lang="es-MX" smtClean="0"/>
              <a:t>6</a:t>
            </a:fld>
            <a:endParaRPr lang="es-MX"/>
          </a:p>
        </p:txBody>
      </p:sp>
    </p:spTree>
    <p:extLst>
      <p:ext uri="{BB962C8B-B14F-4D97-AF65-F5344CB8AC3E}">
        <p14:creationId xmlns:p14="http://schemas.microsoft.com/office/powerpoint/2010/main" val="3111149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Titulo </a:t>
            </a:r>
            <a:endParaRPr lang="es-MX" dirty="0"/>
          </a:p>
        </p:txBody>
      </p:sp>
      <p:sp>
        <p:nvSpPr>
          <p:cNvPr id="4" name="Slide Number Placeholder 3"/>
          <p:cNvSpPr>
            <a:spLocks noGrp="1"/>
          </p:cNvSpPr>
          <p:nvPr>
            <p:ph type="sldNum" sz="quarter" idx="5"/>
          </p:nvPr>
        </p:nvSpPr>
        <p:spPr/>
        <p:txBody>
          <a:bodyPr/>
          <a:lstStyle/>
          <a:p>
            <a:fld id="{6586FC20-253B-4D6D-B230-1E0A84BAF789}" type="slidenum">
              <a:rPr lang="es-MX" smtClean="0"/>
              <a:t>9</a:t>
            </a:fld>
            <a:endParaRPr lang="es-MX" dirty="0"/>
          </a:p>
        </p:txBody>
      </p:sp>
    </p:spTree>
    <p:extLst>
      <p:ext uri="{BB962C8B-B14F-4D97-AF65-F5344CB8AC3E}">
        <p14:creationId xmlns:p14="http://schemas.microsoft.com/office/powerpoint/2010/main" val="2247204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60" rtl="0" eaLnBrk="1" fontAlgn="auto" latinLnBrk="0" hangingPunct="1">
              <a:lnSpc>
                <a:spcPct val="100000"/>
              </a:lnSpc>
              <a:spcBef>
                <a:spcPts val="0"/>
              </a:spcBef>
              <a:spcAft>
                <a:spcPts val="0"/>
              </a:spcAft>
              <a:buClrTx/>
              <a:buSzTx/>
              <a:buFontTx/>
              <a:buNone/>
              <a:tabLst/>
              <a:defRPr/>
            </a:pPr>
            <a:fld id="{A48A2E55-1CC5-422D-B275-F91B7F4392C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6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74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A48A2E55-1CC5-422D-B275-F91B7F4392C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324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60" rtl="0" eaLnBrk="1" fontAlgn="auto" latinLnBrk="0" hangingPunct="1">
              <a:lnSpc>
                <a:spcPct val="100000"/>
              </a:lnSpc>
              <a:spcBef>
                <a:spcPts val="0"/>
              </a:spcBef>
              <a:spcAft>
                <a:spcPts val="0"/>
              </a:spcAft>
              <a:buClrTx/>
              <a:buSzTx/>
              <a:buFontTx/>
              <a:buNone/>
              <a:tabLst/>
              <a:defRPr/>
            </a:pPr>
            <a:fld id="{A48A2E55-1CC5-422D-B275-F91B7F4392C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6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082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21B95-0CD1-4E8B-9707-8127432FA0A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5BEDB9-6CDD-49A4-8E45-0221A55514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9ECFE9-4D22-415C-B329-927297EE9F59}"/>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50294D03-F2F6-4E13-90B3-24316D42D13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CC82CBB-F61A-4F03-917F-22866E1AC8E9}"/>
              </a:ext>
            </a:extLst>
          </p:cNvPr>
          <p:cNvSpPr>
            <a:spLocks noGrp="1"/>
          </p:cNvSpPr>
          <p:nvPr>
            <p:ph type="sldNum" sz="quarter" idx="12"/>
          </p:nvPr>
        </p:nvSpPr>
        <p:spPr/>
        <p:txBody>
          <a:bodyPr/>
          <a:lstStyle/>
          <a:p>
            <a:fld id="{831969DE-D155-4290-A1C5-98AF1F200E92}" type="slidenum">
              <a:rPr lang="en-US" smtClean="0"/>
              <a:t>‹Nº›</a:t>
            </a:fld>
            <a:endParaRPr lang="en-US" dirty="0"/>
          </a:p>
        </p:txBody>
      </p:sp>
    </p:spTree>
    <p:extLst>
      <p:ext uri="{BB962C8B-B14F-4D97-AF65-F5344CB8AC3E}">
        <p14:creationId xmlns:p14="http://schemas.microsoft.com/office/powerpoint/2010/main" val="793354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4A5C1-FAC0-49F8-9BCC-B28CA84607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055B7E-DC1C-418A-8AE2-893754D21C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CC8350-E854-4126-9F7C-168FDA831B82}"/>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9E62DF8D-F101-4A08-92C7-D0D3FB43F9C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62402C9-C0C8-4008-A6EF-832416FC7396}"/>
              </a:ext>
            </a:extLst>
          </p:cNvPr>
          <p:cNvSpPr>
            <a:spLocks noGrp="1"/>
          </p:cNvSpPr>
          <p:nvPr>
            <p:ph type="sldNum" sz="quarter" idx="12"/>
          </p:nvPr>
        </p:nvSpPr>
        <p:spPr/>
        <p:txBody>
          <a:bodyPr/>
          <a:lstStyle/>
          <a:p>
            <a:fld id="{831969DE-D155-4290-A1C5-98AF1F200E92}" type="slidenum">
              <a:rPr lang="en-US" smtClean="0"/>
              <a:t>‹Nº›</a:t>
            </a:fld>
            <a:endParaRPr lang="en-US" dirty="0"/>
          </a:p>
        </p:txBody>
      </p:sp>
    </p:spTree>
    <p:extLst>
      <p:ext uri="{BB962C8B-B14F-4D97-AF65-F5344CB8AC3E}">
        <p14:creationId xmlns:p14="http://schemas.microsoft.com/office/powerpoint/2010/main" val="1673739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AEE525-0EB7-4443-9DC6-9CDDCF47929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A251B7-A515-430C-A4CE-5C6D0971F4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B7EE4A-6F5D-404C-9223-4796B830A2A4}"/>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EA00240E-4546-4849-A2F9-864E52CF66C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0638E0F7-A366-4AB0-92D1-EE785FD79052}"/>
              </a:ext>
            </a:extLst>
          </p:cNvPr>
          <p:cNvSpPr>
            <a:spLocks noGrp="1"/>
          </p:cNvSpPr>
          <p:nvPr>
            <p:ph type="sldNum" sz="quarter" idx="12"/>
          </p:nvPr>
        </p:nvSpPr>
        <p:spPr/>
        <p:txBody>
          <a:bodyPr/>
          <a:lstStyle/>
          <a:p>
            <a:fld id="{831969DE-D155-4290-A1C5-98AF1F200E92}" type="slidenum">
              <a:rPr lang="en-US" smtClean="0"/>
              <a:t>‹Nº›</a:t>
            </a:fld>
            <a:endParaRPr lang="en-US" dirty="0"/>
          </a:p>
        </p:txBody>
      </p:sp>
    </p:spTree>
    <p:extLst>
      <p:ext uri="{BB962C8B-B14F-4D97-AF65-F5344CB8AC3E}">
        <p14:creationId xmlns:p14="http://schemas.microsoft.com/office/powerpoint/2010/main" val="2040243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ull_main_imag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673F62E-1793-4B6C-9614-6E26DC63797D}"/>
              </a:ext>
            </a:extLst>
          </p:cNvPr>
          <p:cNvSpPr>
            <a:spLocks noGrp="1"/>
          </p:cNvSpPr>
          <p:nvPr>
            <p:ph type="sldNum" sz="quarter" idx="12"/>
          </p:nvPr>
        </p:nvSpPr>
        <p:spPr>
          <a:xfrm>
            <a:off x="9439944" y="6462680"/>
            <a:ext cx="2743200" cy="365125"/>
          </a:xfrm>
        </p:spPr>
        <p:txBody>
          <a:bodyPr/>
          <a:lstStyle/>
          <a:p>
            <a:fld id="{831969DE-D155-4290-A1C5-98AF1F200E92}" type="slidenum">
              <a:rPr lang="en-US" smtClean="0"/>
              <a:t>‹Nº›</a:t>
            </a:fld>
            <a:endParaRPr lang="en-US" dirty="0"/>
          </a:p>
        </p:txBody>
      </p:sp>
    </p:spTree>
    <p:extLst>
      <p:ext uri="{BB962C8B-B14F-4D97-AF65-F5344CB8AC3E}">
        <p14:creationId xmlns:p14="http://schemas.microsoft.com/office/powerpoint/2010/main" val="2999970419"/>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E37F2815-5FAF-671A-30DF-8953F57633F4}"/>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Date Placeholder 3">
            <a:extLst>
              <a:ext uri="{FF2B5EF4-FFF2-40B4-BE49-F238E27FC236}">
                <a16:creationId xmlns:a16="http://schemas.microsoft.com/office/drawing/2014/main" id="{A0D5EE13-45AA-40BE-B8D8-C3934DA3439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1A6B0A21-3F99-409C-93C8-CD2CC46E3F7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6403A512-F65A-4DE6-AD4B-69A05DB71E0C}"/>
              </a:ext>
            </a:extLst>
          </p:cNvPr>
          <p:cNvSpPr>
            <a:spLocks noGrp="1"/>
          </p:cNvSpPr>
          <p:nvPr>
            <p:ph type="sldNum" sz="quarter" idx="12"/>
          </p:nvPr>
        </p:nvSpPr>
        <p:spPr/>
        <p:txBody>
          <a:bodyPr/>
          <a:lstStyle/>
          <a:p>
            <a:fld id="{831969DE-D155-4290-A1C5-98AF1F200E92}" type="slidenum">
              <a:rPr lang="en-US" smtClean="0"/>
              <a:t>‹Nº›</a:t>
            </a:fld>
            <a:endParaRPr lang="en-US" dirty="0"/>
          </a:p>
        </p:txBody>
      </p:sp>
    </p:spTree>
    <p:extLst>
      <p:ext uri="{BB962C8B-B14F-4D97-AF65-F5344CB8AC3E}">
        <p14:creationId xmlns:p14="http://schemas.microsoft.com/office/powerpoint/2010/main" val="337809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F36DC7-5CFD-47E7-96E9-3236B43AE00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E3BBFAFE-8133-47BD-9E0C-D3BD0968E3F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1A50614-6D28-43CA-ACB8-6E591CCD3CFA}"/>
              </a:ext>
            </a:extLst>
          </p:cNvPr>
          <p:cNvSpPr>
            <a:spLocks noGrp="1"/>
          </p:cNvSpPr>
          <p:nvPr>
            <p:ph type="sldNum" sz="quarter" idx="12"/>
          </p:nvPr>
        </p:nvSpPr>
        <p:spPr/>
        <p:txBody>
          <a:bodyPr/>
          <a:lstStyle/>
          <a:p>
            <a:fld id="{831969DE-D155-4290-A1C5-98AF1F200E92}" type="slidenum">
              <a:rPr lang="en-US" smtClean="0"/>
              <a:t>‹Nº›</a:t>
            </a:fld>
            <a:endParaRPr lang="en-US" dirty="0"/>
          </a:p>
        </p:txBody>
      </p:sp>
    </p:spTree>
    <p:extLst>
      <p:ext uri="{BB962C8B-B14F-4D97-AF65-F5344CB8AC3E}">
        <p14:creationId xmlns:p14="http://schemas.microsoft.com/office/powerpoint/2010/main" val="1669511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56419-1B34-445C-BB35-6ABBEA5261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2326784-FA42-46BD-8916-47B02B2100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41862D-BB4E-4797-A4AA-F0D3390B17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EAE80C-84CD-481E-BA19-A2ED24061361}"/>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3027B000-E061-48FF-AA98-E8EE17048A9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351AC5A-15EF-4751-A026-D982B788DCB1}"/>
              </a:ext>
            </a:extLst>
          </p:cNvPr>
          <p:cNvSpPr>
            <a:spLocks noGrp="1"/>
          </p:cNvSpPr>
          <p:nvPr>
            <p:ph type="sldNum" sz="quarter" idx="12"/>
          </p:nvPr>
        </p:nvSpPr>
        <p:spPr/>
        <p:txBody>
          <a:bodyPr/>
          <a:lstStyle/>
          <a:p>
            <a:fld id="{831969DE-D155-4290-A1C5-98AF1F200E92}" type="slidenum">
              <a:rPr lang="en-US" smtClean="0"/>
              <a:t>‹Nº›</a:t>
            </a:fld>
            <a:endParaRPr lang="en-US" dirty="0"/>
          </a:p>
        </p:txBody>
      </p:sp>
    </p:spTree>
    <p:extLst>
      <p:ext uri="{BB962C8B-B14F-4D97-AF65-F5344CB8AC3E}">
        <p14:creationId xmlns:p14="http://schemas.microsoft.com/office/powerpoint/2010/main" val="3420549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883A5-5B69-410F-8CEE-9BE9557479C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4233DD1-E0A1-4EA5-9B34-E491ECD071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706B9F-C318-4E5D-92B3-B818B3775D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6633A3-4F8F-4FBB-AAA6-5D28E8F341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17AC09-64FE-4B39-86CC-9C389B6D45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158F99-357E-43E6-B758-092D088121D8}"/>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012EEFAE-9E88-41E3-B1D5-3A294C395FD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A566CA7-4B45-46AD-B990-90643D49C3D6}"/>
              </a:ext>
            </a:extLst>
          </p:cNvPr>
          <p:cNvSpPr>
            <a:spLocks noGrp="1"/>
          </p:cNvSpPr>
          <p:nvPr>
            <p:ph type="sldNum" sz="quarter" idx="12"/>
          </p:nvPr>
        </p:nvSpPr>
        <p:spPr/>
        <p:txBody>
          <a:bodyPr/>
          <a:lstStyle/>
          <a:p>
            <a:fld id="{831969DE-D155-4290-A1C5-98AF1F200E92}" type="slidenum">
              <a:rPr lang="en-US" smtClean="0"/>
              <a:t>‹Nº›</a:t>
            </a:fld>
            <a:endParaRPr lang="en-US" dirty="0"/>
          </a:p>
        </p:txBody>
      </p:sp>
    </p:spTree>
    <p:extLst>
      <p:ext uri="{BB962C8B-B14F-4D97-AF65-F5344CB8AC3E}">
        <p14:creationId xmlns:p14="http://schemas.microsoft.com/office/powerpoint/2010/main" val="663767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8C0501E-BA37-4086-813B-182D6DB4CE2D}"/>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46A19DBD-2E05-4233-BE89-6EBD4BAAB61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4EE2AEEF-C36D-4EAE-8299-28C1140328E7}"/>
              </a:ext>
            </a:extLst>
          </p:cNvPr>
          <p:cNvSpPr>
            <a:spLocks noGrp="1"/>
          </p:cNvSpPr>
          <p:nvPr>
            <p:ph type="sldNum" sz="quarter" idx="12"/>
          </p:nvPr>
        </p:nvSpPr>
        <p:spPr/>
        <p:txBody>
          <a:bodyPr/>
          <a:lstStyle/>
          <a:p>
            <a:fld id="{831969DE-D155-4290-A1C5-98AF1F200E92}" type="slidenum">
              <a:rPr lang="en-US" smtClean="0"/>
              <a:t>‹Nº›</a:t>
            </a:fld>
            <a:endParaRPr lang="en-US" dirty="0"/>
          </a:p>
        </p:txBody>
      </p:sp>
    </p:spTree>
    <p:extLst>
      <p:ext uri="{BB962C8B-B14F-4D97-AF65-F5344CB8AC3E}">
        <p14:creationId xmlns:p14="http://schemas.microsoft.com/office/powerpoint/2010/main" val="2579694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o not remove" hidden="1">
            <a:extLst>
              <a:ext uri="{FF2B5EF4-FFF2-40B4-BE49-F238E27FC236}">
                <a16:creationId xmlns:a16="http://schemas.microsoft.com/office/drawing/2014/main" id="{4A26E8D4-545D-DCB6-7DCA-0B9C3E6C5531}"/>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Slide Number Placeholder 3">
            <a:extLst>
              <a:ext uri="{FF2B5EF4-FFF2-40B4-BE49-F238E27FC236}">
                <a16:creationId xmlns:a16="http://schemas.microsoft.com/office/drawing/2014/main" id="{6A43E8DE-CC63-4FBE-BC92-25DCD54CEE29}"/>
              </a:ext>
            </a:extLst>
          </p:cNvPr>
          <p:cNvSpPr>
            <a:spLocks noGrp="1"/>
          </p:cNvSpPr>
          <p:nvPr>
            <p:ph type="sldNum" sz="quarter" idx="12"/>
          </p:nvPr>
        </p:nvSpPr>
        <p:spPr>
          <a:xfrm>
            <a:off x="9120451" y="6330476"/>
            <a:ext cx="2743200" cy="365125"/>
          </a:xfrm>
        </p:spPr>
        <p:txBody>
          <a:bodyPr/>
          <a:lstStyle/>
          <a:p>
            <a:fld id="{831969DE-D155-4290-A1C5-98AF1F200E92}" type="slidenum">
              <a:rPr lang="en-US" smtClean="0"/>
              <a:t>‹Nº›</a:t>
            </a:fld>
            <a:endParaRPr lang="en-US" dirty="0"/>
          </a:p>
        </p:txBody>
      </p:sp>
    </p:spTree>
    <p:extLst>
      <p:ext uri="{BB962C8B-B14F-4D97-AF65-F5344CB8AC3E}">
        <p14:creationId xmlns:p14="http://schemas.microsoft.com/office/powerpoint/2010/main" val="1952536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8B95B-0B4D-4607-A059-886D87D3A7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8D8D51-DD1B-4F86-94B3-97034B278C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CB5C5F-A727-444B-B9EF-D125F916F7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7A6CEA-B55E-4FFB-964E-DAEDF141AF10}"/>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B58C0E0E-A2F5-4930-969C-27BF3CBD87B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3C6803F8-C1B5-42A2-9BCF-4384257224F1}"/>
              </a:ext>
            </a:extLst>
          </p:cNvPr>
          <p:cNvSpPr>
            <a:spLocks noGrp="1"/>
          </p:cNvSpPr>
          <p:nvPr>
            <p:ph type="sldNum" sz="quarter" idx="12"/>
          </p:nvPr>
        </p:nvSpPr>
        <p:spPr/>
        <p:txBody>
          <a:bodyPr/>
          <a:lstStyle/>
          <a:p>
            <a:fld id="{831969DE-D155-4290-A1C5-98AF1F200E92}" type="slidenum">
              <a:rPr lang="en-US" smtClean="0"/>
              <a:t>‹Nº›</a:t>
            </a:fld>
            <a:endParaRPr lang="en-US" dirty="0"/>
          </a:p>
        </p:txBody>
      </p:sp>
    </p:spTree>
    <p:extLst>
      <p:ext uri="{BB962C8B-B14F-4D97-AF65-F5344CB8AC3E}">
        <p14:creationId xmlns:p14="http://schemas.microsoft.com/office/powerpoint/2010/main" val="1234580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B515C-30B5-4483-ADCA-9C14D50244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C85959-8A33-4955-BEBF-42D5C1768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42A6003-77B3-4D1C-897C-5878E39767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C8F64D-1E1B-4DF7-A2E8-9ED520A3A8E3}"/>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6D9F7EBC-EC69-4367-A4C7-7D5C359AFC4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0E850A2-2D04-4B02-AF9A-E7AC8EF090AF}"/>
              </a:ext>
            </a:extLst>
          </p:cNvPr>
          <p:cNvSpPr>
            <a:spLocks noGrp="1"/>
          </p:cNvSpPr>
          <p:nvPr>
            <p:ph type="sldNum" sz="quarter" idx="12"/>
          </p:nvPr>
        </p:nvSpPr>
        <p:spPr/>
        <p:txBody>
          <a:bodyPr/>
          <a:lstStyle/>
          <a:p>
            <a:fld id="{831969DE-D155-4290-A1C5-98AF1F200E92}" type="slidenum">
              <a:rPr lang="en-US" smtClean="0"/>
              <a:t>‹Nº›</a:t>
            </a:fld>
            <a:endParaRPr lang="en-US" dirty="0"/>
          </a:p>
        </p:txBody>
      </p:sp>
    </p:spTree>
    <p:extLst>
      <p:ext uri="{BB962C8B-B14F-4D97-AF65-F5344CB8AC3E}">
        <p14:creationId xmlns:p14="http://schemas.microsoft.com/office/powerpoint/2010/main" val="1353585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A3B86C4-2105-4B51-B0B6-ADD2B9D852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3195E2A-39BD-4743-B8A5-68DCEBC5C34F}"/>
              </a:ext>
            </a:extLst>
          </p:cNvPr>
          <p:cNvSpPr>
            <a:spLocks noGrp="1"/>
          </p:cNvSpPr>
          <p:nvPr>
            <p:ph type="sldNum" sz="quarter" idx="4"/>
          </p:nvPr>
        </p:nvSpPr>
        <p:spPr>
          <a:xfrm>
            <a:off x="9439944" y="6462680"/>
            <a:ext cx="27432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831969DE-D155-4290-A1C5-98AF1F200E92}" type="slidenum">
              <a:rPr lang="en-US" smtClean="0"/>
              <a:pPr/>
              <a:t>‹Nº›</a:t>
            </a:fld>
            <a:endParaRPr lang="en-US"/>
          </a:p>
        </p:txBody>
      </p:sp>
      <p:pic>
        <p:nvPicPr>
          <p:cNvPr id="8" name="Imagen 7">
            <a:extLst>
              <a:ext uri="{FF2B5EF4-FFF2-40B4-BE49-F238E27FC236}">
                <a16:creationId xmlns:a16="http://schemas.microsoft.com/office/drawing/2014/main" id="{3B24FAF7-6609-4399-9258-6957CB25DA8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946150"/>
          </a:xfrm>
          <a:prstGeom prst="rect">
            <a:avLst/>
          </a:prstGeom>
        </p:spPr>
      </p:pic>
      <p:sp>
        <p:nvSpPr>
          <p:cNvPr id="10" name="Shape 371">
            <a:extLst>
              <a:ext uri="{FF2B5EF4-FFF2-40B4-BE49-F238E27FC236}">
                <a16:creationId xmlns:a16="http://schemas.microsoft.com/office/drawing/2014/main" id="{4DE8910B-0113-4048-814A-D35A5130D819}"/>
              </a:ext>
            </a:extLst>
          </p:cNvPr>
          <p:cNvSpPr/>
          <p:nvPr userDrawn="1"/>
        </p:nvSpPr>
        <p:spPr>
          <a:xfrm flipV="1">
            <a:off x="2598141" y="225788"/>
            <a:ext cx="1" cy="505913"/>
          </a:xfrm>
          <a:prstGeom prst="line">
            <a:avLst/>
          </a:prstGeom>
          <a:ln w="38100">
            <a:solidFill>
              <a:srgbClr val="FFFFFF"/>
            </a:solidFill>
            <a:miter/>
          </a:ln>
        </p:spPr>
        <p:txBody>
          <a:bodyPr tIns="45720" bIns="4572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hape 321" descr="Rectangle 13">
            <a:extLst>
              <a:ext uri="{FF2B5EF4-FFF2-40B4-BE49-F238E27FC236}">
                <a16:creationId xmlns:a16="http://schemas.microsoft.com/office/drawing/2014/main" id="{3F659B37-ABB9-4A79-8F28-3D0E22FB8F2E}"/>
              </a:ext>
            </a:extLst>
          </p:cNvPr>
          <p:cNvSpPr/>
          <p:nvPr userDrawn="1"/>
        </p:nvSpPr>
        <p:spPr>
          <a:xfrm>
            <a:off x="275799" y="6601421"/>
            <a:ext cx="11640402" cy="257956"/>
          </a:xfrm>
          <a:prstGeom prst="rect">
            <a:avLst/>
          </a:prstGeom>
          <a:noFill/>
          <a:ln w="254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t">
            <a:spAutoFit/>
          </a:bodyPr>
          <a:lstStyle>
            <a:lvl1pPr algn="ctr">
              <a:lnSpc>
                <a:spcPct val="150000"/>
              </a:lnSpc>
              <a:defRPr sz="1600">
                <a:solidFill>
                  <a:srgbClr val="FFFFFF"/>
                </a:solidFill>
                <a:latin typeface="+mn-lt"/>
                <a:ea typeface="+mn-ea"/>
                <a:cs typeface="+mn-cs"/>
                <a:sym typeface="Helvetica"/>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Copyrights reserved by </a:t>
            </a:r>
            <a:r>
              <a:rPr kumimoji="0" lang="en-US" sz="800" b="0" i="0" u="none" strike="noStrike" kern="1200" cap="none" spc="0" normalizeH="0" baseline="0" noProof="0" dirty="0" err="1">
                <a:ln>
                  <a:noFill/>
                </a:ln>
                <a:solidFill>
                  <a:srgbClr val="13294F"/>
                </a:solidFill>
                <a:effectLst/>
                <a:uLnTx/>
                <a:uFillTx/>
                <a:latin typeface="Calibri" panose="020F0502020204030204"/>
                <a:ea typeface="+mn-ea"/>
                <a:cs typeface="+mn-cs"/>
                <a:sym typeface="Helvetica"/>
              </a:rPr>
              <a:t>Ainda</a:t>
            </a:r>
            <a:r>
              <a:rPr kumimoji="0" lang="en-US" sz="800" b="0"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 Energy &amp; </a:t>
            </a:r>
            <a:r>
              <a:rPr kumimoji="0" lang="en-US" sz="800" b="0" i="0" u="none" strike="noStrike" kern="1200" cap="none" spc="0" normalizeH="0" baseline="0" noProof="0">
                <a:ln>
                  <a:noFill/>
                </a:ln>
                <a:solidFill>
                  <a:srgbClr val="13294F"/>
                </a:solidFill>
                <a:effectLst/>
                <a:uLnTx/>
                <a:uFillTx/>
                <a:latin typeface="Calibri" panose="020F0502020204030204"/>
                <a:ea typeface="+mn-ea"/>
                <a:cs typeface="+mn-cs"/>
                <a:sym typeface="Helvetica"/>
              </a:rPr>
              <a:t>Infrastructure 2023. </a:t>
            </a:r>
            <a:r>
              <a:rPr kumimoji="0" lang="en-US" sz="800" b="0"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This document may not be reproduced partially or totally by any way, means or procedures without the prior written consent from </a:t>
            </a:r>
            <a:r>
              <a:rPr kumimoji="0" lang="en-US" sz="800" b="0" i="0" u="none" strike="noStrike" kern="1200" cap="none" spc="0" normalizeH="0" baseline="0" noProof="0" dirty="0" err="1">
                <a:ln>
                  <a:noFill/>
                </a:ln>
                <a:solidFill>
                  <a:srgbClr val="13294F"/>
                </a:solidFill>
                <a:effectLst/>
                <a:uLnTx/>
                <a:uFillTx/>
                <a:latin typeface="Calibri" panose="020F0502020204030204"/>
                <a:ea typeface="+mn-ea"/>
                <a:cs typeface="+mn-cs"/>
                <a:sym typeface="Helvetica"/>
              </a:rPr>
              <a:t>Ainda</a:t>
            </a:r>
            <a:r>
              <a:rPr kumimoji="0" lang="en-US" sz="800" b="0"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a:t>
            </a:r>
            <a:endParaRPr kumimoji="0" lang="es-MX" sz="800" b="0" i="0" u="none" strike="noStrike" kern="1200" cap="none" spc="0" normalizeH="0" baseline="0" noProof="0" dirty="0">
              <a:ln>
                <a:noFill/>
              </a:ln>
              <a:solidFill>
                <a:srgbClr val="13294F"/>
              </a:solidFill>
              <a:effectLst/>
              <a:uLnTx/>
              <a:uFillTx/>
              <a:latin typeface="Calibri" panose="020F0502020204030204"/>
              <a:ea typeface="+mn-ea"/>
              <a:cs typeface="+mn-cs"/>
              <a:sym typeface="Helvetica"/>
            </a:endParaRPr>
          </a:p>
        </p:txBody>
      </p:sp>
      <p:pic>
        <p:nvPicPr>
          <p:cNvPr id="5" name="Imagen 4" descr="Imagen que contiene dibujo&#10;&#10;Descripción generada automáticamente">
            <a:extLst>
              <a:ext uri="{FF2B5EF4-FFF2-40B4-BE49-F238E27FC236}">
                <a16:creationId xmlns:a16="http://schemas.microsoft.com/office/drawing/2014/main" id="{A7DF01B0-C50D-4548-8EFC-C05016F92A2D}"/>
              </a:ext>
            </a:extLst>
          </p:cNvPr>
          <p:cNvPicPr>
            <a:picLocks noChangeAspect="1"/>
          </p:cNvPicPr>
          <p:nvPr userDrawn="1"/>
        </p:nvPicPr>
        <p:blipFill>
          <a:blip r:embed="rId15" cstate="screen">
            <a:extLst>
              <a:ext uri="{28A0092B-C50C-407E-A947-70E740481C1C}">
                <a14:useLocalDpi xmlns:a14="http://schemas.microsoft.com/office/drawing/2010/main" val="0"/>
              </a:ext>
            </a:extLst>
          </a:blip>
          <a:stretch>
            <a:fillRect/>
          </a:stretch>
        </p:blipFill>
        <p:spPr>
          <a:xfrm>
            <a:off x="618586" y="147382"/>
            <a:ext cx="1696515" cy="678605"/>
          </a:xfrm>
          <a:prstGeom prst="rect">
            <a:avLst/>
          </a:prstGeom>
        </p:spPr>
      </p:pic>
    </p:spTree>
    <p:extLst>
      <p:ext uri="{BB962C8B-B14F-4D97-AF65-F5344CB8AC3E}">
        <p14:creationId xmlns:p14="http://schemas.microsoft.com/office/powerpoint/2010/main" val="2193190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3" Type="http://schemas.openxmlformats.org/officeDocument/2006/relationships/image" Target="../media/image87.jpeg"/><Relationship Id="rId7" Type="http://schemas.openxmlformats.org/officeDocument/2006/relationships/image" Target="../media/image91.png"/><Relationship Id="rId12" Type="http://schemas.openxmlformats.org/officeDocument/2006/relationships/image" Target="../media/image96.png"/><Relationship Id="rId17" Type="http://schemas.openxmlformats.org/officeDocument/2006/relationships/image" Target="../media/image101.png"/><Relationship Id="rId2" Type="http://schemas.openxmlformats.org/officeDocument/2006/relationships/image" Target="../media/image86.png"/><Relationship Id="rId16"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95.jpe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98.png"/></Relationships>
</file>

<file path=ppt/slides/_rels/slide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sv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1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svg"/><Relationship Id="rId7" Type="http://schemas.openxmlformats.org/officeDocument/2006/relationships/image" Target="../media/image113.sv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117.svg"/><Relationship Id="rId5" Type="http://schemas.openxmlformats.org/officeDocument/2006/relationships/image" Target="../media/image111.sv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svg"/></Relationships>
</file>

<file path=ppt/slides/_rels/slide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9.jpeg"/><Relationship Id="rId7" Type="http://schemas.openxmlformats.org/officeDocument/2006/relationships/image" Target="../media/image122.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24.png"/></Relationships>
</file>

<file path=ppt/slides/_rels/slide1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9.jpe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image" Target="../media/image131.jpeg"/><Relationship Id="rId1" Type="http://schemas.openxmlformats.org/officeDocument/2006/relationships/slideLayout" Target="../slideLayouts/slideLayout12.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2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2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1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jpeg"/></Relationships>
</file>

<file path=ppt/slides/_rels/slide2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2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 Id="rId5" Type="http://schemas.openxmlformats.org/officeDocument/2006/relationships/image" Target="../media/image153.png"/><Relationship Id="rId4" Type="http://schemas.openxmlformats.org/officeDocument/2006/relationships/image" Target="../media/image4.emf"/></Relationships>
</file>

<file path=ppt/slides/_rels/slide26.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2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0.png"/><Relationship Id="rId21" Type="http://schemas.openxmlformats.org/officeDocument/2006/relationships/image" Target="../media/image28.jpe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image" Target="../media/image32.png"/><Relationship Id="rId2" Type="http://schemas.openxmlformats.org/officeDocument/2006/relationships/image" Target="../media/image9.png"/><Relationship Id="rId16" Type="http://schemas.openxmlformats.org/officeDocument/2006/relationships/image" Target="../media/image23.png"/><Relationship Id="rId20"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31.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29.png"/><Relationship Id="rId5" Type="http://schemas.openxmlformats.org/officeDocument/2006/relationships/image" Target="../media/image36.png"/><Relationship Id="rId10" Type="http://schemas.openxmlformats.org/officeDocument/2006/relationships/image" Target="../media/image26.png"/><Relationship Id="rId4" Type="http://schemas.openxmlformats.org/officeDocument/2006/relationships/image" Target="../media/image35.png"/><Relationship Id="rId9" Type="http://schemas.openxmlformats.org/officeDocument/2006/relationships/image" Target="../media/image40.jpeg"/><Relationship Id="rId1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7.png"/><Relationship Id="rId21" Type="http://schemas.openxmlformats.org/officeDocument/2006/relationships/image" Target="../media/image65.jpe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image" Target="../media/image46.png"/><Relationship Id="rId16" Type="http://schemas.openxmlformats.org/officeDocument/2006/relationships/image" Target="../media/image60.jpeg"/><Relationship Id="rId20"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50.jpe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jpe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image" Target="../media/image66.png"/></Relationships>
</file>

<file path=ppt/slides/_rels/slide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78.png"/><Relationship Id="rId18" Type="http://schemas.openxmlformats.org/officeDocument/2006/relationships/image" Target="../media/image82.png"/><Relationship Id="rId3" Type="http://schemas.openxmlformats.org/officeDocument/2006/relationships/image" Target="../media/image70.png"/><Relationship Id="rId21" Type="http://schemas.openxmlformats.org/officeDocument/2006/relationships/image" Target="../media/image85.png"/><Relationship Id="rId7" Type="http://schemas.openxmlformats.org/officeDocument/2006/relationships/image" Target="../media/image16.png"/><Relationship Id="rId12" Type="http://schemas.openxmlformats.org/officeDocument/2006/relationships/image" Target="../media/image77.jpeg"/><Relationship Id="rId17" Type="http://schemas.openxmlformats.org/officeDocument/2006/relationships/image" Target="../media/image81.png"/><Relationship Id="rId2" Type="http://schemas.openxmlformats.org/officeDocument/2006/relationships/notesSlide" Target="../notesSlides/notesSlide2.xml"/><Relationship Id="rId16" Type="http://schemas.openxmlformats.org/officeDocument/2006/relationships/image" Target="../media/image17.png"/><Relationship Id="rId20"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80.png"/><Relationship Id="rId10" Type="http://schemas.openxmlformats.org/officeDocument/2006/relationships/image" Target="../media/image75.png"/><Relationship Id="rId19" Type="http://schemas.openxmlformats.org/officeDocument/2006/relationships/image" Target="../media/image83.png"/><Relationship Id="rId4" Type="http://schemas.openxmlformats.org/officeDocument/2006/relationships/image" Target="../media/image71.png"/><Relationship Id="rId9" Type="http://schemas.openxmlformats.org/officeDocument/2006/relationships/image" Target="../media/image74.png"/><Relationship Id="rId14" Type="http://schemas.openxmlformats.org/officeDocument/2006/relationships/image" Target="../media/image7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8856" y="3798276"/>
            <a:ext cx="12192000" cy="3059723"/>
          </a:xfrm>
          <a:prstGeom prst="rect">
            <a:avLst/>
          </a:prstGeom>
          <a:solidFill>
            <a:srgbClr val="1D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2" name="pylon-P27Z8M7-small.jpg">
            <a:extLst>
              <a:ext uri="{FF2B5EF4-FFF2-40B4-BE49-F238E27FC236}">
                <a16:creationId xmlns:a16="http://schemas.microsoft.com/office/drawing/2014/main" id="{D814F22E-FDA4-4D32-A865-43C7D5F5BEBF}"/>
              </a:ext>
            </a:extLst>
          </p:cNvPr>
          <p:cNvPicPr>
            <a:picLocks noChangeAspect="1"/>
          </p:cNvPicPr>
          <p:nvPr/>
        </p:nvPicPr>
        <p:blipFill rotWithShape="1">
          <a:blip r:embed="rId2" cstate="screen">
            <a:alphaModFix amt="8140"/>
            <a:extLst>
              <a:ext uri="{28A0092B-C50C-407E-A947-70E740481C1C}">
                <a14:useLocalDpi xmlns:a14="http://schemas.microsoft.com/office/drawing/2010/main" val="0"/>
              </a:ext>
            </a:extLst>
          </a:blip>
          <a:srcRect/>
          <a:stretch/>
        </p:blipFill>
        <p:spPr>
          <a:xfrm>
            <a:off x="-2129" y="3798277"/>
            <a:ext cx="12192000" cy="3059724"/>
          </a:xfrm>
          <a:prstGeom prst="rect">
            <a:avLst/>
          </a:prstGeom>
          <a:ln w="12700">
            <a:miter lim="400000"/>
          </a:ln>
        </p:spPr>
      </p:pic>
      <p:sp>
        <p:nvSpPr>
          <p:cNvPr id="6" name="Rectángulo 5">
            <a:extLst>
              <a:ext uri="{FF2B5EF4-FFF2-40B4-BE49-F238E27FC236}">
                <a16:creationId xmlns:a16="http://schemas.microsoft.com/office/drawing/2014/main" id="{3C265426-A9F1-4343-A783-A2C23E7A9344}"/>
              </a:ext>
            </a:extLst>
          </p:cNvPr>
          <p:cNvSpPr/>
          <p:nvPr/>
        </p:nvSpPr>
        <p:spPr>
          <a:xfrm>
            <a:off x="8389" y="0"/>
            <a:ext cx="12183144" cy="1758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62904" y="1984748"/>
            <a:ext cx="5466192" cy="1359882"/>
          </a:xfrm>
          <a:prstGeom prst="rect">
            <a:avLst/>
          </a:prstGeom>
        </p:spPr>
      </p:pic>
      <p:pic>
        <p:nvPicPr>
          <p:cNvPr id="2" name="Picture 7">
            <a:extLst>
              <a:ext uri="{FF2B5EF4-FFF2-40B4-BE49-F238E27FC236}">
                <a16:creationId xmlns:a16="http://schemas.microsoft.com/office/drawing/2014/main" id="{BD3C154E-ACC2-8336-F0B1-DA8B840B22A3}"/>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507381" y="5826594"/>
            <a:ext cx="1280488" cy="7690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9">
            <a:extLst>
              <a:ext uri="{FF2B5EF4-FFF2-40B4-BE49-F238E27FC236}">
                <a16:creationId xmlns:a16="http://schemas.microsoft.com/office/drawing/2014/main" id="{76BB491E-13E5-E2FA-A144-E4D0B1EBC38E}"/>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628338" y="5780241"/>
            <a:ext cx="824573" cy="8153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a:extLst>
              <a:ext uri="{FF2B5EF4-FFF2-40B4-BE49-F238E27FC236}">
                <a16:creationId xmlns:a16="http://schemas.microsoft.com/office/drawing/2014/main" id="{6315AF94-73D5-BFF6-D00C-FDD3856824B9}"/>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186342" y="5775988"/>
            <a:ext cx="826509" cy="8265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a:extLst>
              <a:ext uri="{FF2B5EF4-FFF2-40B4-BE49-F238E27FC236}">
                <a16:creationId xmlns:a16="http://schemas.microsoft.com/office/drawing/2014/main" id="{3E3ABE8B-371D-E203-6E9E-321D0253DAB1}"/>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9746737" y="5856555"/>
            <a:ext cx="901216" cy="61593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2C0BAF5-AB91-73EB-9E11-EC2CA09D74B4}"/>
              </a:ext>
            </a:extLst>
          </p:cNvPr>
          <p:cNvSpPr txBox="1"/>
          <p:nvPr/>
        </p:nvSpPr>
        <p:spPr>
          <a:xfrm>
            <a:off x="10790828" y="9525"/>
            <a:ext cx="1439272" cy="200055"/>
          </a:xfrm>
          <a:prstGeom prst="rect">
            <a:avLst/>
          </a:prstGeom>
          <a:noFill/>
        </p:spPr>
        <p:txBody>
          <a:bodyPr wrap="square" rtlCol="0">
            <a:spAutoFit/>
          </a:bodyPr>
          <a:lstStyle/>
          <a:p>
            <a:r>
              <a:rPr lang="es-ES" sz="700" dirty="0"/>
              <a:t>04.05.23 </a:t>
            </a:r>
            <a:r>
              <a:rPr lang="es-ES" sz="700" dirty="0" err="1"/>
              <a:t>Credenciales_AINDA</a:t>
            </a:r>
            <a:r>
              <a:rPr lang="es-ES" sz="700" dirty="0"/>
              <a:t>-ENG</a:t>
            </a:r>
            <a:endParaRPr lang="es-MX" sz="700" dirty="0"/>
          </a:p>
        </p:txBody>
      </p:sp>
    </p:spTree>
    <p:extLst>
      <p:ext uri="{BB962C8B-B14F-4D97-AF65-F5344CB8AC3E}">
        <p14:creationId xmlns:p14="http://schemas.microsoft.com/office/powerpoint/2010/main" val="225700572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ángulo 2"/>
          <p:cNvSpPr/>
          <p:nvPr/>
        </p:nvSpPr>
        <p:spPr>
          <a:xfrm>
            <a:off x="0" y="0"/>
            <a:ext cx="7844589" cy="6858000"/>
          </a:xfrm>
          <a:prstGeom prst="rect">
            <a:avLst/>
          </a:prstGeom>
          <a:solidFill>
            <a:srgbClr val="1D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442913" y="4213198"/>
            <a:ext cx="3812147" cy="584775"/>
          </a:xfrm>
          <a:prstGeom prst="rect">
            <a:avLst/>
          </a:prstGeom>
          <a:noFill/>
        </p:spPr>
        <p:txBody>
          <a:bodyPr wrap="square" rtlCol="0">
            <a:spAutoFit/>
          </a:bodyPr>
          <a:lstStyle/>
          <a:p>
            <a:r>
              <a:rPr lang="es-MX" sz="3200" b="1" dirty="0">
                <a:solidFill>
                  <a:srgbClr val="00B050"/>
                </a:solidFill>
                <a:latin typeface="Helvetica" pitchFamily="2" charset="0"/>
              </a:rPr>
              <a:t>SECTION II</a:t>
            </a:r>
          </a:p>
        </p:txBody>
      </p:sp>
      <p:sp>
        <p:nvSpPr>
          <p:cNvPr id="5" name="CuadroTexto 4"/>
          <p:cNvSpPr txBox="1"/>
          <p:nvPr/>
        </p:nvSpPr>
        <p:spPr>
          <a:xfrm>
            <a:off x="442913" y="4908095"/>
            <a:ext cx="7090958" cy="461665"/>
          </a:xfrm>
          <a:prstGeom prst="rect">
            <a:avLst/>
          </a:prstGeom>
          <a:noFill/>
        </p:spPr>
        <p:txBody>
          <a:bodyPr wrap="square" rtlCol="0">
            <a:spAutoFit/>
          </a:bodyPr>
          <a:lstStyle/>
          <a:p>
            <a:r>
              <a:rPr lang="en-US" sz="2400" dirty="0">
                <a:solidFill>
                  <a:schemeClr val="bg1"/>
                </a:solidFill>
              </a:rPr>
              <a:t>ESG leadership</a:t>
            </a:r>
          </a:p>
        </p:txBody>
      </p:sp>
      <p:cxnSp>
        <p:nvCxnSpPr>
          <p:cNvPr id="7" name="Conector recto 6"/>
          <p:cNvCxnSpPr/>
          <p:nvPr/>
        </p:nvCxnSpPr>
        <p:spPr>
          <a:xfrm>
            <a:off x="0" y="4797973"/>
            <a:ext cx="784458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532571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D638B922-1501-4F85-BB8C-E9117AEB823C}"/>
              </a:ext>
            </a:extLst>
          </p:cNvPr>
          <p:cNvSpPr/>
          <p:nvPr/>
        </p:nvSpPr>
        <p:spPr>
          <a:xfrm>
            <a:off x="0" y="6577553"/>
            <a:ext cx="12183144" cy="219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Shape 400" descr="TextBox 37">
            <a:extLst>
              <a:ext uri="{FF2B5EF4-FFF2-40B4-BE49-F238E27FC236}">
                <a16:creationId xmlns:a16="http://schemas.microsoft.com/office/drawing/2014/main" id="{09F1D52A-897F-437C-8A2A-03AF4121D2C4}"/>
              </a:ext>
            </a:extLst>
          </p:cNvPr>
          <p:cNvSpPr/>
          <p:nvPr/>
        </p:nvSpPr>
        <p:spPr>
          <a:xfrm>
            <a:off x="2818695" y="228368"/>
            <a:ext cx="1629613" cy="477054"/>
          </a:xfrm>
          <a:prstGeom prst="rect">
            <a:avLst/>
          </a:prstGeom>
          <a:ln w="25400">
            <a:miter lim="400000"/>
          </a:ln>
          <a:extLst>
            <a:ext uri="{C572A759-6A51-4108-AA02-DFA0A04FC94B}">
              <ma14:wrappingTextBoxFlag xmlns:ma14="http://schemas.microsoft.com/office/mac/drawingml/2011/main" xmlns="" val="1"/>
            </a:ext>
          </a:extLst>
        </p:spPr>
        <p:txBody>
          <a:bodyPr wrap="none" tIns="45720" bIns="45720">
            <a:noAutofit/>
          </a:bodyPr>
          <a:lstStyle>
            <a:lvl1pPr algn="ctr">
              <a:defRPr sz="5000">
                <a:solidFill>
                  <a:srgbClr val="FFFFFF"/>
                </a:solidFill>
                <a:latin typeface="Helvetica Light"/>
                <a:ea typeface="Helvetica Light"/>
                <a:cs typeface="Helvetica Light"/>
                <a:sym typeface="Helvetica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2500" dirty="0"/>
              <a:t>ESG</a:t>
            </a:r>
            <a:r>
              <a:rPr kumimoji="0" lang="es-MX" sz="2500" b="0" i="0" u="none" strike="noStrike" kern="1200" cap="none" spc="0" normalizeH="0" baseline="0" dirty="0">
                <a:ln>
                  <a:noFill/>
                </a:ln>
                <a:solidFill>
                  <a:srgbClr val="FFFFFF"/>
                </a:solidFill>
                <a:effectLst/>
                <a:uLnTx/>
                <a:uFillTx/>
                <a:latin typeface="Helvetica Light"/>
                <a:sym typeface="Helvetica Light"/>
              </a:rPr>
              <a:t> at AINDA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500" b="0" i="0" u="none" strike="noStrike" kern="1200" cap="none" spc="0" normalizeH="0" baseline="0" dirty="0">
              <a:ln>
                <a:noFill/>
              </a:ln>
              <a:solidFill>
                <a:srgbClr val="FFFFFF"/>
              </a:solidFill>
              <a:effectLst/>
              <a:uLnTx/>
              <a:uFillTx/>
              <a:latin typeface="Helvetica Light"/>
              <a:sym typeface="Helvetica Light"/>
            </a:endParaRPr>
          </a:p>
        </p:txBody>
      </p:sp>
      <p:sp>
        <p:nvSpPr>
          <p:cNvPr id="11" name="CuadroTexto 10">
            <a:extLst>
              <a:ext uri="{FF2B5EF4-FFF2-40B4-BE49-F238E27FC236}">
                <a16:creationId xmlns:a16="http://schemas.microsoft.com/office/drawing/2014/main" id="{59F097A8-7E86-46DF-AD21-4E98F5B2CE9A}"/>
              </a:ext>
            </a:extLst>
          </p:cNvPr>
          <p:cNvSpPr txBox="1"/>
          <p:nvPr/>
        </p:nvSpPr>
        <p:spPr>
          <a:xfrm>
            <a:off x="329919" y="938022"/>
            <a:ext cx="11520000" cy="92333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dirty="0">
                <a:ln>
                  <a:noFill/>
                </a:ln>
                <a:solidFill>
                  <a:srgbClr val="13294F"/>
                </a:solidFill>
                <a:effectLst/>
                <a:uLnTx/>
                <a:uFillTx/>
                <a:latin typeface="Calibri" panose="020F0502020204030204"/>
                <a:ea typeface="+mn-ea"/>
                <a:cs typeface="+mn-cs"/>
              </a:rPr>
              <a:t>AINDA has developed an ESG strategy based on solid corporate governance, from which it designs and implements a responsible and sustainable investment process with positive environmental and social impact.</a:t>
            </a:r>
          </a:p>
          <a:p>
            <a:pPr marL="0" marR="0" lvl="0" indent="0" defTabSz="914400" rtl="0" eaLnBrk="1" fontAlgn="auto" latinLnBrk="0" hangingPunct="1">
              <a:lnSpc>
                <a:spcPct val="100000"/>
              </a:lnSpc>
              <a:spcBef>
                <a:spcPts val="0"/>
              </a:spcBef>
              <a:spcAft>
                <a:spcPts val="0"/>
              </a:spcAft>
              <a:buClrTx/>
              <a:buSzTx/>
              <a:buFontTx/>
              <a:buNone/>
              <a:tabLst/>
              <a:defRPr/>
            </a:pPr>
            <a:r>
              <a:rPr kumimoji="0" lang="es-MX" b="0" i="0" u="none" strike="noStrike" kern="1200" cap="none" spc="0" normalizeH="0" baseline="0" dirty="0">
                <a:ln>
                  <a:noFill/>
                </a:ln>
                <a:solidFill>
                  <a:srgbClr val="13294F"/>
                </a:solidFill>
                <a:effectLst/>
                <a:uLnTx/>
                <a:uFillTx/>
                <a:latin typeface="Calibri" panose="020F0502020204030204"/>
                <a:ea typeface="+mn-ea"/>
                <a:cs typeface="+mn-cs"/>
              </a:rPr>
              <a:t> </a:t>
            </a:r>
          </a:p>
        </p:txBody>
      </p:sp>
      <p:sp>
        <p:nvSpPr>
          <p:cNvPr id="54" name="CuadroTexto 53">
            <a:extLst>
              <a:ext uri="{FF2B5EF4-FFF2-40B4-BE49-F238E27FC236}">
                <a16:creationId xmlns:a16="http://schemas.microsoft.com/office/drawing/2014/main" id="{D33A1509-A420-417E-A30A-99129A2F5940}"/>
              </a:ext>
            </a:extLst>
          </p:cNvPr>
          <p:cNvSpPr txBox="1"/>
          <p:nvPr/>
        </p:nvSpPr>
        <p:spPr>
          <a:xfrm>
            <a:off x="451019" y="6195829"/>
            <a:ext cx="11537898" cy="523220"/>
          </a:xfrm>
          <a:prstGeom prst="rect">
            <a:avLst/>
          </a:prstGeom>
          <a:noFill/>
        </p:spPr>
        <p:txBody>
          <a:bodyPr wrap="square">
            <a:spAutoFit/>
          </a:bodyPr>
          <a:lstStyle>
            <a:defPPr>
              <a:defRPr lang="en-US"/>
            </a:defPPr>
            <a:lvl1pPr marL="285750" indent="-285750">
              <a:buClr>
                <a:srgbClr val="00B050"/>
              </a:buClr>
              <a:buFont typeface="Wingdings" panose="05000000000000000000" pitchFamily="2" charset="2"/>
              <a:buChar char="§"/>
              <a:defRPr sz="1400">
                <a:solidFill>
                  <a:srgbClr val="13294F"/>
                </a:solidFill>
              </a:defRPr>
            </a:lvl1pPr>
          </a:lstStyle>
          <a:p>
            <a:pPr marL="92075" indent="-92075">
              <a:buFont typeface="+mj-lt"/>
              <a:buAutoNum type="arabicPeriod"/>
              <a:defRPr/>
            </a:pPr>
            <a:r>
              <a:rPr kumimoji="0" lang="en-US" sz="700" b="0" u="none" strike="noStrike" kern="1200" cap="none" spc="0" normalizeH="0" baseline="0" dirty="0">
                <a:ln>
                  <a:noFill/>
                </a:ln>
                <a:solidFill>
                  <a:prstClr val="black">
                    <a:lumMod val="65000"/>
                    <a:lumOff val="35000"/>
                  </a:prstClr>
                </a:solidFill>
                <a:effectLst/>
                <a:uLnTx/>
                <a:uFillTx/>
                <a:latin typeface="Calibri" panose="020F0502020204030204"/>
                <a:ea typeface="+mn-ea"/>
                <a:cs typeface="+mn-cs"/>
              </a:rPr>
              <a:t>Independent member</a:t>
            </a:r>
            <a:r>
              <a:rPr kumimoji="0" lang="es-MX" sz="700" b="0" u="none" strike="noStrike" kern="1200" cap="none" spc="0" normalizeH="0" baseline="0" dirty="0">
                <a:ln>
                  <a:noFill/>
                </a:ln>
                <a:solidFill>
                  <a:prstClr val="black">
                    <a:lumMod val="65000"/>
                    <a:lumOff val="35000"/>
                  </a:prstClr>
                </a:solidFill>
                <a:effectLst/>
                <a:uLnTx/>
                <a:uFillTx/>
                <a:latin typeface="Calibri" panose="020F0502020204030204"/>
                <a:ea typeface="+mn-ea"/>
                <a:cs typeface="+mn-cs"/>
              </a:rPr>
              <a:t>: Jorge Ávalos Carpinteyro (CEO Fibra Monterrey)</a:t>
            </a:r>
            <a:endParaRPr kumimoji="0" lang="en-US" sz="700" b="0" u="none" strike="noStrike" kern="1200" cap="none" spc="0" normalizeH="0" baseline="0" dirty="0">
              <a:ln>
                <a:noFill/>
              </a:ln>
              <a:solidFill>
                <a:prstClr val="black">
                  <a:lumMod val="65000"/>
                  <a:lumOff val="35000"/>
                </a:prstClr>
              </a:solidFill>
              <a:effectLst/>
              <a:uLnTx/>
              <a:uFillTx/>
              <a:latin typeface="Calibri" panose="020F0502020204030204"/>
              <a:ea typeface="+mn-ea"/>
              <a:cs typeface="+mn-cs"/>
            </a:endParaRPr>
          </a:p>
          <a:p>
            <a:pPr marL="92075" indent="-92075">
              <a:buFont typeface="+mj-lt"/>
              <a:buAutoNum type="arabicPeriod"/>
              <a:defRPr/>
            </a:pPr>
            <a:r>
              <a:rPr kumimoji="0" lang="en-US" sz="700" b="0" u="none" strike="noStrike" kern="1200" cap="none" spc="0" normalizeH="0" baseline="0" dirty="0">
                <a:ln>
                  <a:noFill/>
                </a:ln>
                <a:solidFill>
                  <a:prstClr val="black">
                    <a:lumMod val="65000"/>
                    <a:lumOff val="35000"/>
                  </a:prstClr>
                </a:solidFill>
                <a:effectLst/>
                <a:uLnTx/>
                <a:uFillTx/>
                <a:latin typeface="Calibri" panose="020F0502020204030204"/>
                <a:ea typeface="+mn-ea"/>
                <a:cs typeface="+mn-cs"/>
              </a:rPr>
              <a:t>Independent member: Antonio Moya-</a:t>
            </a:r>
            <a:r>
              <a:rPr kumimoji="0" lang="en-US" sz="700" b="0" u="none" strike="noStrike" kern="1200" cap="none" spc="0" normalizeH="0" baseline="0" dirty="0" err="1">
                <a:ln>
                  <a:noFill/>
                </a:ln>
                <a:solidFill>
                  <a:prstClr val="black">
                    <a:lumMod val="65000"/>
                    <a:lumOff val="35000"/>
                  </a:prstClr>
                </a:solidFill>
                <a:effectLst/>
                <a:uLnTx/>
                <a:uFillTx/>
                <a:latin typeface="Calibri" panose="020F0502020204030204"/>
                <a:ea typeface="+mn-ea"/>
                <a:cs typeface="+mn-cs"/>
              </a:rPr>
              <a:t>Angeler</a:t>
            </a:r>
            <a:r>
              <a:rPr kumimoji="0" lang="en-US" sz="700" b="0" u="none" strike="noStrike" kern="1200" cap="none" spc="0" normalizeH="0" baseline="0" dirty="0">
                <a:ln>
                  <a:noFill/>
                </a:ln>
                <a:solidFill>
                  <a:prstClr val="black">
                    <a:lumMod val="65000"/>
                    <a:lumOff val="35000"/>
                  </a:prstClr>
                </a:solidFill>
                <a:effectLst/>
                <a:uLnTx/>
                <a:uFillTx/>
                <a:latin typeface="Calibri" panose="020F0502020204030204"/>
                <a:ea typeface="+mn-ea"/>
                <a:cs typeface="+mn-cs"/>
              </a:rPr>
              <a:t> (Managing Director, Advent International)</a:t>
            </a:r>
            <a:endParaRPr kumimoji="0" lang="es-MX" sz="700" b="0" u="none" strike="noStrike" kern="1200" cap="none" spc="0" normalizeH="0" baseline="0" dirty="0">
              <a:ln>
                <a:noFill/>
              </a:ln>
              <a:solidFill>
                <a:prstClr val="black">
                  <a:lumMod val="65000"/>
                  <a:lumOff val="35000"/>
                </a:prstClr>
              </a:solidFill>
              <a:effectLst/>
              <a:uLnTx/>
              <a:uFillTx/>
              <a:latin typeface="Calibri" panose="020F0502020204030204"/>
              <a:ea typeface="+mn-ea"/>
              <a:cs typeface="+mn-cs"/>
            </a:endParaRPr>
          </a:p>
          <a:p>
            <a:pPr marL="92075" marR="0" lvl="0" indent="-92075" algn="l" defTabSz="914400" rtl="0" eaLnBrk="1" fontAlgn="auto" latinLnBrk="0" hangingPunct="1">
              <a:lnSpc>
                <a:spcPct val="100000"/>
              </a:lnSpc>
              <a:spcBef>
                <a:spcPts val="0"/>
              </a:spcBef>
              <a:spcAft>
                <a:spcPts val="0"/>
              </a:spcAft>
              <a:buClr>
                <a:srgbClr val="00B050"/>
              </a:buClr>
              <a:buSzTx/>
              <a:buFont typeface="+mj-lt"/>
              <a:buAutoNum type="arabicPeriod"/>
              <a:tabLst/>
              <a:defRPr/>
            </a:pPr>
            <a:r>
              <a:rPr kumimoji="0" lang="en-US" sz="700" b="0" i="1" u="none" strike="noStrike" kern="1200" cap="none" spc="0" normalizeH="0" baseline="0" dirty="0">
                <a:ln>
                  <a:noFill/>
                </a:ln>
                <a:solidFill>
                  <a:prstClr val="black">
                    <a:lumMod val="65000"/>
                    <a:lumOff val="35000"/>
                  </a:prstClr>
                </a:solidFill>
                <a:effectLst/>
                <a:uLnTx/>
                <a:uFillTx/>
                <a:latin typeface="Calibri" panose="020F0502020204030204"/>
                <a:ea typeface="+mn-ea"/>
                <a:cs typeface="+mn-cs"/>
              </a:rPr>
              <a:t>Colombian Climate Asset Disclosure Initiative</a:t>
            </a:r>
          </a:p>
          <a:p>
            <a:pPr marL="92075" marR="0" lvl="0" indent="-92075" algn="l" defTabSz="914400" rtl="0" eaLnBrk="1" fontAlgn="auto" latinLnBrk="0" hangingPunct="1">
              <a:lnSpc>
                <a:spcPct val="100000"/>
              </a:lnSpc>
              <a:spcBef>
                <a:spcPts val="0"/>
              </a:spcBef>
              <a:spcAft>
                <a:spcPts val="0"/>
              </a:spcAft>
              <a:buClr>
                <a:srgbClr val="00B050"/>
              </a:buClr>
              <a:buSzTx/>
              <a:buFont typeface="+mj-lt"/>
              <a:buAutoNum type="arabicPeriod"/>
              <a:tabLst/>
              <a:defRPr/>
            </a:pPr>
            <a:r>
              <a:rPr kumimoji="0" lang="en-US" sz="700" b="0" i="0" u="none" strike="noStrike" kern="1200" cap="none" spc="0" normalizeH="0" baseline="0" dirty="0">
                <a:ln>
                  <a:noFill/>
                </a:ln>
                <a:solidFill>
                  <a:prstClr val="black">
                    <a:lumMod val="65000"/>
                    <a:lumOff val="35000"/>
                  </a:prstClr>
                </a:solidFill>
                <a:effectLst/>
                <a:uLnTx/>
                <a:uFillTx/>
                <a:latin typeface="Calibri" panose="020F0502020204030204"/>
                <a:ea typeface="+mn-ea"/>
                <a:cs typeface="+mn-cs"/>
              </a:rPr>
              <a:t>The Financial Stability Board created the Task Force on Climate-related Financial Disclosures (TCFD) to improve and enhance climate-related financial reporting.</a:t>
            </a:r>
          </a:p>
        </p:txBody>
      </p:sp>
      <p:cxnSp>
        <p:nvCxnSpPr>
          <p:cNvPr id="57" name="Conector recto 56"/>
          <p:cNvCxnSpPr/>
          <p:nvPr/>
        </p:nvCxnSpPr>
        <p:spPr>
          <a:xfrm>
            <a:off x="6142816" y="5095867"/>
            <a:ext cx="0" cy="1427383"/>
          </a:xfrm>
          <a:prstGeom prst="line">
            <a:avLst/>
          </a:prstGeom>
        </p:spPr>
        <p:style>
          <a:lnRef idx="1">
            <a:schemeClr val="accent1"/>
          </a:lnRef>
          <a:fillRef idx="0">
            <a:schemeClr val="accent1"/>
          </a:fillRef>
          <a:effectRef idx="0">
            <a:schemeClr val="accent1"/>
          </a:effectRef>
          <a:fontRef idx="minor">
            <a:schemeClr val="tx1"/>
          </a:fontRef>
        </p:style>
      </p:cxnSp>
      <p:sp>
        <p:nvSpPr>
          <p:cNvPr id="45" name="Marcador de número de diapositiva 5">
            <a:extLst>
              <a:ext uri="{FF2B5EF4-FFF2-40B4-BE49-F238E27FC236}">
                <a16:creationId xmlns:a16="http://schemas.microsoft.com/office/drawing/2014/main" id="{0B1CF8C4-2AB1-0D81-B408-CD5EF5B032CF}"/>
              </a:ext>
            </a:extLst>
          </p:cNvPr>
          <p:cNvSpPr>
            <a:spLocks noGrp="1"/>
          </p:cNvSpPr>
          <p:nvPr>
            <p:ph type="sldNum" sz="quarter" idx="12"/>
          </p:nvPr>
        </p:nvSpPr>
        <p:spPr>
          <a:xfrm>
            <a:off x="9292497" y="6347167"/>
            <a:ext cx="2743200" cy="365125"/>
          </a:xfrm>
        </p:spPr>
        <p:txBody>
          <a:bodyPr/>
          <a:lstStyle/>
          <a:p>
            <a:fld id="{831969DE-D155-4290-A1C5-98AF1F200E92}" type="slidenum">
              <a:rPr lang="en-US" smtClean="0"/>
              <a:t>11</a:t>
            </a:fld>
            <a:endParaRPr lang="en-US" dirty="0"/>
          </a:p>
        </p:txBody>
      </p:sp>
      <p:sp>
        <p:nvSpPr>
          <p:cNvPr id="42" name="Rectangle 28">
            <a:extLst>
              <a:ext uri="{FF2B5EF4-FFF2-40B4-BE49-F238E27FC236}">
                <a16:creationId xmlns:a16="http://schemas.microsoft.com/office/drawing/2014/main" id="{DF096CD2-8628-E14A-2416-0BA38772AE04}"/>
              </a:ext>
            </a:extLst>
          </p:cNvPr>
          <p:cNvSpPr/>
          <p:nvPr/>
        </p:nvSpPr>
        <p:spPr>
          <a:xfrm>
            <a:off x="9034880" y="3349552"/>
            <a:ext cx="2826260" cy="9494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rgbClr val="1D467D"/>
                </a:solidFill>
              </a:rPr>
              <a:t>The Fund supports the following causes:</a:t>
            </a:r>
          </a:p>
          <a:p>
            <a:pPr marL="85725" indent="-85725">
              <a:buClr>
                <a:srgbClr val="00B050"/>
              </a:buClr>
              <a:buFont typeface="Arial" panose="020B0604020202020204" pitchFamily="34" charset="0"/>
              <a:buChar char="•"/>
            </a:pPr>
            <a:r>
              <a:rPr lang="en-US" sz="1000" dirty="0">
                <a:solidFill>
                  <a:schemeClr val="tx1"/>
                </a:solidFill>
              </a:rPr>
              <a:t>Awards academic scholarships to outstanding female students from ITAM (leading college in Mx)</a:t>
            </a:r>
          </a:p>
          <a:p>
            <a:pPr marL="85725" indent="-85725">
              <a:buClr>
                <a:srgbClr val="00B050"/>
              </a:buClr>
              <a:buFont typeface="Arial" panose="020B0604020202020204" pitchFamily="34" charset="0"/>
              <a:buChar char="•"/>
            </a:pPr>
            <a:r>
              <a:rPr lang="en-US" sz="1000" dirty="0">
                <a:solidFill>
                  <a:schemeClr val="tx1"/>
                </a:solidFill>
              </a:rPr>
              <a:t>Seeks equal participation of leading  females</a:t>
            </a:r>
          </a:p>
          <a:p>
            <a:pPr marL="85725" indent="-85725">
              <a:buClr>
                <a:srgbClr val="00B050"/>
              </a:buClr>
              <a:buFont typeface="Arial" panose="020B0604020202020204" pitchFamily="34" charset="0"/>
              <a:buChar char="•"/>
            </a:pPr>
            <a:r>
              <a:rPr lang="en-US" sz="1000" dirty="0">
                <a:solidFill>
                  <a:schemeClr val="tx1"/>
                </a:solidFill>
              </a:rPr>
              <a:t>Offers leadership programs to female students</a:t>
            </a:r>
            <a:endParaRPr lang="es-MX" sz="1000" dirty="0">
              <a:solidFill>
                <a:schemeClr val="tx1"/>
              </a:solidFill>
            </a:endParaRPr>
          </a:p>
        </p:txBody>
      </p:sp>
      <p:sp>
        <p:nvSpPr>
          <p:cNvPr id="3" name="Rectángulo 2"/>
          <p:cNvSpPr/>
          <p:nvPr/>
        </p:nvSpPr>
        <p:spPr>
          <a:xfrm>
            <a:off x="464788" y="1688051"/>
            <a:ext cx="2736661" cy="417191"/>
          </a:xfrm>
          <a:prstGeom prst="rect">
            <a:avLst/>
          </a:prstGeom>
          <a:solidFill>
            <a:srgbClr val="1D467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Governance bodies</a:t>
            </a:r>
          </a:p>
        </p:txBody>
      </p:sp>
      <p:sp>
        <p:nvSpPr>
          <p:cNvPr id="4" name="Rectángulo 3"/>
          <p:cNvSpPr/>
          <p:nvPr/>
        </p:nvSpPr>
        <p:spPr>
          <a:xfrm>
            <a:off x="3336552" y="1688051"/>
            <a:ext cx="2736661" cy="417191"/>
          </a:xfrm>
          <a:prstGeom prst="rect">
            <a:avLst/>
          </a:prstGeom>
          <a:solidFill>
            <a:srgbClr val="1D467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b="1" dirty="0">
                <a:solidFill>
                  <a:schemeClr val="bg1"/>
                </a:solidFill>
              </a:rPr>
              <a:t>Policies and Processes</a:t>
            </a:r>
          </a:p>
        </p:txBody>
      </p:sp>
      <p:sp>
        <p:nvSpPr>
          <p:cNvPr id="5" name="Rectángulo 4"/>
          <p:cNvSpPr/>
          <p:nvPr/>
        </p:nvSpPr>
        <p:spPr>
          <a:xfrm>
            <a:off x="6208317" y="1688051"/>
            <a:ext cx="2736661" cy="417191"/>
          </a:xfrm>
          <a:prstGeom prst="rect">
            <a:avLst/>
          </a:prstGeom>
          <a:solidFill>
            <a:srgbClr val="1D467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Assessment</a:t>
            </a:r>
          </a:p>
        </p:txBody>
      </p:sp>
      <p:sp>
        <p:nvSpPr>
          <p:cNvPr id="6" name="Rectángulo 5"/>
          <p:cNvSpPr/>
          <p:nvPr/>
        </p:nvSpPr>
        <p:spPr>
          <a:xfrm>
            <a:off x="9052298" y="1688051"/>
            <a:ext cx="2736661" cy="417191"/>
          </a:xfrm>
          <a:prstGeom prst="rect">
            <a:avLst/>
          </a:prstGeom>
          <a:solidFill>
            <a:srgbClr val="1D467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b="1" dirty="0">
                <a:solidFill>
                  <a:schemeClr val="bg1"/>
                </a:solidFill>
              </a:rPr>
              <a:t>AINDA’s Engagement</a:t>
            </a:r>
          </a:p>
        </p:txBody>
      </p:sp>
      <p:cxnSp>
        <p:nvCxnSpPr>
          <p:cNvPr id="7" name="Conector recto 6"/>
          <p:cNvCxnSpPr/>
          <p:nvPr/>
        </p:nvCxnSpPr>
        <p:spPr>
          <a:xfrm>
            <a:off x="3269584" y="1752843"/>
            <a:ext cx="0" cy="3312000"/>
          </a:xfrm>
          <a:prstGeom prst="line">
            <a:avLst/>
          </a:prstGeom>
        </p:spPr>
        <p:style>
          <a:lnRef idx="1">
            <a:schemeClr val="accent1"/>
          </a:lnRef>
          <a:fillRef idx="0">
            <a:schemeClr val="accent1"/>
          </a:fillRef>
          <a:effectRef idx="0">
            <a:schemeClr val="accent1"/>
          </a:effectRef>
          <a:fontRef idx="minor">
            <a:schemeClr val="tx1"/>
          </a:fontRef>
        </p:style>
      </p:cxnSp>
      <p:sp>
        <p:nvSpPr>
          <p:cNvPr id="15" name="CuadroTexto 14"/>
          <p:cNvSpPr txBox="1"/>
          <p:nvPr/>
        </p:nvSpPr>
        <p:spPr>
          <a:xfrm>
            <a:off x="451019" y="2114140"/>
            <a:ext cx="2780438" cy="2000548"/>
          </a:xfrm>
          <a:prstGeom prst="rect">
            <a:avLst/>
          </a:prstGeom>
          <a:noFill/>
        </p:spPr>
        <p:txBody>
          <a:bodyPr wrap="square" rtlCol="0">
            <a:spAutoFit/>
          </a:bodyPr>
          <a:lstStyle/>
          <a:p>
            <a:pPr lvl="0">
              <a:defRPr/>
            </a:pPr>
            <a:r>
              <a:rPr lang="en-US" sz="1100" dirty="0">
                <a:solidFill>
                  <a:prstClr val="black"/>
                </a:solidFill>
              </a:rPr>
              <a:t>Governance bodies comprised by independent members with strong reputation </a:t>
            </a:r>
          </a:p>
          <a:p>
            <a:pPr marL="85725" lvl="0" indent="-85725">
              <a:buClr>
                <a:srgbClr val="00B050"/>
              </a:buClr>
              <a:buFont typeface="Arial" panose="020B0604020202020204" pitchFamily="34" charset="0"/>
              <a:buChar char="•"/>
              <a:defRPr/>
            </a:pPr>
            <a:r>
              <a:rPr lang="en-US" sz="1100" dirty="0">
                <a:solidFill>
                  <a:prstClr val="black"/>
                </a:solidFill>
              </a:rPr>
              <a:t>Board of Directors</a:t>
            </a:r>
          </a:p>
          <a:p>
            <a:pPr marL="85725" lvl="0" indent="-85725">
              <a:buClr>
                <a:srgbClr val="00B050"/>
              </a:buClr>
              <a:buFont typeface="Arial" panose="020B0604020202020204" pitchFamily="34" charset="0"/>
              <a:buChar char="•"/>
              <a:defRPr/>
            </a:pPr>
            <a:r>
              <a:rPr lang="en-US" sz="1100" dirty="0">
                <a:solidFill>
                  <a:prstClr val="black"/>
                </a:solidFill>
              </a:rPr>
              <a:t>Investment / Technical Committees</a:t>
            </a:r>
          </a:p>
          <a:p>
            <a:pPr marL="85725" indent="-85725">
              <a:buClr>
                <a:srgbClr val="00B050"/>
              </a:buClr>
              <a:buFont typeface="Arial" panose="020B0604020202020204" pitchFamily="34" charset="0"/>
              <a:buChar char="•"/>
              <a:defRPr/>
            </a:pPr>
            <a:r>
              <a:rPr lang="en-US" sz="1100" dirty="0">
                <a:solidFill>
                  <a:prstClr val="black"/>
                </a:solidFill>
              </a:rPr>
              <a:t>Audit Committee</a:t>
            </a:r>
            <a:r>
              <a:rPr lang="es-MX" sz="1100" baseline="30000" dirty="0">
                <a:solidFill>
                  <a:srgbClr val="00B050"/>
                </a:solidFill>
              </a:rPr>
              <a:t>1</a:t>
            </a:r>
            <a:endParaRPr lang="es-MX" sz="1100" dirty="0">
              <a:solidFill>
                <a:srgbClr val="00B050"/>
              </a:solidFill>
            </a:endParaRPr>
          </a:p>
          <a:p>
            <a:pPr marL="85725" indent="-85725">
              <a:buClr>
                <a:srgbClr val="00B050"/>
              </a:buClr>
              <a:buFont typeface="Arial" panose="020B0604020202020204" pitchFamily="34" charset="0"/>
              <a:buChar char="•"/>
              <a:defRPr/>
            </a:pPr>
            <a:r>
              <a:rPr lang="en-US" sz="1100" dirty="0">
                <a:solidFill>
                  <a:prstClr val="black"/>
                </a:solidFill>
              </a:rPr>
              <a:t>Compensation &amp; Development Committee</a:t>
            </a:r>
            <a:r>
              <a:rPr lang="es-MX" sz="1100" baseline="30000" dirty="0">
                <a:solidFill>
                  <a:srgbClr val="00B050"/>
                </a:solidFill>
              </a:rPr>
              <a:t>2</a:t>
            </a:r>
            <a:endParaRPr lang="es-MX" sz="1100" dirty="0">
              <a:solidFill>
                <a:srgbClr val="00B050"/>
              </a:solidFill>
            </a:endParaRPr>
          </a:p>
          <a:p>
            <a:pPr marL="171450" lvl="0" indent="-171450">
              <a:buClr>
                <a:srgbClr val="00B050"/>
              </a:buClr>
              <a:buFont typeface="Arial" panose="020B0604020202020204" pitchFamily="34" charset="0"/>
              <a:buChar char="•"/>
              <a:defRPr/>
            </a:pPr>
            <a:endParaRPr lang="en-US" sz="1100" dirty="0">
              <a:solidFill>
                <a:prstClr val="black"/>
              </a:solidFill>
            </a:endParaRPr>
          </a:p>
          <a:p>
            <a:endParaRPr lang="es-MX" dirty="0"/>
          </a:p>
          <a:p>
            <a:endParaRPr lang="es-MX" dirty="0"/>
          </a:p>
        </p:txBody>
      </p:sp>
      <p:sp>
        <p:nvSpPr>
          <p:cNvPr id="18" name="Rectángulo 17"/>
          <p:cNvSpPr/>
          <p:nvPr/>
        </p:nvSpPr>
        <p:spPr>
          <a:xfrm>
            <a:off x="451019" y="3465592"/>
            <a:ext cx="2353337" cy="461665"/>
          </a:xfrm>
          <a:prstGeom prst="rect">
            <a:avLst/>
          </a:prstGeom>
        </p:spPr>
        <p:txBody>
          <a:bodyPr wrap="none">
            <a:spAutoFit/>
          </a:bodyPr>
          <a:lstStyle/>
          <a:p>
            <a:pPr lvl="0">
              <a:defRPr/>
            </a:pPr>
            <a:r>
              <a:rPr lang="en-US" sz="1200" b="1" dirty="0">
                <a:solidFill>
                  <a:srgbClr val="1D467D"/>
                </a:solidFill>
              </a:rPr>
              <a:t>Investment process and incentive </a:t>
            </a:r>
          </a:p>
          <a:p>
            <a:pPr lvl="0">
              <a:defRPr/>
            </a:pPr>
            <a:r>
              <a:rPr lang="en-US" sz="1200" b="1" dirty="0">
                <a:solidFill>
                  <a:srgbClr val="1D467D"/>
                </a:solidFill>
              </a:rPr>
              <a:t>alignment</a:t>
            </a:r>
          </a:p>
        </p:txBody>
      </p:sp>
      <p:sp>
        <p:nvSpPr>
          <p:cNvPr id="19" name="CuadroTexto 18"/>
          <p:cNvSpPr txBox="1"/>
          <p:nvPr/>
        </p:nvSpPr>
        <p:spPr>
          <a:xfrm>
            <a:off x="451019" y="3951859"/>
            <a:ext cx="2643538" cy="938719"/>
          </a:xfrm>
          <a:prstGeom prst="rect">
            <a:avLst/>
          </a:prstGeom>
          <a:noFill/>
        </p:spPr>
        <p:txBody>
          <a:bodyPr wrap="square" rtlCol="0">
            <a:spAutoFit/>
          </a:bodyPr>
          <a:lstStyle/>
          <a:p>
            <a:pPr lvl="0">
              <a:buClr>
                <a:srgbClr val="00B050"/>
              </a:buClr>
              <a:defRPr/>
            </a:pPr>
            <a:r>
              <a:rPr lang="en-US" sz="1100" b="1" dirty="0">
                <a:solidFill>
                  <a:srgbClr val="00B050"/>
                </a:solidFill>
              </a:rPr>
              <a:t>Partnership model</a:t>
            </a:r>
          </a:p>
          <a:p>
            <a:pPr lvl="0">
              <a:defRPr/>
            </a:pPr>
            <a:r>
              <a:rPr lang="en-US" sz="1100" dirty="0">
                <a:solidFill>
                  <a:prstClr val="black"/>
                </a:solidFill>
              </a:rPr>
              <a:t>Allows employees to acquire shares of the GP and have access to carried interest; the partnership vehicle may not have less than 40% participation in the entire GP</a:t>
            </a:r>
            <a:endParaRPr lang="es-MX" dirty="0"/>
          </a:p>
        </p:txBody>
      </p:sp>
      <p:pic>
        <p:nvPicPr>
          <p:cNvPr id="20" name="Imagen 19">
            <a:extLst>
              <a:ext uri="{FF2B5EF4-FFF2-40B4-BE49-F238E27FC236}">
                <a16:creationId xmlns:a16="http://schemas.microsoft.com/office/drawing/2014/main" id="{3D0E4BE0-EB38-4323-B77E-4DA1E98F9DBA}"/>
              </a:ext>
            </a:extLst>
          </p:cNvPr>
          <p:cNvPicPr>
            <a:picLocks noChangeAspect="1"/>
          </p:cNvPicPr>
          <p:nvPr/>
        </p:nvPicPr>
        <p:blipFill rotWithShape="1">
          <a:blip r:embed="rId2"/>
          <a:srcRect r="45715" b="15031"/>
          <a:stretch/>
        </p:blipFill>
        <p:spPr>
          <a:xfrm>
            <a:off x="639884" y="5151436"/>
            <a:ext cx="748619" cy="600120"/>
          </a:xfrm>
          <a:prstGeom prst="rect">
            <a:avLst/>
          </a:prstGeom>
        </p:spPr>
      </p:pic>
      <p:pic>
        <p:nvPicPr>
          <p:cNvPr id="21" name="Picture 12" descr="GRI Club Global on Twitter: &quot;How do infrastructure investors see Latin  America today? Find out the results of the GRI Club Infra Barometer,  prepared in tune with the holding of Infra Latin">
            <a:extLst>
              <a:ext uri="{FF2B5EF4-FFF2-40B4-BE49-F238E27FC236}">
                <a16:creationId xmlns:a16="http://schemas.microsoft.com/office/drawing/2014/main" id="{C4B404E4-7DBB-78C2-CA8D-3E540CD3EF22}"/>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20001" y="5163935"/>
            <a:ext cx="430830" cy="47914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Mexican Association of PE &amp; VC Funds (AMEXCAP) | LinkedIn">
            <a:extLst>
              <a:ext uri="{FF2B5EF4-FFF2-40B4-BE49-F238E27FC236}">
                <a16:creationId xmlns:a16="http://schemas.microsoft.com/office/drawing/2014/main" id="{24B1D0BC-8074-91F4-B880-E0479E68B363}"/>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b="14575"/>
          <a:stretch/>
        </p:blipFill>
        <p:spPr bwMode="auto">
          <a:xfrm>
            <a:off x="2290087" y="5584187"/>
            <a:ext cx="853807" cy="575375"/>
          </a:xfrm>
          <a:prstGeom prst="rect">
            <a:avLst/>
          </a:prstGeom>
          <a:noFill/>
          <a:extLst>
            <a:ext uri="{909E8E84-426E-40DD-AFC4-6F175D3DCCD1}">
              <a14:hiddenFill xmlns:a14="http://schemas.microsoft.com/office/drawing/2010/main">
                <a:solidFill>
                  <a:srgbClr val="FFFFFF"/>
                </a:solidFill>
              </a14:hiddenFill>
            </a:ext>
          </a:extLst>
        </p:spPr>
      </p:pic>
      <p:sp>
        <p:nvSpPr>
          <p:cNvPr id="23" name="Rectángulo: esquinas redondeadas 3">
            <a:extLst>
              <a:ext uri="{FF2B5EF4-FFF2-40B4-BE49-F238E27FC236}">
                <a16:creationId xmlns:a16="http://schemas.microsoft.com/office/drawing/2014/main" id="{A97E346A-2D62-6CAF-4592-C2674CAC5D8B}"/>
              </a:ext>
            </a:extLst>
          </p:cNvPr>
          <p:cNvSpPr/>
          <p:nvPr/>
        </p:nvSpPr>
        <p:spPr>
          <a:xfrm>
            <a:off x="1472065" y="5275988"/>
            <a:ext cx="770637" cy="474573"/>
          </a:xfrm>
          <a:prstGeom prst="roundRect">
            <a:avLst>
              <a:gd name="adj" fmla="val 10000"/>
            </a:avLst>
          </a:prstGeom>
          <a:blipFill rotWithShape="1">
            <a:blip r:embed="rId5"/>
            <a:srcRect/>
            <a:stretch>
              <a:fillRect l="-27000" r="-2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24" name="pasted-image.png">
            <a:extLst>
              <a:ext uri="{FF2B5EF4-FFF2-40B4-BE49-F238E27FC236}">
                <a16:creationId xmlns:a16="http://schemas.microsoft.com/office/drawing/2014/main" id="{D09E80E2-4B8E-C4E9-0AB7-3EADAF61C1FA}"/>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r="42703"/>
          <a:stretch/>
        </p:blipFill>
        <p:spPr>
          <a:xfrm>
            <a:off x="1389266" y="5835043"/>
            <a:ext cx="810276" cy="295403"/>
          </a:xfrm>
          <a:prstGeom prst="rect">
            <a:avLst/>
          </a:prstGeom>
          <a:ln w="12700">
            <a:miter lim="400000"/>
          </a:ln>
        </p:spPr>
      </p:pic>
      <p:pic>
        <p:nvPicPr>
          <p:cNvPr id="25" name="Picture 6" descr="Marketing Resources for GRESB Results">
            <a:extLst>
              <a:ext uri="{FF2B5EF4-FFF2-40B4-BE49-F238E27FC236}">
                <a16:creationId xmlns:a16="http://schemas.microsoft.com/office/drawing/2014/main" id="{D5C08813-18A6-BAD4-8C9A-2F1A8C286045}"/>
              </a:ext>
            </a:extLst>
          </p:cNvPr>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l="6671" t="17891" r="4300" b="10195"/>
          <a:stretch/>
        </p:blipFill>
        <p:spPr bwMode="auto">
          <a:xfrm>
            <a:off x="639884" y="5649099"/>
            <a:ext cx="734961" cy="493776"/>
          </a:xfrm>
          <a:prstGeom prst="rect">
            <a:avLst/>
          </a:prstGeom>
          <a:noFill/>
          <a:extLst>
            <a:ext uri="{909E8E84-426E-40DD-AFC4-6F175D3DCCD1}">
              <a14:hiddenFill xmlns:a14="http://schemas.microsoft.com/office/drawing/2010/main">
                <a:solidFill>
                  <a:srgbClr val="FFFFFF"/>
                </a:solidFill>
              </a14:hiddenFill>
            </a:ext>
          </a:extLst>
        </p:spPr>
      </p:pic>
      <p:sp>
        <p:nvSpPr>
          <p:cNvPr id="26" name="Rectángulo 25"/>
          <p:cNvSpPr/>
          <p:nvPr/>
        </p:nvSpPr>
        <p:spPr>
          <a:xfrm>
            <a:off x="469260" y="5038815"/>
            <a:ext cx="2072042" cy="276999"/>
          </a:xfrm>
          <a:prstGeom prst="rect">
            <a:avLst/>
          </a:prstGeom>
        </p:spPr>
        <p:txBody>
          <a:bodyPr wrap="none">
            <a:spAutoFit/>
          </a:bodyPr>
          <a:lstStyle/>
          <a:p>
            <a:pPr>
              <a:defRPr/>
            </a:pPr>
            <a:r>
              <a:rPr lang="en-US" sz="1200" b="1" dirty="0">
                <a:solidFill>
                  <a:srgbClr val="1D467D"/>
                </a:solidFill>
              </a:rPr>
              <a:t>Participation in Organizations</a:t>
            </a:r>
          </a:p>
        </p:txBody>
      </p:sp>
      <p:sp>
        <p:nvSpPr>
          <p:cNvPr id="27" name="Rectángulo 26"/>
          <p:cNvSpPr/>
          <p:nvPr/>
        </p:nvSpPr>
        <p:spPr>
          <a:xfrm>
            <a:off x="6208317" y="5181485"/>
            <a:ext cx="1441164" cy="276999"/>
          </a:xfrm>
          <a:prstGeom prst="rect">
            <a:avLst/>
          </a:prstGeom>
        </p:spPr>
        <p:txBody>
          <a:bodyPr wrap="none">
            <a:spAutoFit/>
          </a:bodyPr>
          <a:lstStyle/>
          <a:p>
            <a:pPr marL="901700" lvl="0" indent="-901700">
              <a:defRPr/>
            </a:pPr>
            <a:r>
              <a:rPr lang="en-US" sz="1200" b="1" dirty="0">
                <a:solidFill>
                  <a:srgbClr val="1D467D"/>
                </a:solidFill>
              </a:rPr>
              <a:t>Climate Risk - TCFD </a:t>
            </a:r>
          </a:p>
        </p:txBody>
      </p:sp>
      <p:sp>
        <p:nvSpPr>
          <p:cNvPr id="28" name="CuadroTexto 27"/>
          <p:cNvSpPr txBox="1"/>
          <p:nvPr/>
        </p:nvSpPr>
        <p:spPr>
          <a:xfrm>
            <a:off x="3345910" y="2114140"/>
            <a:ext cx="2643538" cy="1046440"/>
          </a:xfrm>
          <a:prstGeom prst="rect">
            <a:avLst/>
          </a:prstGeom>
          <a:noFill/>
        </p:spPr>
        <p:txBody>
          <a:bodyPr wrap="square" rtlCol="0">
            <a:spAutoFit/>
          </a:bodyPr>
          <a:lstStyle/>
          <a:p>
            <a:pPr lvl="0">
              <a:defRPr/>
            </a:pPr>
            <a:r>
              <a:rPr lang="en-US" sz="1100" dirty="0">
                <a:solidFill>
                  <a:prstClr val="black"/>
                </a:solidFill>
              </a:rPr>
              <a:t>The </a:t>
            </a:r>
            <a:r>
              <a:rPr lang="en-US" sz="1100" b="1" dirty="0">
                <a:solidFill>
                  <a:srgbClr val="1D467D"/>
                </a:solidFill>
              </a:rPr>
              <a:t>Audit Committee </a:t>
            </a:r>
            <a:r>
              <a:rPr lang="en-US" sz="1100" dirty="0">
                <a:solidFill>
                  <a:prstClr val="black"/>
                </a:solidFill>
              </a:rPr>
              <a:t>is responsible for compliance with policies and processes for </a:t>
            </a:r>
            <a:r>
              <a:rPr lang="en-US" sz="1100" b="1" dirty="0">
                <a:solidFill>
                  <a:srgbClr val="00B050"/>
                </a:solidFill>
              </a:rPr>
              <a:t>adequate risk management and oversees ESG compliance</a:t>
            </a:r>
          </a:p>
          <a:p>
            <a:endParaRPr lang="es-MX" dirty="0"/>
          </a:p>
        </p:txBody>
      </p:sp>
      <p:sp>
        <p:nvSpPr>
          <p:cNvPr id="29" name="CuadroTexto 28"/>
          <p:cNvSpPr txBox="1"/>
          <p:nvPr/>
        </p:nvSpPr>
        <p:spPr>
          <a:xfrm>
            <a:off x="3370946" y="2844726"/>
            <a:ext cx="2643538" cy="1446550"/>
          </a:xfrm>
          <a:prstGeom prst="rect">
            <a:avLst/>
          </a:prstGeom>
          <a:noFill/>
        </p:spPr>
        <p:txBody>
          <a:bodyPr wrap="square" rtlCol="0">
            <a:spAutoFit/>
          </a:bodyPr>
          <a:lstStyle/>
          <a:p>
            <a:pPr marL="228600" lvl="0" indent="-228600">
              <a:buClr>
                <a:srgbClr val="00B050"/>
              </a:buClr>
              <a:buFont typeface="+mj-lt"/>
              <a:buAutoNum type="arabicPeriod"/>
              <a:defRPr/>
            </a:pPr>
            <a:r>
              <a:rPr lang="en-US" sz="1100" dirty="0"/>
              <a:t>Materiality Assessment</a:t>
            </a:r>
          </a:p>
          <a:p>
            <a:pPr marL="228600" lvl="0" indent="-228600">
              <a:buClr>
                <a:srgbClr val="00B050"/>
              </a:buClr>
              <a:buFont typeface="+mj-lt"/>
              <a:buAutoNum type="arabicPeriod"/>
              <a:defRPr/>
            </a:pPr>
            <a:r>
              <a:rPr lang="en-US" sz="1100" dirty="0"/>
              <a:t>Code of Conduct and Ethics</a:t>
            </a:r>
          </a:p>
          <a:p>
            <a:pPr marL="228600" lvl="0" indent="-228600">
              <a:buClr>
                <a:srgbClr val="00B050"/>
              </a:buClr>
              <a:buFont typeface="+mj-lt"/>
              <a:buAutoNum type="arabicPeriod"/>
              <a:defRPr/>
            </a:pPr>
            <a:r>
              <a:rPr lang="en-US" sz="1100" dirty="0"/>
              <a:t>Responsible Investment Policy</a:t>
            </a:r>
          </a:p>
          <a:p>
            <a:pPr marL="228600" lvl="0" indent="-228600">
              <a:buClr>
                <a:srgbClr val="00B050"/>
              </a:buClr>
              <a:buFont typeface="+mj-lt"/>
              <a:buAutoNum type="arabicPeriod"/>
              <a:defRPr/>
            </a:pPr>
            <a:r>
              <a:rPr lang="en-US" sz="1100" dirty="0"/>
              <a:t>ESG at the Investment Process level</a:t>
            </a:r>
          </a:p>
          <a:p>
            <a:pPr marL="228600" lvl="0" indent="-228600">
              <a:buClr>
                <a:srgbClr val="00B050"/>
              </a:buClr>
              <a:buFont typeface="+mj-lt"/>
              <a:buAutoNum type="arabicPeriod"/>
              <a:defRPr/>
            </a:pPr>
            <a:r>
              <a:rPr lang="en-US" sz="1100" dirty="0"/>
              <a:t>Diversity and Inclusion Policy</a:t>
            </a:r>
          </a:p>
          <a:p>
            <a:pPr marL="228600" lvl="0" indent="-228600">
              <a:buClr>
                <a:srgbClr val="00B050"/>
              </a:buClr>
              <a:buFont typeface="+mj-lt"/>
              <a:buAutoNum type="arabicPeriod"/>
              <a:defRPr/>
            </a:pPr>
            <a:r>
              <a:rPr lang="en-US" sz="1100" dirty="0"/>
              <a:t>Cybersecurity Policy</a:t>
            </a:r>
          </a:p>
          <a:p>
            <a:pPr marL="228600" lvl="0" indent="-228600">
              <a:buClr>
                <a:srgbClr val="00B050"/>
              </a:buClr>
              <a:buFont typeface="+mj-lt"/>
              <a:buAutoNum type="arabicPeriod"/>
              <a:defRPr/>
            </a:pPr>
            <a:r>
              <a:rPr lang="en-US" sz="1100" dirty="0"/>
              <a:t>Suppliers Policy</a:t>
            </a:r>
          </a:p>
          <a:p>
            <a:pPr marL="228600" lvl="0" indent="-228600">
              <a:buClr>
                <a:srgbClr val="00B050"/>
              </a:buClr>
              <a:buFont typeface="+mj-lt"/>
              <a:buAutoNum type="arabicPeriod"/>
              <a:defRPr/>
            </a:pPr>
            <a:r>
              <a:rPr lang="en-US" sz="1100" dirty="0"/>
              <a:t>Risk and Investment Manual</a:t>
            </a:r>
          </a:p>
        </p:txBody>
      </p:sp>
      <p:sp>
        <p:nvSpPr>
          <p:cNvPr id="35" name="CuadroTexto 34">
            <a:extLst>
              <a:ext uri="{FF2B5EF4-FFF2-40B4-BE49-F238E27FC236}">
                <a16:creationId xmlns:a16="http://schemas.microsoft.com/office/drawing/2014/main" id="{96A34CC8-9AE9-40E9-B406-85CCD36C1307}"/>
              </a:ext>
            </a:extLst>
          </p:cNvPr>
          <p:cNvSpPr txBox="1"/>
          <p:nvPr/>
        </p:nvSpPr>
        <p:spPr>
          <a:xfrm>
            <a:off x="7313515" y="2156672"/>
            <a:ext cx="1583335" cy="600164"/>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
                <a:srgbClr val="00B050"/>
              </a:buClr>
              <a:buSzTx/>
              <a:buFont typeface="Arial" panose="020B0604020202020204" pitchFamily="34" charset="0"/>
              <a:buChar char="•"/>
              <a:tabLst/>
              <a:defRPr/>
            </a:pPr>
            <a:r>
              <a:rPr lang="en-US" sz="1100" b="1" dirty="0">
                <a:solidFill>
                  <a:srgbClr val="00B050"/>
                </a:solidFill>
              </a:rPr>
              <a:t>Ranked #1 </a:t>
            </a:r>
            <a:r>
              <a:rPr lang="en-US" sz="1100" b="1" dirty="0" err="1">
                <a:solidFill>
                  <a:srgbClr val="00B050"/>
                </a:solidFill>
              </a:rPr>
              <a:t>LatAm</a:t>
            </a:r>
            <a:r>
              <a:rPr lang="en-US" sz="1100" b="1" dirty="0">
                <a:solidFill>
                  <a:srgbClr val="00B050"/>
                </a:solidFill>
              </a:rPr>
              <a:t> and #3 worldwide of </a:t>
            </a:r>
            <a:r>
              <a:rPr lang="en-US" sz="1100" dirty="0"/>
              <a:t>funds assessed</a:t>
            </a:r>
            <a:endParaRPr kumimoji="0" lang="en-US" sz="1100" i="0" u="none" strike="noStrike" kern="1200" cap="none" spc="0" normalizeH="0" baseline="0" dirty="0">
              <a:ln>
                <a:noFill/>
              </a:ln>
              <a:effectLst/>
              <a:uLnTx/>
              <a:uFillTx/>
              <a:latin typeface="Calibri" panose="020F0502020204030204"/>
              <a:ea typeface="+mn-ea"/>
              <a:cs typeface="+mn-cs"/>
            </a:endParaRPr>
          </a:p>
        </p:txBody>
      </p:sp>
      <p:sp>
        <p:nvSpPr>
          <p:cNvPr id="38" name="CuadroTexto 37">
            <a:extLst>
              <a:ext uri="{FF2B5EF4-FFF2-40B4-BE49-F238E27FC236}">
                <a16:creationId xmlns:a16="http://schemas.microsoft.com/office/drawing/2014/main" id="{96A34CC8-9AE9-40E9-B406-85CCD36C1307}"/>
              </a:ext>
            </a:extLst>
          </p:cNvPr>
          <p:cNvSpPr txBox="1"/>
          <p:nvPr/>
        </p:nvSpPr>
        <p:spPr>
          <a:xfrm>
            <a:off x="7313515" y="4302903"/>
            <a:ext cx="1688249" cy="769441"/>
          </a:xfrm>
          <a:prstGeom prst="rect">
            <a:avLst/>
          </a:prstGeom>
          <a:noFill/>
        </p:spPr>
        <p:txBody>
          <a:bodyPr wrap="square" rtlCol="0">
            <a:spAutoFit/>
          </a:bodyPr>
          <a:lstStyle/>
          <a:p>
            <a:pPr marL="171450" lvl="0" indent="-171450">
              <a:buClr>
                <a:srgbClr val="00B050"/>
              </a:buClr>
              <a:buFont typeface="Arial" panose="020B0604020202020204" pitchFamily="34" charset="0"/>
              <a:buChar char="•"/>
              <a:defRPr/>
            </a:pPr>
            <a:r>
              <a:rPr lang="en-US" sz="1100" dirty="0">
                <a:solidFill>
                  <a:prstClr val="black"/>
                </a:solidFill>
              </a:rPr>
              <a:t>Awarded for a second time in a row “Investor that </a:t>
            </a:r>
            <a:r>
              <a:rPr lang="en-US" sz="1100" b="1" dirty="0">
                <a:solidFill>
                  <a:srgbClr val="00B050"/>
                </a:solidFill>
              </a:rPr>
              <a:t>best adheres </a:t>
            </a:r>
            <a:r>
              <a:rPr lang="en-US" sz="1100" dirty="0">
                <a:solidFill>
                  <a:prstClr val="black"/>
                </a:solidFill>
              </a:rPr>
              <a:t>to </a:t>
            </a:r>
            <a:r>
              <a:rPr lang="en-US" sz="1100" b="1" dirty="0">
                <a:solidFill>
                  <a:srgbClr val="00B050"/>
                </a:solidFill>
              </a:rPr>
              <a:t>ESG factors in LATAM” </a:t>
            </a:r>
          </a:p>
        </p:txBody>
      </p:sp>
      <p:pic>
        <p:nvPicPr>
          <p:cNvPr id="39" name="Picture 2">
            <a:extLst>
              <a:ext uri="{FF2B5EF4-FFF2-40B4-BE49-F238E27FC236}">
                <a16:creationId xmlns:a16="http://schemas.microsoft.com/office/drawing/2014/main" id="{5E70F997-3031-F394-2FE7-CC2E26D36459}"/>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0548657" y="2171119"/>
            <a:ext cx="1320343" cy="20910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7">
            <a:extLst>
              <a:ext uri="{FF2B5EF4-FFF2-40B4-BE49-F238E27FC236}">
                <a16:creationId xmlns:a16="http://schemas.microsoft.com/office/drawing/2014/main" id="{45FCF61A-9752-FEEF-A084-7346401B82CE}"/>
              </a:ext>
            </a:extLst>
          </p:cNvPr>
          <p:cNvSpPr/>
          <p:nvPr/>
        </p:nvSpPr>
        <p:spPr>
          <a:xfrm>
            <a:off x="9034879" y="2229034"/>
            <a:ext cx="2859376" cy="1165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rgbClr val="1D467D"/>
                </a:solidFill>
              </a:rPr>
              <a:t>As member of the Board of Trustees, we help to:</a:t>
            </a:r>
          </a:p>
          <a:p>
            <a:pPr marL="85725" indent="-85725">
              <a:buClr>
                <a:srgbClr val="00B050"/>
              </a:buClr>
              <a:buFont typeface="Arial" panose="020B0604020202020204" pitchFamily="34" charset="0"/>
              <a:buChar char="•"/>
            </a:pPr>
            <a:r>
              <a:rPr lang="en-US" sz="1000" dirty="0">
                <a:solidFill>
                  <a:schemeClr val="tx1"/>
                </a:solidFill>
              </a:rPr>
              <a:t>Create awareness and educate citizens and visitors on the intrinsic value of </a:t>
            </a:r>
            <a:r>
              <a:rPr lang="en-US" sz="1000" b="1" dirty="0">
                <a:solidFill>
                  <a:srgbClr val="00B050"/>
                </a:solidFill>
              </a:rPr>
              <a:t>biodiversity</a:t>
            </a:r>
          </a:p>
          <a:p>
            <a:pPr marL="85725" indent="-85725">
              <a:buClr>
                <a:srgbClr val="00B050"/>
              </a:buClr>
              <a:buFont typeface="Arial" panose="020B0604020202020204" pitchFamily="34" charset="0"/>
              <a:buChar char="•"/>
            </a:pPr>
            <a:r>
              <a:rPr lang="en-US" sz="1000" dirty="0">
                <a:solidFill>
                  <a:schemeClr val="tx1"/>
                </a:solidFill>
              </a:rPr>
              <a:t>Communicate the importance of limiting global warming and ways to mitigate it</a:t>
            </a:r>
            <a:endParaRPr lang="es-MX" sz="1000" dirty="0"/>
          </a:p>
        </p:txBody>
      </p:sp>
      <p:pic>
        <p:nvPicPr>
          <p:cNvPr id="41" name="Picture 4">
            <a:extLst>
              <a:ext uri="{FF2B5EF4-FFF2-40B4-BE49-F238E27FC236}">
                <a16:creationId xmlns:a16="http://schemas.microsoft.com/office/drawing/2014/main" id="{788AF003-4A39-B927-AD7F-6AFA01129C77}"/>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10967004" y="3237805"/>
            <a:ext cx="878846" cy="119298"/>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Conector recto 43"/>
          <p:cNvCxnSpPr/>
          <p:nvPr/>
        </p:nvCxnSpPr>
        <p:spPr>
          <a:xfrm flipH="1">
            <a:off x="606133" y="5053876"/>
            <a:ext cx="109950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Conector recto 45"/>
          <p:cNvCxnSpPr/>
          <p:nvPr/>
        </p:nvCxnSpPr>
        <p:spPr>
          <a:xfrm>
            <a:off x="6135674" y="1752843"/>
            <a:ext cx="0" cy="331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Conector recto 46"/>
          <p:cNvCxnSpPr/>
          <p:nvPr/>
        </p:nvCxnSpPr>
        <p:spPr>
          <a:xfrm>
            <a:off x="8995050" y="1747230"/>
            <a:ext cx="0" cy="3312000"/>
          </a:xfrm>
          <a:prstGeom prst="line">
            <a:avLst/>
          </a:prstGeom>
        </p:spPr>
        <p:style>
          <a:lnRef idx="1">
            <a:schemeClr val="accent1"/>
          </a:lnRef>
          <a:fillRef idx="0">
            <a:schemeClr val="accent1"/>
          </a:fillRef>
          <a:effectRef idx="0">
            <a:schemeClr val="accent1"/>
          </a:effectRef>
          <a:fontRef idx="minor">
            <a:schemeClr val="tx1"/>
          </a:fontRef>
        </p:style>
      </p:cxnSp>
      <p:sp>
        <p:nvSpPr>
          <p:cNvPr id="49" name="CuadroTexto 48"/>
          <p:cNvSpPr txBox="1"/>
          <p:nvPr/>
        </p:nvSpPr>
        <p:spPr>
          <a:xfrm>
            <a:off x="3310910" y="5390121"/>
            <a:ext cx="2845390" cy="769441"/>
          </a:xfrm>
          <a:prstGeom prst="rect">
            <a:avLst/>
          </a:prstGeom>
          <a:noFill/>
        </p:spPr>
        <p:txBody>
          <a:bodyPr wrap="square" rtlCol="0">
            <a:spAutoFit/>
          </a:bodyPr>
          <a:lstStyle/>
          <a:p>
            <a:pPr marL="182563" lvl="0" indent="-182563">
              <a:buClr>
                <a:srgbClr val="00B050"/>
              </a:buClr>
              <a:buFont typeface="Arial" panose="020B0604020202020204" pitchFamily="34" charset="0"/>
              <a:buChar char="•"/>
              <a:defRPr/>
            </a:pPr>
            <a:r>
              <a:rPr lang="en-US" sz="1100" dirty="0"/>
              <a:t>UNPRI and GRESB Standards Committees</a:t>
            </a:r>
          </a:p>
          <a:p>
            <a:pPr marL="182563" lvl="0" indent="-182563">
              <a:buClr>
                <a:srgbClr val="00B050"/>
              </a:buClr>
              <a:buFont typeface="Arial" panose="020B0604020202020204" pitchFamily="34" charset="0"/>
              <a:buChar char="•"/>
              <a:defRPr/>
            </a:pPr>
            <a:r>
              <a:rPr lang="en-US" sz="1100" dirty="0"/>
              <a:t>CCFV Working Group 4</a:t>
            </a:r>
          </a:p>
          <a:p>
            <a:pPr marL="182563" lvl="0" indent="-182563">
              <a:buClr>
                <a:srgbClr val="00B050"/>
              </a:buClr>
              <a:buFont typeface="Arial" panose="020B0604020202020204" pitchFamily="34" charset="0"/>
              <a:buChar char="•"/>
              <a:defRPr/>
            </a:pPr>
            <a:r>
              <a:rPr lang="en-US" sz="1100" dirty="0"/>
              <a:t>CCFV representation in CESF</a:t>
            </a:r>
          </a:p>
          <a:p>
            <a:pPr marL="182563" lvl="0" indent="-182563">
              <a:buClr>
                <a:srgbClr val="00B050"/>
              </a:buClr>
              <a:buFont typeface="Arial" panose="020B0604020202020204" pitchFamily="34" charset="0"/>
              <a:buChar char="•"/>
              <a:defRPr/>
            </a:pPr>
            <a:r>
              <a:rPr lang="en-US" sz="1100" dirty="0" err="1"/>
              <a:t>Amexcap’s</a:t>
            </a:r>
            <a:r>
              <a:rPr lang="en-US" sz="1100" dirty="0"/>
              <a:t> Board and ESG Committee</a:t>
            </a:r>
            <a:endParaRPr lang="es-MX" sz="1100" dirty="0"/>
          </a:p>
        </p:txBody>
      </p:sp>
      <p:pic>
        <p:nvPicPr>
          <p:cNvPr id="50" name="Imagen 49">
            <a:extLst>
              <a:ext uri="{FF2B5EF4-FFF2-40B4-BE49-F238E27FC236}">
                <a16:creationId xmlns:a16="http://schemas.microsoft.com/office/drawing/2014/main" id="{2DBC1CAB-532B-40AF-836F-2B5305856B95}"/>
              </a:ext>
            </a:extLst>
          </p:cNvPr>
          <p:cNvPicPr>
            <a:picLocks noChangeAspect="1"/>
          </p:cNvPicPr>
          <p:nvPr/>
        </p:nvPicPr>
        <p:blipFill>
          <a:blip r:embed="rId10"/>
          <a:stretch>
            <a:fillRect/>
          </a:stretch>
        </p:blipFill>
        <p:spPr>
          <a:xfrm>
            <a:off x="6208317" y="5997528"/>
            <a:ext cx="996186" cy="321451"/>
          </a:xfrm>
          <a:prstGeom prst="rect">
            <a:avLst/>
          </a:prstGeom>
        </p:spPr>
      </p:pic>
      <p:pic>
        <p:nvPicPr>
          <p:cNvPr id="51" name="Picture 2">
            <a:extLst>
              <a:ext uri="{FF2B5EF4-FFF2-40B4-BE49-F238E27FC236}">
                <a16:creationId xmlns:a16="http://schemas.microsoft.com/office/drawing/2014/main" id="{76C43D1E-C066-4060-80EC-8689217EEC26}"/>
              </a:ext>
            </a:extLst>
          </p:cNvPr>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a:stretch/>
        </p:blipFill>
        <p:spPr bwMode="auto">
          <a:xfrm>
            <a:off x="6208317" y="5520864"/>
            <a:ext cx="925938" cy="37426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a:extLst>
              <a:ext uri="{FF2B5EF4-FFF2-40B4-BE49-F238E27FC236}">
                <a16:creationId xmlns:a16="http://schemas.microsoft.com/office/drawing/2014/main" id="{A49720C8-1A3A-4687-8B49-965807CF62C7}"/>
              </a:ext>
            </a:extLst>
          </p:cNvPr>
          <p:cNvPicPr>
            <a:picLocks noChangeAspect="1"/>
          </p:cNvPicPr>
          <p:nvPr/>
        </p:nvPicPr>
        <p:blipFill rotWithShape="1">
          <a:blip r:embed="rId12"/>
          <a:srcRect l="2275" t="20369" r="91968" b="72807"/>
          <a:stretch/>
        </p:blipFill>
        <p:spPr>
          <a:xfrm>
            <a:off x="7365215" y="5964608"/>
            <a:ext cx="671219" cy="444358"/>
          </a:xfrm>
          <a:prstGeom prst="rect">
            <a:avLst/>
          </a:prstGeom>
        </p:spPr>
      </p:pic>
      <p:sp>
        <p:nvSpPr>
          <p:cNvPr id="53" name="CuadroTexto 52"/>
          <p:cNvSpPr txBox="1"/>
          <p:nvPr/>
        </p:nvSpPr>
        <p:spPr>
          <a:xfrm>
            <a:off x="7347940" y="5483289"/>
            <a:ext cx="4637432" cy="877163"/>
          </a:xfrm>
          <a:prstGeom prst="rect">
            <a:avLst/>
          </a:prstGeom>
          <a:noFill/>
        </p:spPr>
        <p:txBody>
          <a:bodyPr wrap="square" rtlCol="0">
            <a:spAutoFit/>
          </a:bodyPr>
          <a:lstStyle/>
          <a:p>
            <a:pPr>
              <a:defRPr/>
            </a:pPr>
            <a:r>
              <a:rPr lang="en-US" sz="1100" dirty="0">
                <a:solidFill>
                  <a:prstClr val="black"/>
                </a:solidFill>
              </a:rPr>
              <a:t>With the support of CCADI</a:t>
            </a:r>
            <a:r>
              <a:rPr lang="es-MX" sz="1100" baseline="30000" dirty="0">
                <a:solidFill>
                  <a:prstClr val="black"/>
                </a:solidFill>
              </a:rPr>
              <a:t>3</a:t>
            </a:r>
            <a:r>
              <a:rPr lang="en-US" sz="1100" dirty="0">
                <a:solidFill>
                  <a:prstClr val="black"/>
                </a:solidFill>
              </a:rPr>
              <a:t>, AINDA has built a roadmap to implement  </a:t>
            </a:r>
            <a:r>
              <a:rPr lang="en-US" sz="1050" b="1" dirty="0">
                <a:solidFill>
                  <a:srgbClr val="00B050"/>
                </a:solidFill>
              </a:rPr>
              <a:t>TCFD</a:t>
            </a:r>
            <a:r>
              <a:rPr lang="es-MX" sz="1050" b="1" baseline="30000" dirty="0">
                <a:solidFill>
                  <a:srgbClr val="00B050"/>
                </a:solidFill>
              </a:rPr>
              <a:t>4</a:t>
            </a:r>
            <a:r>
              <a:rPr lang="en-US" sz="1050" b="1" dirty="0">
                <a:solidFill>
                  <a:srgbClr val="00B050"/>
                </a:solidFill>
              </a:rPr>
              <a:t> recommendations </a:t>
            </a:r>
            <a:r>
              <a:rPr lang="en-US" sz="1100" dirty="0">
                <a:solidFill>
                  <a:prstClr val="black"/>
                </a:solidFill>
              </a:rPr>
              <a:t>regarding the analysis and monitoring of climate risks</a:t>
            </a:r>
          </a:p>
          <a:p>
            <a:pPr lvl="0">
              <a:defRPr/>
            </a:pPr>
            <a:endParaRPr lang="es-MX" sz="1100" dirty="0">
              <a:solidFill>
                <a:prstClr val="black"/>
              </a:solidFill>
            </a:endParaRPr>
          </a:p>
          <a:p>
            <a:pPr algn="r"/>
            <a:endParaRPr lang="es-MX" dirty="0"/>
          </a:p>
        </p:txBody>
      </p:sp>
      <p:sp>
        <p:nvSpPr>
          <p:cNvPr id="48" name="CuadroTexto 47">
            <a:extLst>
              <a:ext uri="{FF2B5EF4-FFF2-40B4-BE49-F238E27FC236}">
                <a16:creationId xmlns:a16="http://schemas.microsoft.com/office/drawing/2014/main" id="{5098DB1D-DCF2-44CE-9492-F2FA6FFDA45B}"/>
              </a:ext>
            </a:extLst>
          </p:cNvPr>
          <p:cNvSpPr txBox="1"/>
          <p:nvPr/>
        </p:nvSpPr>
        <p:spPr>
          <a:xfrm>
            <a:off x="3109083" y="5181485"/>
            <a:ext cx="2977610" cy="461665"/>
          </a:xfrm>
          <a:prstGeom prst="rect">
            <a:avLst/>
          </a:prstGeom>
        </p:spPr>
        <p:txBody>
          <a:bodyPr wrap="none">
            <a:spAutoFit/>
          </a:bodyPr>
          <a:lstStyle>
            <a:defPPr>
              <a:defRPr lang="en-US"/>
            </a:defPPr>
            <a:lvl1pPr>
              <a:defRPr sz="1200" b="1">
                <a:solidFill>
                  <a:srgbClr val="00B050"/>
                </a:solidFill>
              </a:defRPr>
            </a:lvl1pPr>
          </a:lstStyle>
          <a:p>
            <a:r>
              <a:rPr lang="en-US" dirty="0">
                <a:solidFill>
                  <a:srgbClr val="1D467D"/>
                </a:solidFill>
              </a:rPr>
              <a:t>Members of the Executive Team are part of:</a:t>
            </a:r>
          </a:p>
          <a:p>
            <a:endParaRPr lang="es-MX" dirty="0">
              <a:solidFill>
                <a:srgbClr val="1D467D"/>
              </a:solidFill>
            </a:endParaRPr>
          </a:p>
        </p:txBody>
      </p:sp>
      <p:pic>
        <p:nvPicPr>
          <p:cNvPr id="1026" name="Picture 2">
            <a:extLst>
              <a:ext uri="{FF2B5EF4-FFF2-40B4-BE49-F238E27FC236}">
                <a16:creationId xmlns:a16="http://schemas.microsoft.com/office/drawing/2014/main" id="{79845A21-7240-F5AE-3E14-08339C38C102}"/>
              </a:ext>
            </a:extLst>
          </p:cNvPr>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11458366" y="4279631"/>
            <a:ext cx="402822" cy="418450"/>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7">
            <a:extLst>
              <a:ext uri="{FF2B5EF4-FFF2-40B4-BE49-F238E27FC236}">
                <a16:creationId xmlns:a16="http://schemas.microsoft.com/office/drawing/2014/main" id="{2E20641D-EC94-4CFD-FF31-AC3F59B1FDAA}"/>
              </a:ext>
            </a:extLst>
          </p:cNvPr>
          <p:cNvSpPr/>
          <p:nvPr/>
        </p:nvSpPr>
        <p:spPr>
          <a:xfrm>
            <a:off x="9028451" y="4383460"/>
            <a:ext cx="2710460" cy="6434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rgbClr val="1D467D"/>
                </a:solidFill>
              </a:rPr>
              <a:t>AINDA's CEO is an independent board member of Megaflux</a:t>
            </a:r>
            <a:r>
              <a:rPr lang="en-US" sz="1050" dirty="0">
                <a:solidFill>
                  <a:schemeClr val="tx1"/>
                </a:solidFill>
              </a:rPr>
              <a:t>, LatAm's first last-mile electric vehicle startup</a:t>
            </a:r>
            <a:endParaRPr lang="es-MX" sz="1050" dirty="0">
              <a:solidFill>
                <a:schemeClr val="tx1"/>
              </a:solidFill>
            </a:endParaRPr>
          </a:p>
        </p:txBody>
      </p:sp>
      <p:sp>
        <p:nvSpPr>
          <p:cNvPr id="56" name="CuadroTexto 55">
            <a:extLst>
              <a:ext uri="{FF2B5EF4-FFF2-40B4-BE49-F238E27FC236}">
                <a16:creationId xmlns:a16="http://schemas.microsoft.com/office/drawing/2014/main" id="{A301B828-CBD0-14ED-8A6C-3D1C0211F1F5}"/>
              </a:ext>
            </a:extLst>
          </p:cNvPr>
          <p:cNvSpPr txBox="1"/>
          <p:nvPr/>
        </p:nvSpPr>
        <p:spPr>
          <a:xfrm>
            <a:off x="3367516" y="4360243"/>
            <a:ext cx="2724481" cy="900246"/>
          </a:xfrm>
          <a:prstGeom prst="rect">
            <a:avLst/>
          </a:prstGeom>
          <a:noFill/>
        </p:spPr>
        <p:txBody>
          <a:bodyPr wrap="square" rtlCol="0">
            <a:spAutoFit/>
          </a:bodyPr>
          <a:lstStyle/>
          <a:p>
            <a:pPr lvl="0">
              <a:buClr>
                <a:srgbClr val="00B050"/>
              </a:buClr>
              <a:defRPr/>
            </a:pPr>
            <a:r>
              <a:rPr lang="en-US" sz="1050" b="1" dirty="0">
                <a:solidFill>
                  <a:srgbClr val="00B050"/>
                </a:solidFill>
              </a:rPr>
              <a:t>ESG Manager</a:t>
            </a:r>
          </a:p>
          <a:p>
            <a:pPr marL="171450" lvl="0" indent="-171450">
              <a:buClr>
                <a:srgbClr val="00B050"/>
              </a:buClr>
              <a:buFont typeface="Arial" panose="020B0604020202020204" pitchFamily="34" charset="0"/>
              <a:buChar char="•"/>
              <a:defRPr/>
            </a:pPr>
            <a:r>
              <a:rPr lang="en-US" sz="1050" dirty="0">
                <a:solidFill>
                  <a:prstClr val="black"/>
                </a:solidFill>
              </a:rPr>
              <a:t>Dedicates at least 40% of its time to carrying ESG-related functions</a:t>
            </a:r>
          </a:p>
          <a:p>
            <a:pPr marL="171450" lvl="0" indent="-171450">
              <a:buClr>
                <a:srgbClr val="00B050"/>
              </a:buClr>
              <a:buFont typeface="Arial" panose="020B0604020202020204" pitchFamily="34" charset="0"/>
              <a:buChar char="•"/>
              <a:defRPr/>
            </a:pPr>
            <a:r>
              <a:rPr lang="en-US" sz="1050" dirty="0">
                <a:solidFill>
                  <a:prstClr val="black"/>
                </a:solidFill>
              </a:rPr>
              <a:t>Compensation linked to ESG performance</a:t>
            </a:r>
          </a:p>
          <a:p>
            <a:pPr marL="171450" lvl="0" indent="-171450">
              <a:buFont typeface="Arial" panose="020B0604020202020204" pitchFamily="34" charset="0"/>
              <a:buChar char="•"/>
              <a:defRPr/>
            </a:pPr>
            <a:endParaRPr lang="es-MX" sz="1050" dirty="0"/>
          </a:p>
        </p:txBody>
      </p:sp>
      <p:pic>
        <p:nvPicPr>
          <p:cNvPr id="13" name="Picture 12">
            <a:extLst>
              <a:ext uri="{FF2B5EF4-FFF2-40B4-BE49-F238E27FC236}">
                <a16:creationId xmlns:a16="http://schemas.microsoft.com/office/drawing/2014/main" id="{37150EBA-E46F-82FD-85B2-359FB7D655D8}"/>
              </a:ext>
            </a:extLst>
          </p:cNvPr>
          <p:cNvPicPr>
            <a:picLocks noChangeAspect="1"/>
          </p:cNvPicPr>
          <p:nvPr/>
        </p:nvPicPr>
        <p:blipFill rotWithShape="1">
          <a:blip r:embed="rId14"/>
          <a:srcRect l="36757" t="12525"/>
          <a:stretch/>
        </p:blipFill>
        <p:spPr>
          <a:xfrm>
            <a:off x="6200245" y="2265036"/>
            <a:ext cx="676884" cy="350637"/>
          </a:xfrm>
          <a:prstGeom prst="rect">
            <a:avLst/>
          </a:prstGeom>
        </p:spPr>
      </p:pic>
      <p:pic>
        <p:nvPicPr>
          <p:cNvPr id="14" name="Picture 13">
            <a:extLst>
              <a:ext uri="{FF2B5EF4-FFF2-40B4-BE49-F238E27FC236}">
                <a16:creationId xmlns:a16="http://schemas.microsoft.com/office/drawing/2014/main" id="{9439615B-26C6-F6D7-A0C9-A39DF7B49424}"/>
              </a:ext>
            </a:extLst>
          </p:cNvPr>
          <p:cNvPicPr>
            <a:picLocks noChangeAspect="1"/>
          </p:cNvPicPr>
          <p:nvPr/>
        </p:nvPicPr>
        <p:blipFill>
          <a:blip r:embed="rId15"/>
          <a:stretch>
            <a:fillRect/>
          </a:stretch>
        </p:blipFill>
        <p:spPr>
          <a:xfrm>
            <a:off x="6908912" y="2160550"/>
            <a:ext cx="465447" cy="513931"/>
          </a:xfrm>
          <a:prstGeom prst="rect">
            <a:avLst/>
          </a:prstGeom>
        </p:spPr>
      </p:pic>
      <p:pic>
        <p:nvPicPr>
          <p:cNvPr id="16" name="Imagen 32">
            <a:extLst>
              <a:ext uri="{FF2B5EF4-FFF2-40B4-BE49-F238E27FC236}">
                <a16:creationId xmlns:a16="http://schemas.microsoft.com/office/drawing/2014/main" id="{1E463A05-1F5C-9DBB-8BE4-06A25C6DFA05}"/>
              </a:ext>
            </a:extLst>
          </p:cNvPr>
          <p:cNvPicPr>
            <a:picLocks noChangeAspect="1"/>
          </p:cNvPicPr>
          <p:nvPr/>
        </p:nvPicPr>
        <p:blipFill rotWithShape="1">
          <a:blip r:embed="rId16"/>
          <a:srcRect t="-1" r="38966" b="-3923"/>
          <a:stretch/>
        </p:blipFill>
        <p:spPr>
          <a:xfrm>
            <a:off x="6334866" y="3043635"/>
            <a:ext cx="973178" cy="812190"/>
          </a:xfrm>
          <a:prstGeom prst="rect">
            <a:avLst/>
          </a:prstGeom>
        </p:spPr>
      </p:pic>
      <p:sp>
        <p:nvSpPr>
          <p:cNvPr id="17" name="CuadroTexto 35">
            <a:extLst>
              <a:ext uri="{FF2B5EF4-FFF2-40B4-BE49-F238E27FC236}">
                <a16:creationId xmlns:a16="http://schemas.microsoft.com/office/drawing/2014/main" id="{0EF3152C-134E-A8EB-C1F0-5C8B4F90C59C}"/>
              </a:ext>
            </a:extLst>
          </p:cNvPr>
          <p:cNvSpPr txBox="1"/>
          <p:nvPr/>
        </p:nvSpPr>
        <p:spPr>
          <a:xfrm>
            <a:off x="7350797" y="2768304"/>
            <a:ext cx="1594181" cy="1546577"/>
          </a:xfrm>
          <a:prstGeom prst="rect">
            <a:avLst/>
          </a:prstGeom>
          <a:noFill/>
        </p:spPr>
        <p:txBody>
          <a:bodyPr wrap="square" rtlCol="0">
            <a:spAutoFit/>
          </a:bodyPr>
          <a:lstStyle/>
          <a:p>
            <a:pPr marL="171450" lvl="0" indent="-171450">
              <a:buClr>
                <a:srgbClr val="00B050"/>
              </a:buClr>
              <a:buFont typeface="Arial" panose="020B0604020202020204" pitchFamily="34" charset="0"/>
              <a:buChar char="•"/>
              <a:defRPr/>
            </a:pPr>
            <a:r>
              <a:rPr lang="en-US" sz="1050" b="1" dirty="0">
                <a:solidFill>
                  <a:srgbClr val="00B050"/>
                </a:solidFill>
              </a:rPr>
              <a:t>5/5 stars </a:t>
            </a:r>
            <a:r>
              <a:rPr lang="en-US" sz="1050" dirty="0">
                <a:solidFill>
                  <a:prstClr val="black"/>
                </a:solidFill>
              </a:rPr>
              <a:t>in the </a:t>
            </a:r>
            <a:r>
              <a:rPr lang="en-US" sz="1050" i="1" dirty="0">
                <a:solidFill>
                  <a:prstClr val="black"/>
                </a:solidFill>
              </a:rPr>
              <a:t>Infrastructure</a:t>
            </a:r>
            <a:r>
              <a:rPr lang="en-US" sz="1050" dirty="0">
                <a:solidFill>
                  <a:prstClr val="black"/>
                </a:solidFill>
              </a:rPr>
              <a:t> module and </a:t>
            </a:r>
            <a:r>
              <a:rPr lang="en-US" sz="1050" b="1" dirty="0">
                <a:solidFill>
                  <a:srgbClr val="00B050"/>
                </a:solidFill>
              </a:rPr>
              <a:t>4/5 stars</a:t>
            </a:r>
            <a:r>
              <a:rPr lang="en-US" sz="1050" dirty="0">
                <a:solidFill>
                  <a:srgbClr val="00B050"/>
                </a:solidFill>
              </a:rPr>
              <a:t> </a:t>
            </a:r>
            <a:r>
              <a:rPr lang="en-US" sz="1050" dirty="0">
                <a:solidFill>
                  <a:prstClr val="black"/>
                </a:solidFill>
              </a:rPr>
              <a:t>in the</a:t>
            </a:r>
            <a:r>
              <a:rPr lang="en-US" sz="1050" i="1" dirty="0">
                <a:solidFill>
                  <a:prstClr val="black"/>
                </a:solidFill>
              </a:rPr>
              <a:t> Investment &amp; Stewardship Policy</a:t>
            </a:r>
            <a:r>
              <a:rPr lang="en-US" sz="1050" dirty="0">
                <a:solidFill>
                  <a:prstClr val="black"/>
                </a:solidFill>
              </a:rPr>
              <a:t> module in the principles of responsible investment of the UN</a:t>
            </a:r>
          </a:p>
        </p:txBody>
      </p:sp>
      <p:pic>
        <p:nvPicPr>
          <p:cNvPr id="2" name="Picture 1">
            <a:extLst>
              <a:ext uri="{FF2B5EF4-FFF2-40B4-BE49-F238E27FC236}">
                <a16:creationId xmlns:a16="http://schemas.microsoft.com/office/drawing/2014/main" id="{83F86FF3-A5A3-1AFC-6342-F0890BB1B52E}"/>
              </a:ext>
            </a:extLst>
          </p:cNvPr>
          <p:cNvPicPr>
            <a:picLocks noChangeAspect="1"/>
          </p:cNvPicPr>
          <p:nvPr/>
        </p:nvPicPr>
        <p:blipFill>
          <a:blip r:embed="rId17"/>
          <a:stretch>
            <a:fillRect/>
          </a:stretch>
        </p:blipFill>
        <p:spPr>
          <a:xfrm>
            <a:off x="6513831" y="4283685"/>
            <a:ext cx="705707" cy="748853"/>
          </a:xfrm>
          <a:prstGeom prst="rect">
            <a:avLst/>
          </a:prstGeom>
        </p:spPr>
      </p:pic>
    </p:spTree>
    <p:extLst>
      <p:ext uri="{BB962C8B-B14F-4D97-AF65-F5344CB8AC3E}">
        <p14:creationId xmlns:p14="http://schemas.microsoft.com/office/powerpoint/2010/main" val="93883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ángulo 2"/>
          <p:cNvSpPr/>
          <p:nvPr/>
        </p:nvSpPr>
        <p:spPr>
          <a:xfrm>
            <a:off x="0" y="0"/>
            <a:ext cx="7844589" cy="6858000"/>
          </a:xfrm>
          <a:prstGeom prst="rect">
            <a:avLst/>
          </a:prstGeom>
          <a:solidFill>
            <a:srgbClr val="1D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442913" y="4213198"/>
            <a:ext cx="3812147" cy="584775"/>
          </a:xfrm>
          <a:prstGeom prst="rect">
            <a:avLst/>
          </a:prstGeom>
          <a:noFill/>
        </p:spPr>
        <p:txBody>
          <a:bodyPr wrap="square" rtlCol="0">
            <a:spAutoFit/>
          </a:bodyPr>
          <a:lstStyle/>
          <a:p>
            <a:r>
              <a:rPr lang="es-MX" sz="3200" b="1" dirty="0">
                <a:solidFill>
                  <a:srgbClr val="00B050"/>
                </a:solidFill>
                <a:latin typeface="Helvetica" pitchFamily="2" charset="0"/>
              </a:rPr>
              <a:t>SECTION </a:t>
            </a:r>
            <a:r>
              <a:rPr lang="es-MX" sz="3200" b="1" dirty="0" err="1">
                <a:solidFill>
                  <a:srgbClr val="00B050"/>
                </a:solidFill>
                <a:latin typeface="Helvetica" pitchFamily="2" charset="0"/>
              </a:rPr>
              <a:t>lll</a:t>
            </a:r>
            <a:endParaRPr lang="es-MX" sz="3200" b="1" dirty="0">
              <a:solidFill>
                <a:srgbClr val="00B050"/>
              </a:solidFill>
              <a:latin typeface="Helvetica" pitchFamily="2" charset="0"/>
            </a:endParaRPr>
          </a:p>
        </p:txBody>
      </p:sp>
      <p:sp>
        <p:nvSpPr>
          <p:cNvPr id="5" name="CuadroTexto 4"/>
          <p:cNvSpPr txBox="1"/>
          <p:nvPr/>
        </p:nvSpPr>
        <p:spPr>
          <a:xfrm>
            <a:off x="442913" y="4908095"/>
            <a:ext cx="7090958" cy="461665"/>
          </a:xfrm>
          <a:prstGeom prst="rect">
            <a:avLst/>
          </a:prstGeom>
          <a:noFill/>
        </p:spPr>
        <p:txBody>
          <a:bodyPr wrap="square" rtlCol="0">
            <a:spAutoFit/>
          </a:bodyPr>
          <a:lstStyle/>
          <a:p>
            <a:r>
              <a:rPr lang="en-US" sz="2400" dirty="0">
                <a:solidFill>
                  <a:schemeClr val="bg1"/>
                </a:solidFill>
              </a:rPr>
              <a:t>Opportunity detection and investment process</a:t>
            </a:r>
          </a:p>
        </p:txBody>
      </p:sp>
      <p:cxnSp>
        <p:nvCxnSpPr>
          <p:cNvPr id="7" name="Conector recto 6"/>
          <p:cNvCxnSpPr/>
          <p:nvPr/>
        </p:nvCxnSpPr>
        <p:spPr>
          <a:xfrm>
            <a:off x="0" y="4797973"/>
            <a:ext cx="784458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Imagen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406062" y="3008909"/>
            <a:ext cx="3377197" cy="840181"/>
          </a:xfrm>
          <a:prstGeom prst="rect">
            <a:avLst/>
          </a:prstGeom>
        </p:spPr>
      </p:pic>
    </p:spTree>
    <p:extLst>
      <p:ext uri="{BB962C8B-B14F-4D97-AF65-F5344CB8AC3E}">
        <p14:creationId xmlns:p14="http://schemas.microsoft.com/office/powerpoint/2010/main" val="76643838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5">
            <a:extLst>
              <a:ext uri="{FF2B5EF4-FFF2-40B4-BE49-F238E27FC236}">
                <a16:creationId xmlns:a16="http://schemas.microsoft.com/office/drawing/2014/main" id="{EE5CC5A8-142E-429B-A0B6-80A34F2C9334}"/>
              </a:ext>
            </a:extLst>
          </p:cNvPr>
          <p:cNvGraphicFramePr>
            <a:graphicFrameLocks noGrp="1"/>
          </p:cNvGraphicFramePr>
          <p:nvPr/>
        </p:nvGraphicFramePr>
        <p:xfrm>
          <a:off x="7619672" y="1606909"/>
          <a:ext cx="3984953" cy="4876800"/>
        </p:xfrm>
        <a:graphic>
          <a:graphicData uri="http://schemas.openxmlformats.org/drawingml/2006/table">
            <a:tbl>
              <a:tblPr firstRow="1" bandRow="1">
                <a:tableStyleId>{5C22544A-7EE6-4342-B048-85BDC9FD1C3A}</a:tableStyleId>
              </a:tblPr>
              <a:tblGrid>
                <a:gridCol w="3984953">
                  <a:extLst>
                    <a:ext uri="{9D8B030D-6E8A-4147-A177-3AD203B41FA5}">
                      <a16:colId xmlns:a16="http://schemas.microsoft.com/office/drawing/2014/main" val="2517348660"/>
                    </a:ext>
                  </a:extLst>
                </a:gridCol>
              </a:tblGrid>
              <a:tr h="553189">
                <a:tc>
                  <a:txBody>
                    <a:bodyPr/>
                    <a:lstStyle/>
                    <a:p>
                      <a:pPr algn="ctr"/>
                      <a:r>
                        <a:rPr lang="en-US" sz="1400" b="1" kern="1200" noProof="0" dirty="0">
                          <a:solidFill>
                            <a:schemeClr val="bg1"/>
                          </a:solidFill>
                          <a:latin typeface="+mn-lt"/>
                          <a:ea typeface="+mn-ea"/>
                          <a:cs typeface="+mn-cs"/>
                        </a:rPr>
                        <a:t>Needs = Opportunities</a:t>
                      </a:r>
                    </a:p>
                  </a:txBody>
                  <a:tcPr anchor="ctr">
                    <a:solidFill>
                      <a:srgbClr val="173862"/>
                    </a:solidFill>
                  </a:tcPr>
                </a:tc>
                <a:extLst>
                  <a:ext uri="{0D108BD9-81ED-4DB2-BD59-A6C34878D82A}">
                    <a16:rowId xmlns:a16="http://schemas.microsoft.com/office/drawing/2014/main" val="4200772818"/>
                  </a:ext>
                </a:extLst>
              </a:tr>
              <a:tr h="4323611">
                <a:tc>
                  <a:txBody>
                    <a:bodyPr/>
                    <a:lstStyle/>
                    <a:p>
                      <a:pPr marL="268288" marR="0" lvl="0" indent="-268288" algn="l" defTabSz="914400" rtl="0" eaLnBrk="1" fontAlgn="auto" latinLnBrk="0" hangingPunct="1">
                        <a:lnSpc>
                          <a:spcPct val="100000"/>
                        </a:lnSpc>
                        <a:spcBef>
                          <a:spcPts val="400"/>
                        </a:spcBef>
                        <a:spcAft>
                          <a:spcPts val="400"/>
                        </a:spcAft>
                        <a:buClr>
                          <a:srgbClr val="00B050"/>
                        </a:buClr>
                        <a:buSzTx/>
                        <a:buFont typeface="Wingdings" panose="05000000000000000000" pitchFamily="2" charset="2"/>
                        <a:buChar char="ü"/>
                        <a:tabLst/>
                        <a:defRPr/>
                      </a:pPr>
                      <a:r>
                        <a:rPr lang="en-US" sz="1200" dirty="0"/>
                        <a:t>Capitalize on the demand for </a:t>
                      </a:r>
                      <a:r>
                        <a:rPr lang="es-MX" sz="1200" b="1" i="1" noProof="1">
                          <a:solidFill>
                            <a:srgbClr val="002060"/>
                          </a:solidFill>
                        </a:rPr>
                        <a:t>nearshoring</a:t>
                      </a:r>
                      <a:r>
                        <a:rPr lang="es-MX" sz="1200" noProof="1">
                          <a:solidFill>
                            <a:schemeClr val="tx1"/>
                          </a:solidFill>
                        </a:rPr>
                        <a:t> </a:t>
                      </a:r>
                      <a:r>
                        <a:rPr lang="en-US" sz="1200" noProof="1">
                          <a:solidFill>
                            <a:schemeClr val="tx1"/>
                          </a:solidFill>
                        </a:rPr>
                        <a:t>both in terms of projects</a:t>
                      </a:r>
                      <a:r>
                        <a:rPr lang="es-MX" sz="1200" noProof="1">
                          <a:solidFill>
                            <a:schemeClr val="tx1"/>
                          </a:solidFill>
                        </a:rPr>
                        <a:t> </a:t>
                      </a:r>
                      <a:r>
                        <a:rPr lang="en-US" sz="1200" b="1" noProof="1">
                          <a:solidFill>
                            <a:srgbClr val="002060"/>
                          </a:solidFill>
                        </a:rPr>
                        <a:t>with a logistic and energy impact</a:t>
                      </a:r>
                      <a:r>
                        <a:rPr lang="es-MX" sz="1200" b="1" noProof="1">
                          <a:solidFill>
                            <a:srgbClr val="002060"/>
                          </a:solidFill>
                        </a:rPr>
                        <a:t>.</a:t>
                      </a:r>
                    </a:p>
                    <a:p>
                      <a:pPr marL="268288" indent="-268288" algn="l">
                        <a:spcBef>
                          <a:spcPts val="400"/>
                        </a:spcBef>
                        <a:spcAft>
                          <a:spcPts val="400"/>
                        </a:spcAft>
                        <a:buClr>
                          <a:srgbClr val="00B050"/>
                        </a:buClr>
                        <a:buFont typeface="Wingdings" panose="05000000000000000000" pitchFamily="2" charset="2"/>
                        <a:buChar char="ü"/>
                      </a:pPr>
                      <a:r>
                        <a:rPr lang="es-MX" sz="1200" b="1" noProof="1">
                          <a:solidFill>
                            <a:srgbClr val="002060"/>
                          </a:solidFill>
                        </a:rPr>
                        <a:t>Energy transition projects</a:t>
                      </a:r>
                      <a:r>
                        <a:rPr lang="es-MX" sz="1200" noProof="1">
                          <a:solidFill>
                            <a:schemeClr val="tx1"/>
                          </a:solidFill>
                        </a:rPr>
                        <a:t>, </a:t>
                      </a:r>
                      <a:r>
                        <a:rPr lang="en-US" sz="1200" noProof="1">
                          <a:solidFill>
                            <a:schemeClr val="tx1"/>
                          </a:solidFill>
                        </a:rPr>
                        <a:t>driven by the demands of the clients themselves towards</a:t>
                      </a:r>
                      <a:r>
                        <a:rPr lang="es-MX" sz="1200" noProof="1">
                          <a:solidFill>
                            <a:schemeClr val="tx1"/>
                          </a:solidFill>
                        </a:rPr>
                        <a:t> </a:t>
                      </a:r>
                      <a:r>
                        <a:rPr lang="es-MX" sz="1200" b="1" noProof="1">
                          <a:solidFill>
                            <a:srgbClr val="002060"/>
                          </a:solidFill>
                        </a:rPr>
                        <a:t>NetZero</a:t>
                      </a:r>
                      <a:r>
                        <a:rPr lang="es-MX" sz="1200" b="1" noProof="1">
                          <a:solidFill>
                            <a:schemeClr val="tx2"/>
                          </a:solidFill>
                        </a:rPr>
                        <a:t>.</a:t>
                      </a:r>
                      <a:r>
                        <a:rPr lang="es-MX" sz="1200" noProof="1">
                          <a:solidFill>
                            <a:schemeClr val="tx1"/>
                          </a:solidFill>
                        </a:rPr>
                        <a:t> </a:t>
                      </a:r>
                    </a:p>
                    <a:p>
                      <a:pPr marL="268288" marR="0" lvl="0" indent="-268288" algn="l" defTabSz="914400" rtl="0" eaLnBrk="1" fontAlgn="auto" latinLnBrk="0" hangingPunct="1">
                        <a:lnSpc>
                          <a:spcPct val="100000"/>
                        </a:lnSpc>
                        <a:spcBef>
                          <a:spcPts val="400"/>
                        </a:spcBef>
                        <a:spcAft>
                          <a:spcPts val="400"/>
                        </a:spcAft>
                        <a:buClr>
                          <a:srgbClr val="00B050"/>
                        </a:buClr>
                        <a:buSzTx/>
                        <a:buFont typeface="Wingdings" panose="05000000000000000000" pitchFamily="2" charset="2"/>
                        <a:buChar char="ü"/>
                        <a:tabLst/>
                        <a:defRPr/>
                      </a:pPr>
                      <a:r>
                        <a:rPr lang="en-US" sz="1200" b="1" kern="1200" noProof="1">
                          <a:solidFill>
                            <a:srgbClr val="173862"/>
                          </a:solidFill>
                          <a:latin typeface="+mn-lt"/>
                          <a:ea typeface="+mn-ea"/>
                          <a:cs typeface="+mn-cs"/>
                        </a:rPr>
                        <a:t>Integration of materials, machines and digital technologies</a:t>
                      </a:r>
                      <a:r>
                        <a:rPr lang="es-MX" sz="1200" b="1" kern="1200" noProof="1">
                          <a:solidFill>
                            <a:srgbClr val="173862"/>
                          </a:solidFill>
                          <a:latin typeface="+mn-lt"/>
                          <a:ea typeface="+mn-ea"/>
                          <a:cs typeface="+mn-cs"/>
                        </a:rPr>
                        <a:t> </a:t>
                      </a:r>
                      <a:r>
                        <a:rPr lang="en-US" sz="1200" b="0" kern="1200" noProof="1">
                          <a:solidFill>
                            <a:schemeClr val="tx1"/>
                          </a:solidFill>
                          <a:latin typeface="+mn-lt"/>
                          <a:ea typeface="+mn-ea"/>
                          <a:cs typeface="+mn-cs"/>
                        </a:rPr>
                        <a:t>throughout the infrastructure life cycle</a:t>
                      </a:r>
                      <a:r>
                        <a:rPr lang="es-MX" sz="1200" b="0" kern="1200" noProof="1">
                          <a:solidFill>
                            <a:schemeClr val="tx1"/>
                          </a:solidFill>
                          <a:latin typeface="+mn-lt"/>
                          <a:ea typeface="+mn-ea"/>
                          <a:cs typeface="+mn-cs"/>
                        </a:rPr>
                        <a:t> (</a:t>
                      </a:r>
                      <a:r>
                        <a:rPr lang="es-MX" sz="1200" b="1" i="1" kern="1200" noProof="1">
                          <a:solidFill>
                            <a:srgbClr val="002060"/>
                          </a:solidFill>
                          <a:latin typeface="+mn-lt"/>
                          <a:ea typeface="+mn-ea"/>
                          <a:cs typeface="+mn-cs"/>
                        </a:rPr>
                        <a:t>Infratech</a:t>
                      </a:r>
                      <a:r>
                        <a:rPr lang="es-MX" sz="1200" b="0" kern="1200" noProof="1">
                          <a:solidFill>
                            <a:schemeClr val="tx1"/>
                          </a:solidFill>
                          <a:latin typeface="+mn-lt"/>
                          <a:ea typeface="+mn-ea"/>
                          <a:cs typeface="+mn-cs"/>
                        </a:rPr>
                        <a:t>) to optimize </a:t>
                      </a:r>
                      <a:r>
                        <a:rPr lang="es-MX" sz="1200" b="1" noProof="1">
                          <a:solidFill>
                            <a:srgbClr val="002060"/>
                          </a:solidFill>
                        </a:rPr>
                        <a:t>security and mobility solutions.</a:t>
                      </a:r>
                    </a:p>
                    <a:p>
                      <a:pPr marL="268288" marR="0" lvl="0" indent="-268288" algn="l" defTabSz="914400" rtl="0" eaLnBrk="1" fontAlgn="auto" latinLnBrk="0" hangingPunct="1">
                        <a:lnSpc>
                          <a:spcPct val="100000"/>
                        </a:lnSpc>
                        <a:spcBef>
                          <a:spcPts val="400"/>
                        </a:spcBef>
                        <a:spcAft>
                          <a:spcPts val="400"/>
                        </a:spcAft>
                        <a:buClr>
                          <a:srgbClr val="00B050"/>
                        </a:buClr>
                        <a:buSzTx/>
                        <a:buFont typeface="Wingdings" panose="05000000000000000000" pitchFamily="2" charset="2"/>
                        <a:buChar char="ü"/>
                        <a:tabLst/>
                        <a:defRPr/>
                      </a:pPr>
                      <a:r>
                        <a:rPr lang="es-MX" sz="1200" noProof="1">
                          <a:solidFill>
                            <a:schemeClr val="tx1"/>
                          </a:solidFill>
                        </a:rPr>
                        <a:t>Presentation of </a:t>
                      </a:r>
                      <a:r>
                        <a:rPr lang="es-MX" sz="1200" b="1" kern="1200" noProof="1">
                          <a:solidFill>
                            <a:srgbClr val="173862"/>
                          </a:solidFill>
                          <a:latin typeface="+mn-lt"/>
                          <a:ea typeface="+mn-ea"/>
                          <a:cs typeface="+mn-cs"/>
                        </a:rPr>
                        <a:t>unsolicited PPP proposals </a:t>
                      </a:r>
                      <a:r>
                        <a:rPr lang="en-US" sz="1200" dirty="0"/>
                        <a:t>with strategic partners, under balanced risk sharing schemes.</a:t>
                      </a:r>
                    </a:p>
                    <a:p>
                      <a:pPr marL="268288" marR="0" lvl="0" indent="-268288" algn="l" defTabSz="914400" rtl="0" eaLnBrk="1" fontAlgn="auto" latinLnBrk="0" hangingPunct="1">
                        <a:lnSpc>
                          <a:spcPct val="100000"/>
                        </a:lnSpc>
                        <a:spcBef>
                          <a:spcPts val="400"/>
                        </a:spcBef>
                        <a:spcAft>
                          <a:spcPts val="400"/>
                        </a:spcAft>
                        <a:buClr>
                          <a:srgbClr val="00B050"/>
                        </a:buClr>
                        <a:buSzTx/>
                        <a:buFont typeface="Wingdings" panose="05000000000000000000" pitchFamily="2" charset="2"/>
                        <a:buChar char="ü"/>
                        <a:tabLst/>
                        <a:defRPr/>
                      </a:pPr>
                      <a:r>
                        <a:rPr lang="en-US" sz="1200" dirty="0"/>
                        <a:t>Segmentation of clients in urban roads and highways through the</a:t>
                      </a:r>
                      <a:r>
                        <a:rPr lang="es-MX" sz="1200" noProof="1">
                          <a:solidFill>
                            <a:schemeClr val="tx1"/>
                          </a:solidFill>
                        </a:rPr>
                        <a:t> </a:t>
                      </a:r>
                      <a:r>
                        <a:rPr lang="en-US" sz="1200" b="1" kern="1200" noProof="1">
                          <a:solidFill>
                            <a:srgbClr val="173862"/>
                          </a:solidFill>
                          <a:latin typeface="+mn-lt"/>
                          <a:ea typeface="+mn-ea"/>
                          <a:cs typeface="+mn-cs"/>
                        </a:rPr>
                        <a:t>design of dynamic tariff structures</a:t>
                      </a:r>
                      <a:r>
                        <a:rPr lang="es-MX" sz="1150" b="1" kern="1200" noProof="1">
                          <a:solidFill>
                            <a:srgbClr val="173862"/>
                          </a:solidFill>
                          <a:latin typeface="+mn-lt"/>
                          <a:ea typeface="+mn-ea"/>
                          <a:cs typeface="+mn-cs"/>
                        </a:rPr>
                        <a:t>. </a:t>
                      </a:r>
                    </a:p>
                    <a:p>
                      <a:pPr marL="268288" indent="-268288" algn="l">
                        <a:spcBef>
                          <a:spcPts val="400"/>
                        </a:spcBef>
                        <a:spcAft>
                          <a:spcPts val="400"/>
                        </a:spcAft>
                        <a:buClr>
                          <a:srgbClr val="00B050"/>
                        </a:buClr>
                        <a:buFont typeface="Wingdings" panose="05000000000000000000" pitchFamily="2" charset="2"/>
                        <a:buChar char="ü"/>
                      </a:pPr>
                      <a:r>
                        <a:rPr lang="es-MX" sz="1200" b="1" kern="1200" noProof="1">
                          <a:solidFill>
                            <a:srgbClr val="173862"/>
                          </a:solidFill>
                          <a:latin typeface="+mn-lt"/>
                          <a:ea typeface="+mn-ea"/>
                          <a:cs typeface="+mn-cs"/>
                        </a:rPr>
                        <a:t>On-site generation </a:t>
                      </a:r>
                      <a:r>
                        <a:rPr lang="en-US" sz="1200" dirty="0"/>
                        <a:t>with micro-grids and/or batteries that allow</a:t>
                      </a:r>
                      <a:r>
                        <a:rPr lang="es-MX" sz="1200" noProof="1">
                          <a:solidFill>
                            <a:schemeClr val="tx1"/>
                          </a:solidFill>
                        </a:rPr>
                        <a:t> </a:t>
                      </a:r>
                      <a:r>
                        <a:rPr lang="es-MX" sz="1200" b="1" kern="1200" noProof="1">
                          <a:solidFill>
                            <a:srgbClr val="173862"/>
                          </a:solidFill>
                          <a:latin typeface="+mn-lt"/>
                          <a:ea typeface="+mn-ea"/>
                          <a:cs typeface="+mn-cs"/>
                        </a:rPr>
                        <a:t>efficient operation costs </a:t>
                      </a:r>
                      <a:r>
                        <a:rPr lang="es-MX" sz="1200" noProof="1">
                          <a:solidFill>
                            <a:schemeClr val="tx1"/>
                          </a:solidFill>
                        </a:rPr>
                        <a:t>and increase the </a:t>
                      </a:r>
                      <a:r>
                        <a:rPr lang="es-MX" sz="1200" b="1" noProof="1">
                          <a:solidFill>
                            <a:srgbClr val="1B3C69"/>
                          </a:solidFill>
                        </a:rPr>
                        <a:t>availability</a:t>
                      </a:r>
                      <a:r>
                        <a:rPr lang="es-MX" sz="1200" noProof="1">
                          <a:solidFill>
                            <a:schemeClr val="tx1"/>
                          </a:solidFill>
                        </a:rPr>
                        <a:t> of energy systems. </a:t>
                      </a:r>
                    </a:p>
                    <a:p>
                      <a:pPr marL="268288" indent="-268288" algn="l">
                        <a:spcBef>
                          <a:spcPts val="400"/>
                        </a:spcBef>
                        <a:spcAft>
                          <a:spcPts val="400"/>
                        </a:spcAft>
                        <a:buClr>
                          <a:srgbClr val="00B050"/>
                        </a:buClr>
                        <a:buFont typeface="Wingdings" panose="05000000000000000000" pitchFamily="2" charset="2"/>
                        <a:buChar char="ü"/>
                      </a:pPr>
                      <a:r>
                        <a:rPr lang="es-MX" sz="1200" noProof="1">
                          <a:solidFill>
                            <a:schemeClr val="tx1"/>
                          </a:solidFill>
                        </a:rPr>
                        <a:t>Design of </a:t>
                      </a:r>
                      <a:r>
                        <a:rPr lang="es-MX" sz="1200" b="1" kern="1200" noProof="1">
                          <a:solidFill>
                            <a:srgbClr val="173862"/>
                          </a:solidFill>
                          <a:latin typeface="+mn-lt"/>
                          <a:ea typeface="+mn-ea"/>
                          <a:cs typeface="+mn-cs"/>
                        </a:rPr>
                        <a:t>more efficient capital structures </a:t>
                      </a:r>
                      <a:r>
                        <a:rPr lang="en-US" sz="1200" dirty="0"/>
                        <a:t>through ESG thematic financing schemes.</a:t>
                      </a:r>
                    </a:p>
                    <a:p>
                      <a:pPr marL="268288" indent="-268288" algn="l">
                        <a:spcBef>
                          <a:spcPts val="400"/>
                        </a:spcBef>
                        <a:spcAft>
                          <a:spcPts val="400"/>
                        </a:spcAft>
                        <a:buClr>
                          <a:srgbClr val="00B050"/>
                        </a:buClr>
                        <a:buFont typeface="Wingdings" panose="05000000000000000000" pitchFamily="2" charset="2"/>
                        <a:buChar char="ü"/>
                      </a:pPr>
                      <a:r>
                        <a:rPr lang="es-MX" sz="1200" noProof="1">
                          <a:solidFill>
                            <a:schemeClr val="tx1"/>
                          </a:solidFill>
                        </a:rPr>
                        <a:t>Use of </a:t>
                      </a:r>
                      <a:r>
                        <a:rPr lang="es-MX" sz="1200" b="1" i="1" kern="1200" noProof="1">
                          <a:solidFill>
                            <a:srgbClr val="173862"/>
                          </a:solidFill>
                          <a:latin typeface="+mn-lt"/>
                          <a:ea typeface="+mn-ea"/>
                          <a:cs typeface="+mn-cs"/>
                        </a:rPr>
                        <a:t>machine learning </a:t>
                      </a:r>
                      <a:r>
                        <a:rPr lang="es-MX" sz="1200" b="1" i="0" kern="1200" noProof="1">
                          <a:solidFill>
                            <a:srgbClr val="173862"/>
                          </a:solidFill>
                          <a:latin typeface="+mn-lt"/>
                          <a:ea typeface="+mn-ea"/>
                          <a:cs typeface="+mn-cs"/>
                        </a:rPr>
                        <a:t>and</a:t>
                      </a:r>
                      <a:r>
                        <a:rPr lang="es-MX" sz="1200" noProof="1">
                          <a:solidFill>
                            <a:schemeClr val="tx1"/>
                          </a:solidFill>
                        </a:rPr>
                        <a:t> </a:t>
                      </a:r>
                      <a:r>
                        <a:rPr lang="es-MX" sz="1200" b="1" noProof="1">
                          <a:solidFill>
                            <a:srgbClr val="002060"/>
                          </a:solidFill>
                        </a:rPr>
                        <a:t>AI</a:t>
                      </a:r>
                      <a:r>
                        <a:rPr lang="es-MX" sz="1200" noProof="1">
                          <a:solidFill>
                            <a:schemeClr val="tx1"/>
                          </a:solidFill>
                        </a:rPr>
                        <a:t> </a:t>
                      </a:r>
                      <a:r>
                        <a:rPr lang="en-US" sz="1200" dirty="0"/>
                        <a:t>for demand projection and analysis of customer preferences.</a:t>
                      </a:r>
                      <a:endParaRPr lang="es-MX" sz="1200" noProof="1">
                        <a:solidFill>
                          <a:schemeClr val="tx1"/>
                        </a:solidFill>
                      </a:endParaRPr>
                    </a:p>
                  </a:txBody>
                  <a:tcPr>
                    <a:solidFill>
                      <a:srgbClr val="E7E6E6"/>
                    </a:solidFill>
                  </a:tcPr>
                </a:tc>
                <a:extLst>
                  <a:ext uri="{0D108BD9-81ED-4DB2-BD59-A6C34878D82A}">
                    <a16:rowId xmlns:a16="http://schemas.microsoft.com/office/drawing/2014/main" val="2481344838"/>
                  </a:ext>
                </a:extLst>
              </a:tr>
            </a:tbl>
          </a:graphicData>
        </a:graphic>
      </p:graphicFrame>
      <p:sp>
        <p:nvSpPr>
          <p:cNvPr id="6" name="Marcador de número de diapositiva 1">
            <a:extLst>
              <a:ext uri="{FF2B5EF4-FFF2-40B4-BE49-F238E27FC236}">
                <a16:creationId xmlns:a16="http://schemas.microsoft.com/office/drawing/2014/main" id="{50831379-CB54-F310-1686-9FFEAC37F53D}"/>
              </a:ext>
            </a:extLst>
          </p:cNvPr>
          <p:cNvSpPr txBox="1">
            <a:spLocks/>
          </p:cNvSpPr>
          <p:nvPr/>
        </p:nvSpPr>
        <p:spPr>
          <a:xfrm>
            <a:off x="11706479" y="6435725"/>
            <a:ext cx="365760" cy="27432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s-MX" sz="1400" b="1" smtClean="0"/>
              <a:pPr/>
              <a:t>13</a:t>
            </a:fld>
            <a:endParaRPr lang="es-MX" sz="1400" b="1" dirty="0"/>
          </a:p>
        </p:txBody>
      </p:sp>
      <p:graphicFrame>
        <p:nvGraphicFramePr>
          <p:cNvPr id="2" name="Tabla 4">
            <a:extLst>
              <a:ext uri="{FF2B5EF4-FFF2-40B4-BE49-F238E27FC236}">
                <a16:creationId xmlns:a16="http://schemas.microsoft.com/office/drawing/2014/main" id="{5417B3BF-0680-C2A8-3B23-67822CA1566C}"/>
              </a:ext>
            </a:extLst>
          </p:cNvPr>
          <p:cNvGraphicFramePr>
            <a:graphicFrameLocks noGrp="1"/>
          </p:cNvGraphicFramePr>
          <p:nvPr/>
        </p:nvGraphicFramePr>
        <p:xfrm>
          <a:off x="361510" y="1644522"/>
          <a:ext cx="6785924" cy="5049270"/>
        </p:xfrm>
        <a:graphic>
          <a:graphicData uri="http://schemas.openxmlformats.org/drawingml/2006/table">
            <a:tbl>
              <a:tblPr firstRow="1" bandRow="1">
                <a:tableStyleId>{5C22544A-7EE6-4342-B048-85BDC9FD1C3A}</a:tableStyleId>
              </a:tblPr>
              <a:tblGrid>
                <a:gridCol w="954324">
                  <a:extLst>
                    <a:ext uri="{9D8B030D-6E8A-4147-A177-3AD203B41FA5}">
                      <a16:colId xmlns:a16="http://schemas.microsoft.com/office/drawing/2014/main" val="640589920"/>
                    </a:ext>
                  </a:extLst>
                </a:gridCol>
                <a:gridCol w="5831600">
                  <a:extLst>
                    <a:ext uri="{9D8B030D-6E8A-4147-A177-3AD203B41FA5}">
                      <a16:colId xmlns:a16="http://schemas.microsoft.com/office/drawing/2014/main" val="3235305115"/>
                    </a:ext>
                  </a:extLst>
                </a:gridCol>
              </a:tblGrid>
              <a:tr h="828000">
                <a:tc>
                  <a:txBody>
                    <a:bodyPr/>
                    <a:lstStyle/>
                    <a:p>
                      <a:endParaRPr lang="es-MX" sz="1100" b="0" dirty="0">
                        <a:solidFill>
                          <a:schemeClr val="tx1"/>
                        </a:solidFill>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173862"/>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noProof="0" dirty="0">
                          <a:solidFill>
                            <a:srgbClr val="00B050"/>
                          </a:solidFill>
                        </a:rPr>
                        <a:t>Customer Needs</a:t>
                      </a:r>
                    </a:p>
                    <a:p>
                      <a:pPr marL="171450" indent="-171450">
                        <a:buClr>
                          <a:srgbClr val="00B050"/>
                        </a:buClr>
                        <a:buFont typeface="Arial" panose="020B0604020202020204" pitchFamily="34" charset="0"/>
                        <a:buChar char="•"/>
                      </a:pPr>
                      <a:r>
                        <a:rPr lang="en-US" sz="1100" b="0" noProof="1">
                          <a:solidFill>
                            <a:schemeClr val="tx1"/>
                          </a:solidFill>
                        </a:rPr>
                        <a:t>Changes in accounting standards (IFRS16) and their implications for availability payment models</a:t>
                      </a:r>
                    </a:p>
                    <a:p>
                      <a:pPr marL="171450" indent="-171450">
                        <a:buClr>
                          <a:srgbClr val="00B050"/>
                        </a:buClr>
                        <a:buFont typeface="Arial" panose="020B0604020202020204" pitchFamily="34" charset="0"/>
                        <a:buChar char="•"/>
                      </a:pPr>
                      <a:r>
                        <a:rPr lang="en-US" sz="1100" b="0" noProof="1">
                          <a:solidFill>
                            <a:schemeClr val="tx1"/>
                          </a:solidFill>
                        </a:rPr>
                        <a:t>Difficulty in signing long-term contracts due to higher uncertainty</a:t>
                      </a:r>
                    </a:p>
                    <a:p>
                      <a:pPr marL="171450" indent="-171450">
                        <a:buClr>
                          <a:srgbClr val="00B050"/>
                        </a:buClr>
                        <a:buFont typeface="Arial" panose="020B0604020202020204" pitchFamily="34" charset="0"/>
                        <a:buChar char="•"/>
                      </a:pPr>
                      <a:r>
                        <a:rPr lang="en-US" sz="1100" b="0" noProof="1">
                          <a:solidFill>
                            <a:schemeClr val="tx1"/>
                          </a:solidFill>
                        </a:rPr>
                        <a:t>Increasing end-user sophistication – more information and appetite for variety </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rgbClr val="1D467D"/>
                      </a:solidFill>
                      <a:prstDash val="solid"/>
                      <a:round/>
                      <a:headEnd type="none" w="med" len="med"/>
                      <a:tailEnd type="none" w="med" len="med"/>
                    </a:lnB>
                    <a:noFill/>
                  </a:tcPr>
                </a:tc>
                <a:extLst>
                  <a:ext uri="{0D108BD9-81ED-4DB2-BD59-A6C34878D82A}">
                    <a16:rowId xmlns:a16="http://schemas.microsoft.com/office/drawing/2014/main" val="4032909224"/>
                  </a:ext>
                </a:extLst>
              </a:tr>
              <a:tr h="1008000">
                <a:tc>
                  <a:txBody>
                    <a:bodyPr/>
                    <a:lstStyle/>
                    <a:p>
                      <a:endParaRPr lang="es-MX" sz="1100" b="0" dirty="0">
                        <a:solidFill>
                          <a:schemeClr val="tx1"/>
                        </a:solidFill>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173862"/>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noProof="0" dirty="0">
                          <a:solidFill>
                            <a:srgbClr val="00B050"/>
                          </a:solidFill>
                          <a:latin typeface="+mn-lt"/>
                        </a:rPr>
                        <a:t>Macroeconomic Trends</a:t>
                      </a:r>
                      <a:endParaRPr kumimoji="0" lang="en-US" sz="1400" b="1" i="0" strike="noStrike" kern="1200" cap="none" spc="0" normalizeH="0" baseline="0" noProof="0" dirty="0">
                        <a:ln>
                          <a:noFill/>
                        </a:ln>
                        <a:solidFill>
                          <a:srgbClr val="00B050"/>
                        </a:solidFill>
                        <a:effectLst/>
                        <a:uLnTx/>
                        <a:uFillTx/>
                        <a:latin typeface="+mn-lt"/>
                        <a:ea typeface="+mn-ea"/>
                        <a:cs typeface="+mn-cs"/>
                      </a:endParaRPr>
                    </a:p>
                    <a:p>
                      <a:pPr marL="171450" indent="-171450">
                        <a:buClr>
                          <a:srgbClr val="00B050"/>
                        </a:buClr>
                        <a:buFont typeface="Arial" panose="020B0604020202020204" pitchFamily="34" charset="0"/>
                        <a:buChar char="•"/>
                      </a:pPr>
                      <a:r>
                        <a:rPr lang="en-US" sz="1100" noProof="1">
                          <a:solidFill>
                            <a:schemeClr val="tx1"/>
                          </a:solidFill>
                        </a:rPr>
                        <a:t>Disruption in the global supply chains and relevance of self-sufficiency</a:t>
                      </a:r>
                    </a:p>
                    <a:p>
                      <a:pPr marL="171450" indent="-171450">
                        <a:buClr>
                          <a:srgbClr val="00B050"/>
                        </a:buClr>
                        <a:buFont typeface="Arial" panose="020B0604020202020204" pitchFamily="34" charset="0"/>
                        <a:buChar char="•"/>
                      </a:pPr>
                      <a:r>
                        <a:rPr lang="en-US" sz="1100" noProof="1">
                          <a:solidFill>
                            <a:schemeClr val="tx1"/>
                          </a:solidFill>
                        </a:rPr>
                        <a:t>Geopolitical changes</a:t>
                      </a:r>
                    </a:p>
                    <a:p>
                      <a:pPr marL="171450" indent="-171450">
                        <a:buClr>
                          <a:srgbClr val="00B050"/>
                        </a:buClr>
                        <a:buFont typeface="Arial" panose="020B0604020202020204" pitchFamily="34" charset="0"/>
                        <a:buChar char="•"/>
                      </a:pPr>
                      <a:r>
                        <a:rPr lang="en-US" sz="1100" noProof="1">
                          <a:solidFill>
                            <a:schemeClr val="tx1"/>
                          </a:solidFill>
                        </a:rPr>
                        <a:t>Reassessment of urban life due to a change in habits and health aspects</a:t>
                      </a:r>
                    </a:p>
                    <a:p>
                      <a:pPr marL="171450" indent="-171450">
                        <a:buClr>
                          <a:srgbClr val="00B050"/>
                        </a:buClr>
                        <a:buFont typeface="Arial" panose="020B0604020202020204" pitchFamily="34" charset="0"/>
                        <a:buChar char="•"/>
                      </a:pPr>
                      <a:r>
                        <a:rPr lang="en-US" sz="1100" noProof="1">
                          <a:solidFill>
                            <a:schemeClr val="tx1"/>
                          </a:solidFill>
                        </a:rPr>
                        <a:t>New macroeconomic environment with high inflation</a:t>
                      </a:r>
                    </a:p>
                    <a:p>
                      <a:pPr marL="171450" indent="-171450">
                        <a:buClr>
                          <a:srgbClr val="00B050"/>
                        </a:buClr>
                        <a:buFont typeface="Arial" panose="020B0604020202020204" pitchFamily="34" charset="0"/>
                        <a:buChar char="•"/>
                      </a:pPr>
                      <a:r>
                        <a:rPr lang="en-US" sz="1100" noProof="1">
                          <a:solidFill>
                            <a:schemeClr val="tx1"/>
                          </a:solidFill>
                        </a:rPr>
                        <a:t>Diverse ideological orientations and government policies</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rgbClr val="1D467D"/>
                      </a:solidFill>
                      <a:prstDash val="solid"/>
                      <a:round/>
                      <a:headEnd type="none" w="med" len="med"/>
                      <a:tailEnd type="none" w="med" len="med"/>
                    </a:lnT>
                    <a:lnB w="12700" cap="flat" cmpd="sng" algn="ctr">
                      <a:solidFill>
                        <a:srgbClr val="1D467D"/>
                      </a:solidFill>
                      <a:prstDash val="solid"/>
                      <a:round/>
                      <a:headEnd type="none" w="med" len="med"/>
                      <a:tailEnd type="none" w="med" len="med"/>
                    </a:lnB>
                    <a:noFill/>
                  </a:tcPr>
                </a:tc>
                <a:extLst>
                  <a:ext uri="{0D108BD9-81ED-4DB2-BD59-A6C34878D82A}">
                    <a16:rowId xmlns:a16="http://schemas.microsoft.com/office/drawing/2014/main" val="2712777035"/>
                  </a:ext>
                </a:extLst>
              </a:tr>
              <a:tr h="828000">
                <a:tc>
                  <a:txBody>
                    <a:bodyPr/>
                    <a:lstStyle/>
                    <a:p>
                      <a:endParaRPr lang="es-MX" sz="1100" b="0" dirty="0">
                        <a:solidFill>
                          <a:schemeClr val="tx1"/>
                        </a:solidFill>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173862"/>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noProof="0" dirty="0">
                          <a:solidFill>
                            <a:srgbClr val="00B050"/>
                          </a:solidFill>
                          <a:latin typeface="+mn-lt"/>
                        </a:rPr>
                        <a:t>ESG Factors</a:t>
                      </a:r>
                      <a:endParaRPr kumimoji="0" lang="en-US" sz="1400" b="1" i="0" strike="noStrike" kern="1200" cap="none" spc="0" normalizeH="0" baseline="0" noProof="0" dirty="0">
                        <a:ln>
                          <a:noFill/>
                        </a:ln>
                        <a:solidFill>
                          <a:srgbClr val="00B050"/>
                        </a:solidFill>
                        <a:effectLst/>
                        <a:uLnTx/>
                        <a:uFillTx/>
                        <a:latin typeface="+mn-lt"/>
                        <a:ea typeface="+mn-ea"/>
                        <a:cs typeface="+mn-cs"/>
                      </a:endParaRPr>
                    </a:p>
                    <a:p>
                      <a:pPr marL="171450" indent="-171450">
                        <a:buClr>
                          <a:srgbClr val="00B050"/>
                        </a:buClr>
                        <a:buFont typeface="Arial" panose="020B0604020202020204" pitchFamily="34" charset="0"/>
                        <a:buChar char="•"/>
                      </a:pPr>
                      <a:r>
                        <a:rPr lang="en-US" sz="1100" noProof="1">
                          <a:solidFill>
                            <a:schemeClr val="tx1"/>
                          </a:solidFill>
                        </a:rPr>
                        <a:t>Emergent energy transition programs to achieve global goals (COP16)</a:t>
                      </a:r>
                    </a:p>
                    <a:p>
                      <a:pPr marL="171450" indent="-171450">
                        <a:buClr>
                          <a:srgbClr val="00B050"/>
                        </a:buClr>
                        <a:buFont typeface="Arial" panose="020B0604020202020204" pitchFamily="34" charset="0"/>
                        <a:buChar char="•"/>
                      </a:pPr>
                      <a:r>
                        <a:rPr lang="en-US" sz="1100" noProof="1">
                          <a:solidFill>
                            <a:schemeClr val="tx1"/>
                          </a:solidFill>
                        </a:rPr>
                        <a:t>Growing demand for sustainable products and services</a:t>
                      </a:r>
                    </a:p>
                    <a:p>
                      <a:pPr marL="171450" indent="-171450">
                        <a:buClr>
                          <a:srgbClr val="00B050"/>
                        </a:buClr>
                        <a:buFont typeface="Arial" panose="020B0604020202020204" pitchFamily="34" charset="0"/>
                        <a:buChar char="•"/>
                      </a:pPr>
                      <a:r>
                        <a:rPr lang="en-US" sz="1100" noProof="1">
                          <a:solidFill>
                            <a:schemeClr val="tx1"/>
                          </a:solidFill>
                        </a:rPr>
                        <a:t>Advancement of physical risk management initiatives related to climate change</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rgbClr val="1D467D"/>
                      </a:solidFill>
                      <a:prstDash val="solid"/>
                      <a:round/>
                      <a:headEnd type="none" w="med" len="med"/>
                      <a:tailEnd type="none" w="med" len="med"/>
                    </a:lnT>
                    <a:lnB w="12700" cap="flat" cmpd="sng" algn="ctr">
                      <a:solidFill>
                        <a:srgbClr val="1D467D"/>
                      </a:solidFill>
                      <a:prstDash val="solid"/>
                      <a:round/>
                      <a:headEnd type="none" w="med" len="med"/>
                      <a:tailEnd type="none" w="med" len="med"/>
                    </a:lnB>
                    <a:noFill/>
                  </a:tcPr>
                </a:tc>
                <a:extLst>
                  <a:ext uri="{0D108BD9-81ED-4DB2-BD59-A6C34878D82A}">
                    <a16:rowId xmlns:a16="http://schemas.microsoft.com/office/drawing/2014/main" val="3773996539"/>
                  </a:ext>
                </a:extLst>
              </a:tr>
              <a:tr h="1152000">
                <a:tc>
                  <a:txBody>
                    <a:bodyPr/>
                    <a:lstStyle/>
                    <a:p>
                      <a:endParaRPr lang="es-MX" sz="1100" b="0" dirty="0">
                        <a:solidFill>
                          <a:schemeClr val="tx1"/>
                        </a:solidFill>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173862"/>
                    </a:solidFill>
                  </a:tcPr>
                </a:tc>
                <a:tc>
                  <a:txBody>
                    <a:bodyPr/>
                    <a:lstStyle/>
                    <a:p>
                      <a:pPr marL="0" marR="0" lvl="0" indent="0" algn="l" defTabSz="914400" rtl="0" eaLnBrk="1" fontAlgn="auto" latinLnBrk="0" hangingPunct="1">
                        <a:lnSpc>
                          <a:spcPct val="100000"/>
                        </a:lnSpc>
                        <a:spcBef>
                          <a:spcPts val="0"/>
                        </a:spcBef>
                        <a:spcAft>
                          <a:spcPts val="0"/>
                        </a:spcAft>
                        <a:buClr>
                          <a:srgbClr val="00B050"/>
                        </a:buClr>
                        <a:buSzTx/>
                        <a:buFont typeface="Arial" panose="020B0604020202020204" pitchFamily="34" charset="0"/>
                        <a:buNone/>
                        <a:tabLst/>
                        <a:defRPr/>
                      </a:pPr>
                      <a:r>
                        <a:rPr lang="en-US" sz="1400" b="1" noProof="0" dirty="0">
                          <a:solidFill>
                            <a:srgbClr val="00B050"/>
                          </a:solidFill>
                          <a:latin typeface="+mn-lt"/>
                        </a:rPr>
                        <a:t>Public Policies</a:t>
                      </a:r>
                      <a:endParaRPr kumimoji="0" lang="en-US" sz="1400" b="1" i="0" strike="noStrike" kern="1200" cap="none" spc="0" normalizeH="0" baseline="0" noProof="0" dirty="0">
                        <a:ln>
                          <a:noFill/>
                        </a:ln>
                        <a:solidFill>
                          <a:srgbClr val="00B050"/>
                        </a:solidFill>
                        <a:effectLst/>
                        <a:uLnTx/>
                        <a:uFillTx/>
                        <a:latin typeface="+mn-lt"/>
                        <a:ea typeface="+mn-ea"/>
                        <a:cs typeface="+mn-cs"/>
                      </a:endParaRPr>
                    </a:p>
                    <a:p>
                      <a:pPr marL="171450" indent="-171450">
                        <a:buClr>
                          <a:srgbClr val="00B050"/>
                        </a:buClr>
                        <a:buFont typeface="Arial" panose="020B0604020202020204" pitchFamily="34" charset="0"/>
                        <a:buChar char="•"/>
                      </a:pPr>
                      <a:r>
                        <a:rPr lang="en-US" sz="1100" noProof="1">
                          <a:solidFill>
                            <a:schemeClr val="tx1"/>
                          </a:solidFill>
                        </a:rPr>
                        <a:t>Increasing budget constraints</a:t>
                      </a:r>
                    </a:p>
                    <a:p>
                      <a:pPr marL="171450" indent="-171450">
                        <a:buClr>
                          <a:srgbClr val="00B050"/>
                        </a:buClr>
                        <a:buFont typeface="Arial" panose="020B0604020202020204" pitchFamily="34" charset="0"/>
                        <a:buChar char="•"/>
                      </a:pPr>
                      <a:r>
                        <a:rPr lang="en-US" sz="1100" noProof="1">
                          <a:solidFill>
                            <a:schemeClr val="tx1"/>
                          </a:solidFill>
                        </a:rPr>
                        <a:t>Search for greater risk sharing – availability vs user payment models</a:t>
                      </a:r>
                    </a:p>
                    <a:p>
                      <a:pPr marL="171450" indent="-171450">
                        <a:buClr>
                          <a:srgbClr val="00B050"/>
                        </a:buClr>
                        <a:buFont typeface="Arial" panose="020B0604020202020204" pitchFamily="34" charset="0"/>
                        <a:buChar char="•"/>
                      </a:pPr>
                      <a:r>
                        <a:rPr lang="en-US" sz="1100" noProof="1">
                          <a:solidFill>
                            <a:schemeClr val="tx1"/>
                          </a:solidFill>
                        </a:rPr>
                        <a:t>Growing institutional weaknesses in the public sector</a:t>
                      </a:r>
                    </a:p>
                    <a:p>
                      <a:pPr marL="171450" indent="-171450">
                        <a:buClr>
                          <a:srgbClr val="00B050"/>
                        </a:buClr>
                        <a:buFont typeface="Arial" panose="020B0604020202020204" pitchFamily="34" charset="0"/>
                        <a:buChar char="•"/>
                      </a:pPr>
                      <a:r>
                        <a:rPr lang="en-US" sz="1100" noProof="1">
                          <a:solidFill>
                            <a:schemeClr val="tx1"/>
                          </a:solidFill>
                        </a:rPr>
                        <a:t>Deterioration in the operation and quality of public services and public safety</a:t>
                      </a:r>
                    </a:p>
                    <a:p>
                      <a:pPr marL="171450" indent="-171450">
                        <a:buClr>
                          <a:srgbClr val="00B050"/>
                        </a:buClr>
                        <a:buFont typeface="Arial" panose="020B0604020202020204" pitchFamily="34" charset="0"/>
                        <a:buChar char="•"/>
                      </a:pPr>
                      <a:r>
                        <a:rPr lang="en-US" sz="1100" noProof="1">
                          <a:solidFill>
                            <a:schemeClr val="tx1"/>
                          </a:solidFill>
                        </a:rPr>
                        <a:t>Increasing importance of sensitive and inclusive policies and programs</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rgbClr val="1D467D"/>
                      </a:solidFill>
                      <a:prstDash val="solid"/>
                      <a:round/>
                      <a:headEnd type="none" w="med" len="med"/>
                      <a:tailEnd type="none" w="med" len="med"/>
                    </a:lnT>
                    <a:lnB w="12700" cap="flat" cmpd="sng" algn="ctr">
                      <a:solidFill>
                        <a:srgbClr val="1D467D"/>
                      </a:solidFill>
                      <a:prstDash val="solid"/>
                      <a:round/>
                      <a:headEnd type="none" w="med" len="med"/>
                      <a:tailEnd type="none" w="med" len="med"/>
                    </a:lnB>
                    <a:noFill/>
                  </a:tcPr>
                </a:tc>
                <a:extLst>
                  <a:ext uri="{0D108BD9-81ED-4DB2-BD59-A6C34878D82A}">
                    <a16:rowId xmlns:a16="http://schemas.microsoft.com/office/drawing/2014/main" val="1483973227"/>
                  </a:ext>
                </a:extLst>
              </a:tr>
              <a:tr h="1098270">
                <a:tc>
                  <a:txBody>
                    <a:bodyPr/>
                    <a:lstStyle/>
                    <a:p>
                      <a:endParaRPr lang="es-MX" sz="1100" b="0" dirty="0">
                        <a:solidFill>
                          <a:schemeClr val="tx1"/>
                        </a:solidFill>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173862"/>
                    </a:solidFill>
                  </a:tcPr>
                </a:tc>
                <a:tc>
                  <a:txBody>
                    <a:bodyPr/>
                    <a:lstStyle/>
                    <a:p>
                      <a:pPr marL="0" marR="0" lvl="0" indent="0" algn="l" defTabSz="914400" rtl="0" eaLnBrk="1" fontAlgn="auto" latinLnBrk="0" hangingPunct="1">
                        <a:lnSpc>
                          <a:spcPct val="100000"/>
                        </a:lnSpc>
                        <a:spcBef>
                          <a:spcPts val="0"/>
                        </a:spcBef>
                        <a:spcAft>
                          <a:spcPts val="0"/>
                        </a:spcAft>
                        <a:buClr>
                          <a:srgbClr val="00B050"/>
                        </a:buClr>
                        <a:buSzTx/>
                        <a:buFont typeface="Arial" panose="020B0604020202020204" pitchFamily="34" charset="0"/>
                        <a:buNone/>
                        <a:tabLst/>
                        <a:defRPr/>
                      </a:pPr>
                      <a:r>
                        <a:rPr lang="en-US" sz="1400" b="1" kern="1200" noProof="0" dirty="0">
                          <a:solidFill>
                            <a:srgbClr val="00B050"/>
                          </a:solidFill>
                          <a:latin typeface="+mn-lt"/>
                          <a:ea typeface="+mn-ea"/>
                          <a:cs typeface="+mn-cs"/>
                        </a:rPr>
                        <a:t>Technological Innovation and </a:t>
                      </a:r>
                      <a:r>
                        <a:rPr lang="en-US" sz="1400" b="1" i="1" kern="1200" noProof="0" dirty="0">
                          <a:solidFill>
                            <a:srgbClr val="00B050"/>
                          </a:solidFill>
                          <a:latin typeface="+mn-lt"/>
                          <a:ea typeface="+mn-ea"/>
                          <a:cs typeface="+mn-cs"/>
                        </a:rPr>
                        <a:t>Infratech</a:t>
                      </a:r>
                    </a:p>
                    <a:p>
                      <a:pPr marL="171450" indent="-171450">
                        <a:buClr>
                          <a:srgbClr val="00B050"/>
                        </a:buClr>
                        <a:buFont typeface="Arial" panose="020B0604020202020204" pitchFamily="34" charset="0"/>
                        <a:buChar char="•"/>
                      </a:pPr>
                      <a:r>
                        <a:rPr lang="en-US" sz="1100" noProof="1">
                          <a:solidFill>
                            <a:schemeClr val="tx1"/>
                          </a:solidFill>
                        </a:rPr>
                        <a:t>Data analysis and connectivity</a:t>
                      </a:r>
                    </a:p>
                    <a:p>
                      <a:pPr marL="171450" indent="-171450">
                        <a:buClr>
                          <a:srgbClr val="00B050"/>
                        </a:buClr>
                        <a:buFont typeface="Arial" panose="020B0604020202020204" pitchFamily="34" charset="0"/>
                        <a:buChar char="•"/>
                      </a:pPr>
                      <a:r>
                        <a:rPr lang="en-US" sz="1100" noProof="1">
                          <a:solidFill>
                            <a:schemeClr val="tx1"/>
                          </a:solidFill>
                        </a:rPr>
                        <a:t>Mobility options</a:t>
                      </a:r>
                    </a:p>
                    <a:p>
                      <a:pPr marL="171450" indent="-171450">
                        <a:buClr>
                          <a:srgbClr val="00B050"/>
                        </a:buClr>
                        <a:buFont typeface="Arial" panose="020B0604020202020204" pitchFamily="34" charset="0"/>
                        <a:buChar char="•"/>
                      </a:pPr>
                      <a:r>
                        <a:rPr lang="en-US" sz="1100" noProof="1">
                          <a:solidFill>
                            <a:schemeClr val="tx1"/>
                          </a:solidFill>
                        </a:rPr>
                        <a:t>Asset flexibility</a:t>
                      </a:r>
                    </a:p>
                    <a:p>
                      <a:pPr marL="171450" indent="-171450">
                        <a:buClr>
                          <a:srgbClr val="00B050"/>
                        </a:buClr>
                        <a:buFont typeface="Arial" panose="020B0604020202020204" pitchFamily="34" charset="0"/>
                        <a:buChar char="•"/>
                      </a:pPr>
                      <a:r>
                        <a:rPr lang="en-US" sz="1100" noProof="1">
                          <a:solidFill>
                            <a:schemeClr val="tx1"/>
                          </a:solidFill>
                        </a:rPr>
                        <a:t>Decentralized and sustainable systems</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rgbClr val="1D467D"/>
                      </a:solidFill>
                      <a:prstDash val="solid"/>
                      <a:round/>
                      <a:headEnd type="none" w="med" len="med"/>
                      <a:tailEnd type="none" w="med" len="med"/>
                    </a:lnT>
                    <a:lnB w="571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76912679"/>
                  </a:ext>
                </a:extLst>
              </a:tr>
            </a:tbl>
          </a:graphicData>
        </a:graphic>
      </p:graphicFrame>
      <p:pic>
        <p:nvPicPr>
          <p:cNvPr id="4" name="Picture 16" descr="Shape&#10;&#10;Description automatically generated with low confidence">
            <a:extLst>
              <a:ext uri="{FF2B5EF4-FFF2-40B4-BE49-F238E27FC236}">
                <a16:creationId xmlns:a16="http://schemas.microsoft.com/office/drawing/2014/main" id="{0EB3B533-951B-E6C8-9A13-B809C60DB4FA}"/>
              </a:ext>
            </a:extLst>
          </p:cNvPr>
          <p:cNvPicPr>
            <a:picLocks noChangeAspect="1"/>
          </p:cNvPicPr>
          <p:nvPr/>
        </p:nvPicPr>
        <p:blipFill>
          <a:blip r:embed="rId2"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583845" y="1812216"/>
            <a:ext cx="545297" cy="545297"/>
          </a:xfrm>
          <a:prstGeom prst="rect">
            <a:avLst/>
          </a:prstGeom>
          <a:noFill/>
          <a:ln>
            <a:noFill/>
          </a:ln>
        </p:spPr>
      </p:pic>
      <p:pic>
        <p:nvPicPr>
          <p:cNvPr id="7" name="Picture 18" descr="Shape&#10;&#10;Description automatically generated with low confidence">
            <a:extLst>
              <a:ext uri="{FF2B5EF4-FFF2-40B4-BE49-F238E27FC236}">
                <a16:creationId xmlns:a16="http://schemas.microsoft.com/office/drawing/2014/main" id="{1ACDAE2E-6B39-4327-FE21-8AF7C5B41C3B}"/>
              </a:ext>
            </a:extLst>
          </p:cNvPr>
          <p:cNvPicPr>
            <a:picLocks noChangeAspect="1"/>
          </p:cNvPicPr>
          <p:nvPr/>
        </p:nvPicPr>
        <p:blipFill>
          <a:blip r:embed="rId3"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583772" y="2780857"/>
            <a:ext cx="545442" cy="545442"/>
          </a:xfrm>
          <a:prstGeom prst="rect">
            <a:avLst/>
          </a:prstGeom>
          <a:noFill/>
          <a:ln>
            <a:noFill/>
          </a:ln>
        </p:spPr>
      </p:pic>
      <p:pic>
        <p:nvPicPr>
          <p:cNvPr id="8" name="Picture 20" descr="Shape&#10;&#10;Description automatically generated with low confidence">
            <a:extLst>
              <a:ext uri="{FF2B5EF4-FFF2-40B4-BE49-F238E27FC236}">
                <a16:creationId xmlns:a16="http://schemas.microsoft.com/office/drawing/2014/main" id="{80EA3152-298E-D793-BC29-967C030208CD}"/>
              </a:ext>
            </a:extLst>
          </p:cNvPr>
          <p:cNvPicPr>
            <a:picLocks noChangeAspect="1"/>
          </p:cNvPicPr>
          <p:nvPr/>
        </p:nvPicPr>
        <p:blipFill>
          <a:blip r:embed="rId4"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583772" y="3767955"/>
            <a:ext cx="545442" cy="545442"/>
          </a:xfrm>
          <a:prstGeom prst="rect">
            <a:avLst/>
          </a:prstGeom>
          <a:noFill/>
          <a:ln>
            <a:noFill/>
          </a:ln>
        </p:spPr>
      </p:pic>
      <p:pic>
        <p:nvPicPr>
          <p:cNvPr id="9" name="Picture 22" descr="Shape&#10;&#10;Description automatically generated with low confidence">
            <a:extLst>
              <a:ext uri="{FF2B5EF4-FFF2-40B4-BE49-F238E27FC236}">
                <a16:creationId xmlns:a16="http://schemas.microsoft.com/office/drawing/2014/main" id="{D788B8ED-DB46-9EC3-FC37-E684190B3138}"/>
              </a:ext>
            </a:extLst>
          </p:cNvPr>
          <p:cNvPicPr>
            <a:picLocks noChangeAspect="1"/>
          </p:cNvPicPr>
          <p:nvPr/>
        </p:nvPicPr>
        <p:blipFill>
          <a:blip r:embed="rId5"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541240" y="4770751"/>
            <a:ext cx="545442" cy="545442"/>
          </a:xfrm>
          <a:prstGeom prst="rect">
            <a:avLst/>
          </a:prstGeom>
          <a:noFill/>
          <a:ln>
            <a:noFill/>
          </a:ln>
        </p:spPr>
      </p:pic>
      <p:pic>
        <p:nvPicPr>
          <p:cNvPr id="10" name="Gráfico 20" descr="Cámara de seguridad contorno">
            <a:extLst>
              <a:ext uri="{FF2B5EF4-FFF2-40B4-BE49-F238E27FC236}">
                <a16:creationId xmlns:a16="http://schemas.microsoft.com/office/drawing/2014/main" id="{4F8804BA-DE64-1AC7-3BE6-EDE0E764CC0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1605" y="5809586"/>
            <a:ext cx="629775" cy="629775"/>
          </a:xfrm>
          <a:prstGeom prst="rect">
            <a:avLst/>
          </a:prstGeom>
        </p:spPr>
      </p:pic>
      <p:sp>
        <p:nvSpPr>
          <p:cNvPr id="12" name="Shape 400" descr="TextBox 37">
            <a:extLst>
              <a:ext uri="{FF2B5EF4-FFF2-40B4-BE49-F238E27FC236}">
                <a16:creationId xmlns:a16="http://schemas.microsoft.com/office/drawing/2014/main" id="{659BF5B4-10CC-EC8F-36EB-EE6099948A59}"/>
              </a:ext>
            </a:extLst>
          </p:cNvPr>
          <p:cNvSpPr/>
          <p:nvPr/>
        </p:nvSpPr>
        <p:spPr>
          <a:xfrm>
            <a:off x="2818695" y="228368"/>
            <a:ext cx="1629613" cy="477054"/>
          </a:xfrm>
          <a:prstGeom prst="rect">
            <a:avLst/>
          </a:prstGeom>
          <a:ln w="25400">
            <a:miter lim="400000"/>
          </a:ln>
          <a:extLst>
            <a:ext uri="{C572A759-6A51-4108-AA02-DFA0A04FC94B}">
              <ma14:wrappingTextBoxFlag xmlns:ma14="http://schemas.microsoft.com/office/mac/drawingml/2011/main" xmlns="" val="1"/>
            </a:ext>
          </a:extLst>
        </p:spPr>
        <p:txBody>
          <a:bodyPr wrap="none" tIns="45720" bIns="45720">
            <a:noAutofit/>
          </a:bodyPr>
          <a:lstStyle>
            <a:lvl1pPr algn="ctr">
              <a:defRPr sz="5000">
                <a:solidFill>
                  <a:srgbClr val="FFFFFF"/>
                </a:solidFill>
                <a:latin typeface="Helvetica Light"/>
                <a:ea typeface="Helvetica Light"/>
                <a:cs typeface="Helvetica Light"/>
                <a:sym typeface="Helvetica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500" dirty="0"/>
              <a:t>Value migration and generation of opportunities</a:t>
            </a:r>
          </a:p>
        </p:txBody>
      </p:sp>
      <p:sp>
        <p:nvSpPr>
          <p:cNvPr id="14" name="CuadroTexto 6">
            <a:extLst>
              <a:ext uri="{FF2B5EF4-FFF2-40B4-BE49-F238E27FC236}">
                <a16:creationId xmlns:a16="http://schemas.microsoft.com/office/drawing/2014/main" id="{B4C0F598-F41E-9A53-CE32-D9D09FFF8A6A}"/>
              </a:ext>
            </a:extLst>
          </p:cNvPr>
          <p:cNvSpPr txBox="1"/>
          <p:nvPr/>
        </p:nvSpPr>
        <p:spPr>
          <a:xfrm>
            <a:off x="328085" y="948781"/>
            <a:ext cx="11520000" cy="646331"/>
          </a:xfrm>
          <a:prstGeom prst="rect">
            <a:avLst/>
          </a:prstGeom>
          <a:noFill/>
        </p:spPr>
        <p:txBody>
          <a:bodyPr wrap="square" rtlCol="0">
            <a:spAutoFit/>
          </a:bodyPr>
          <a:lstStyle>
            <a:defPPr>
              <a:defRPr lang="en-US"/>
            </a:defPPr>
            <a:lvl1pPr algn="just">
              <a:defRPr sz="1600">
                <a:solidFill>
                  <a:srgbClr val="13294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Body)"/>
                <a:ea typeface="+mn-ea"/>
                <a:cs typeface="+mn-cs"/>
              </a:rPr>
              <a:t>There are significant investment opportunities in Mexico, as in other </a:t>
            </a:r>
            <a:r>
              <a:rPr kumimoji="0" lang="en-US" sz="1800" b="0" i="0" u="none" strike="noStrike" kern="1200" cap="none" spc="0" normalizeH="0" baseline="0" noProof="0" dirty="0" err="1">
                <a:ln>
                  <a:noFill/>
                </a:ln>
                <a:effectLst/>
                <a:uLnTx/>
                <a:uFillTx/>
                <a:latin typeface="Calibri (Body)"/>
                <a:ea typeface="+mn-ea"/>
                <a:cs typeface="+mn-cs"/>
              </a:rPr>
              <a:t>LatAm</a:t>
            </a:r>
            <a:r>
              <a:rPr kumimoji="0" lang="en-US" sz="1800" b="0" i="0" u="none" strike="noStrike" kern="1200" cap="none" spc="0" normalizeH="0" baseline="0" noProof="0" dirty="0">
                <a:ln>
                  <a:noFill/>
                </a:ln>
                <a:effectLst/>
                <a:uLnTx/>
                <a:uFillTx/>
                <a:latin typeface="Calibri (Body)"/>
                <a:ea typeface="+mn-ea"/>
                <a:cs typeface="+mn-cs"/>
              </a:rPr>
              <a:t> countries, that derive from changes in business paradigms and their impact in the ecosystems of the energy and infrastructure sectors</a:t>
            </a:r>
            <a:endParaRPr kumimoji="0" lang="es-MX" sz="1800" b="0" i="0" u="none" strike="noStrike" kern="1200" cap="none" spc="0" normalizeH="0" baseline="0" noProof="0" dirty="0">
              <a:ln>
                <a:noFill/>
              </a:ln>
              <a:effectLst/>
              <a:uLnTx/>
              <a:uFillTx/>
              <a:latin typeface="Calibri (Body)"/>
              <a:ea typeface="+mn-ea"/>
              <a:cs typeface="+mn-cs"/>
            </a:endParaRPr>
          </a:p>
        </p:txBody>
      </p:sp>
    </p:spTree>
    <p:extLst>
      <p:ext uri="{BB962C8B-B14F-4D97-AF65-F5344CB8AC3E}">
        <p14:creationId xmlns:p14="http://schemas.microsoft.com/office/powerpoint/2010/main" val="1739328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0" name="Conector recto 199">
            <a:extLst>
              <a:ext uri="{FF2B5EF4-FFF2-40B4-BE49-F238E27FC236}">
                <a16:creationId xmlns:a16="http://schemas.microsoft.com/office/drawing/2014/main" id="{8EFAD592-982C-4E60-98F2-AACF61C6DA85}"/>
              </a:ext>
            </a:extLst>
          </p:cNvPr>
          <p:cNvCxnSpPr>
            <a:cxnSpLocks/>
          </p:cNvCxnSpPr>
          <p:nvPr/>
        </p:nvCxnSpPr>
        <p:spPr>
          <a:xfrm>
            <a:off x="10702258" y="2395689"/>
            <a:ext cx="0" cy="245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4" name="Conector recto 183">
            <a:extLst>
              <a:ext uri="{FF2B5EF4-FFF2-40B4-BE49-F238E27FC236}">
                <a16:creationId xmlns:a16="http://schemas.microsoft.com/office/drawing/2014/main" id="{86577130-4F63-44D4-B0E6-001333C28BE1}"/>
              </a:ext>
            </a:extLst>
          </p:cNvPr>
          <p:cNvCxnSpPr>
            <a:cxnSpLocks/>
          </p:cNvCxnSpPr>
          <p:nvPr/>
        </p:nvCxnSpPr>
        <p:spPr>
          <a:xfrm>
            <a:off x="8394122" y="2407719"/>
            <a:ext cx="0" cy="245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Conector recto 120">
            <a:extLst>
              <a:ext uri="{FF2B5EF4-FFF2-40B4-BE49-F238E27FC236}">
                <a16:creationId xmlns:a16="http://schemas.microsoft.com/office/drawing/2014/main" id="{1322078E-77F1-4409-A723-6B5D15667FAB}"/>
              </a:ext>
            </a:extLst>
          </p:cNvPr>
          <p:cNvCxnSpPr>
            <a:cxnSpLocks/>
          </p:cNvCxnSpPr>
          <p:nvPr/>
        </p:nvCxnSpPr>
        <p:spPr>
          <a:xfrm>
            <a:off x="6202438" y="2395685"/>
            <a:ext cx="0" cy="245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Conector recto 106">
            <a:extLst>
              <a:ext uri="{FF2B5EF4-FFF2-40B4-BE49-F238E27FC236}">
                <a16:creationId xmlns:a16="http://schemas.microsoft.com/office/drawing/2014/main" id="{6EB85FC1-3F89-49FA-9A2C-14AA9CB9F944}"/>
              </a:ext>
            </a:extLst>
          </p:cNvPr>
          <p:cNvCxnSpPr>
            <a:cxnSpLocks/>
          </p:cNvCxnSpPr>
          <p:nvPr/>
        </p:nvCxnSpPr>
        <p:spPr>
          <a:xfrm>
            <a:off x="3904405" y="2407719"/>
            <a:ext cx="0" cy="245220"/>
          </a:xfrm>
          <a:prstGeom prst="line">
            <a:avLst/>
          </a:prstGeom>
        </p:spPr>
        <p:style>
          <a:lnRef idx="1">
            <a:schemeClr val="accent1"/>
          </a:lnRef>
          <a:fillRef idx="0">
            <a:schemeClr val="accent1"/>
          </a:fillRef>
          <a:effectRef idx="0">
            <a:schemeClr val="accent1"/>
          </a:effectRef>
          <a:fontRef idx="minor">
            <a:schemeClr val="tx1"/>
          </a:fontRef>
        </p:style>
      </p:cxnSp>
      <p:sp>
        <p:nvSpPr>
          <p:cNvPr id="4" name="Shape 400" descr="TextBox 37">
            <a:extLst>
              <a:ext uri="{FF2B5EF4-FFF2-40B4-BE49-F238E27FC236}">
                <a16:creationId xmlns:a16="http://schemas.microsoft.com/office/drawing/2014/main" id="{09F1D52A-897F-437C-8A2A-03AF4121D2C4}"/>
              </a:ext>
            </a:extLst>
          </p:cNvPr>
          <p:cNvSpPr/>
          <p:nvPr/>
        </p:nvSpPr>
        <p:spPr>
          <a:xfrm>
            <a:off x="2818695" y="228368"/>
            <a:ext cx="1629613" cy="477054"/>
          </a:xfrm>
          <a:prstGeom prst="rect">
            <a:avLst/>
          </a:prstGeom>
          <a:ln w="25400">
            <a:miter lim="400000"/>
          </a:ln>
          <a:extLst>
            <a:ext uri="{C572A759-6A51-4108-AA02-DFA0A04FC94B}">
              <ma14:wrappingTextBoxFlag xmlns="" xmlns:ma14="http://schemas.microsoft.com/office/mac/drawingml/2011/main" val="1"/>
            </a:ext>
          </a:extLst>
        </p:spPr>
        <p:txBody>
          <a:bodyPr wrap="none" tIns="45720" bIns="45720">
            <a:noAutofit/>
          </a:bodyPr>
          <a:lstStyle>
            <a:lvl1pPr algn="ctr">
              <a:defRPr sz="5000">
                <a:solidFill>
                  <a:srgbClr val="FFFFFF"/>
                </a:solidFill>
                <a:latin typeface="Helvetica Light"/>
                <a:ea typeface="Helvetica Light"/>
                <a:cs typeface="Helvetica Light"/>
                <a:sym typeface="Helvetica Light"/>
              </a:defRPr>
            </a:lvl1pPr>
          </a:lstStyle>
          <a:p>
            <a:pPr algn="l"/>
            <a:r>
              <a:rPr lang="en-US" sz="2500"/>
              <a:t>Rigorous investment process to generate “Alpha”</a:t>
            </a:r>
          </a:p>
          <a:p>
            <a:pPr algn="l"/>
            <a:endParaRPr sz="2500"/>
          </a:p>
        </p:txBody>
      </p:sp>
      <p:sp>
        <p:nvSpPr>
          <p:cNvPr id="3" name="CuadroTexto 2">
            <a:extLst>
              <a:ext uri="{FF2B5EF4-FFF2-40B4-BE49-F238E27FC236}">
                <a16:creationId xmlns:a16="http://schemas.microsoft.com/office/drawing/2014/main" id="{59F097A8-7E86-46DF-AD21-4E98F5B2CE9A}"/>
              </a:ext>
            </a:extLst>
          </p:cNvPr>
          <p:cNvSpPr txBox="1"/>
          <p:nvPr/>
        </p:nvSpPr>
        <p:spPr>
          <a:xfrm>
            <a:off x="328047" y="939894"/>
            <a:ext cx="11520000" cy="646331"/>
          </a:xfrm>
          <a:prstGeom prst="rect">
            <a:avLst/>
          </a:prstGeom>
          <a:noFill/>
        </p:spPr>
        <p:txBody>
          <a:bodyPr wrap="square" rtlCol="0">
            <a:spAutoFit/>
          </a:bodyPr>
          <a:lstStyle/>
          <a:p>
            <a:r>
              <a:rPr lang="en-US" dirty="0">
                <a:solidFill>
                  <a:srgbClr val="13294F"/>
                </a:solidFill>
              </a:rPr>
              <a:t>AINDA’s investment process focuses on identifying unique investment opportunities, conducting analysis and structuring activities under best practices, and managing the portfolio under a continuous value creation approach.</a:t>
            </a:r>
          </a:p>
        </p:txBody>
      </p:sp>
      <p:cxnSp>
        <p:nvCxnSpPr>
          <p:cNvPr id="87" name="Conector recto 86">
            <a:extLst>
              <a:ext uri="{FF2B5EF4-FFF2-40B4-BE49-F238E27FC236}">
                <a16:creationId xmlns:a16="http://schemas.microsoft.com/office/drawing/2014/main" id="{7790A4BC-D4E8-43EC-B775-DB109C7332BE}"/>
              </a:ext>
            </a:extLst>
          </p:cNvPr>
          <p:cNvCxnSpPr>
            <a:cxnSpLocks/>
          </p:cNvCxnSpPr>
          <p:nvPr/>
        </p:nvCxnSpPr>
        <p:spPr>
          <a:xfrm>
            <a:off x="1574287" y="2415047"/>
            <a:ext cx="0" cy="246331"/>
          </a:xfrm>
          <a:prstGeom prst="line">
            <a:avLst/>
          </a:prstGeom>
        </p:spPr>
        <p:style>
          <a:lnRef idx="1">
            <a:schemeClr val="accent1"/>
          </a:lnRef>
          <a:fillRef idx="0">
            <a:schemeClr val="accent1"/>
          </a:fillRef>
          <a:effectRef idx="0">
            <a:schemeClr val="accent1"/>
          </a:effectRef>
          <a:fontRef idx="minor">
            <a:schemeClr val="tx1"/>
          </a:fontRef>
        </p:style>
      </p:cxnSp>
      <p:sp>
        <p:nvSpPr>
          <p:cNvPr id="88" name="object 67">
            <a:extLst>
              <a:ext uri="{FF2B5EF4-FFF2-40B4-BE49-F238E27FC236}">
                <a16:creationId xmlns:a16="http://schemas.microsoft.com/office/drawing/2014/main" id="{E2953375-FF38-425A-B996-BD598B4634FB}"/>
              </a:ext>
            </a:extLst>
          </p:cNvPr>
          <p:cNvSpPr/>
          <p:nvPr/>
        </p:nvSpPr>
        <p:spPr>
          <a:xfrm>
            <a:off x="1202266" y="1740371"/>
            <a:ext cx="731520" cy="734836"/>
          </a:xfrm>
          <a:custGeom>
            <a:avLst/>
            <a:gdLst/>
            <a:ahLst/>
            <a:cxnLst/>
            <a:rect l="l" t="t" r="r" b="b"/>
            <a:pathLst>
              <a:path w="731520" h="731519">
                <a:moveTo>
                  <a:pt x="0" y="365760"/>
                </a:moveTo>
                <a:lnTo>
                  <a:pt x="2849" y="319879"/>
                </a:lnTo>
                <a:lnTo>
                  <a:pt x="11170" y="275699"/>
                </a:lnTo>
                <a:lnTo>
                  <a:pt x="24619" y="233563"/>
                </a:lnTo>
                <a:lnTo>
                  <a:pt x="42854" y="193813"/>
                </a:lnTo>
                <a:lnTo>
                  <a:pt x="65531" y="156792"/>
                </a:lnTo>
                <a:lnTo>
                  <a:pt x="92308" y="122843"/>
                </a:lnTo>
                <a:lnTo>
                  <a:pt x="122843" y="92308"/>
                </a:lnTo>
                <a:lnTo>
                  <a:pt x="156792" y="65531"/>
                </a:lnTo>
                <a:lnTo>
                  <a:pt x="193813" y="42854"/>
                </a:lnTo>
                <a:lnTo>
                  <a:pt x="233563" y="24619"/>
                </a:lnTo>
                <a:lnTo>
                  <a:pt x="275699" y="11170"/>
                </a:lnTo>
                <a:lnTo>
                  <a:pt x="319879" y="2849"/>
                </a:lnTo>
                <a:lnTo>
                  <a:pt x="365760" y="0"/>
                </a:lnTo>
                <a:lnTo>
                  <a:pt x="411640" y="2849"/>
                </a:lnTo>
                <a:lnTo>
                  <a:pt x="455820" y="11170"/>
                </a:lnTo>
                <a:lnTo>
                  <a:pt x="497956" y="24619"/>
                </a:lnTo>
                <a:lnTo>
                  <a:pt x="537706" y="42854"/>
                </a:lnTo>
                <a:lnTo>
                  <a:pt x="574727" y="65531"/>
                </a:lnTo>
                <a:lnTo>
                  <a:pt x="608676" y="92308"/>
                </a:lnTo>
                <a:lnTo>
                  <a:pt x="639211" y="122843"/>
                </a:lnTo>
                <a:lnTo>
                  <a:pt x="665988" y="156792"/>
                </a:lnTo>
                <a:lnTo>
                  <a:pt x="688665" y="193813"/>
                </a:lnTo>
                <a:lnTo>
                  <a:pt x="706900" y="233563"/>
                </a:lnTo>
                <a:lnTo>
                  <a:pt x="720349" y="275699"/>
                </a:lnTo>
                <a:lnTo>
                  <a:pt x="728670" y="319879"/>
                </a:lnTo>
                <a:lnTo>
                  <a:pt x="731520" y="365760"/>
                </a:lnTo>
                <a:lnTo>
                  <a:pt x="728670" y="411640"/>
                </a:lnTo>
                <a:lnTo>
                  <a:pt x="720349" y="455820"/>
                </a:lnTo>
                <a:lnTo>
                  <a:pt x="706900" y="497956"/>
                </a:lnTo>
                <a:lnTo>
                  <a:pt x="688665" y="537706"/>
                </a:lnTo>
                <a:lnTo>
                  <a:pt x="665988" y="574727"/>
                </a:lnTo>
                <a:lnTo>
                  <a:pt x="639211" y="608676"/>
                </a:lnTo>
                <a:lnTo>
                  <a:pt x="608676" y="639211"/>
                </a:lnTo>
                <a:lnTo>
                  <a:pt x="574727" y="665988"/>
                </a:lnTo>
                <a:lnTo>
                  <a:pt x="537706" y="688665"/>
                </a:lnTo>
                <a:lnTo>
                  <a:pt x="497956" y="706900"/>
                </a:lnTo>
                <a:lnTo>
                  <a:pt x="455820" y="720349"/>
                </a:lnTo>
                <a:lnTo>
                  <a:pt x="411640" y="728670"/>
                </a:lnTo>
                <a:lnTo>
                  <a:pt x="365760" y="731520"/>
                </a:lnTo>
                <a:lnTo>
                  <a:pt x="319879" y="728670"/>
                </a:lnTo>
                <a:lnTo>
                  <a:pt x="275699" y="720349"/>
                </a:lnTo>
                <a:lnTo>
                  <a:pt x="233563" y="706900"/>
                </a:lnTo>
                <a:lnTo>
                  <a:pt x="193813" y="688665"/>
                </a:lnTo>
                <a:lnTo>
                  <a:pt x="156792" y="665988"/>
                </a:lnTo>
                <a:lnTo>
                  <a:pt x="122843" y="639211"/>
                </a:lnTo>
                <a:lnTo>
                  <a:pt x="92308" y="608676"/>
                </a:lnTo>
                <a:lnTo>
                  <a:pt x="65531" y="574727"/>
                </a:lnTo>
                <a:lnTo>
                  <a:pt x="42854" y="537706"/>
                </a:lnTo>
                <a:lnTo>
                  <a:pt x="24619" y="497956"/>
                </a:lnTo>
                <a:lnTo>
                  <a:pt x="11170" y="455820"/>
                </a:lnTo>
                <a:lnTo>
                  <a:pt x="2849" y="411640"/>
                </a:lnTo>
                <a:lnTo>
                  <a:pt x="0" y="365760"/>
                </a:lnTo>
                <a:close/>
              </a:path>
            </a:pathLst>
          </a:custGeom>
          <a:solidFill>
            <a:schemeClr val="bg1"/>
          </a:solidFill>
          <a:ln w="57150">
            <a:solidFill>
              <a:srgbClr val="1E3E66"/>
            </a:solidFill>
          </a:ln>
        </p:spPr>
        <p:txBody>
          <a:bodyPr wrap="square" lIns="0" tIns="0" rIns="0" bIns="0" rtlCol="0"/>
          <a:lstStyle/>
          <a:p>
            <a:endParaRPr/>
          </a:p>
        </p:txBody>
      </p:sp>
      <p:pic>
        <p:nvPicPr>
          <p:cNvPr id="89" name="Gráfico 88" descr="Objetivo con relleno sólido">
            <a:extLst>
              <a:ext uri="{FF2B5EF4-FFF2-40B4-BE49-F238E27FC236}">
                <a16:creationId xmlns:a16="http://schemas.microsoft.com/office/drawing/2014/main" id="{2BA72968-6909-4F8D-9A69-43C5FAFFA1F9}"/>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22806" y="1861457"/>
            <a:ext cx="490440" cy="492663"/>
          </a:xfrm>
          <a:prstGeom prst="rect">
            <a:avLst/>
          </a:prstGeom>
        </p:spPr>
      </p:pic>
      <p:sp>
        <p:nvSpPr>
          <p:cNvPr id="94" name="Flecha: pentágono 93">
            <a:extLst>
              <a:ext uri="{FF2B5EF4-FFF2-40B4-BE49-F238E27FC236}">
                <a16:creationId xmlns:a16="http://schemas.microsoft.com/office/drawing/2014/main" id="{F029B657-763A-448E-932C-D5BE0736B5F7}"/>
              </a:ext>
            </a:extLst>
          </p:cNvPr>
          <p:cNvSpPr/>
          <p:nvPr/>
        </p:nvSpPr>
        <p:spPr>
          <a:xfrm>
            <a:off x="399826" y="2607015"/>
            <a:ext cx="2336400" cy="486829"/>
          </a:xfrm>
          <a:prstGeom prst="homePlate">
            <a:avLst/>
          </a:prstGeom>
          <a:solidFill>
            <a:srgbClr val="1E3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b="1" dirty="0"/>
              <a:t>Opportunity Detection</a:t>
            </a:r>
          </a:p>
        </p:txBody>
      </p:sp>
      <p:sp>
        <p:nvSpPr>
          <p:cNvPr id="95" name="Rectángulo 94">
            <a:extLst>
              <a:ext uri="{FF2B5EF4-FFF2-40B4-BE49-F238E27FC236}">
                <a16:creationId xmlns:a16="http://schemas.microsoft.com/office/drawing/2014/main" id="{60E39FB3-8F86-4139-81A5-C4E475B28FBF}"/>
              </a:ext>
            </a:extLst>
          </p:cNvPr>
          <p:cNvSpPr/>
          <p:nvPr/>
        </p:nvSpPr>
        <p:spPr>
          <a:xfrm>
            <a:off x="420012" y="3137027"/>
            <a:ext cx="2088000" cy="3455584"/>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6" name="Shape 781" descr="Content Placeholder 2">
            <a:extLst>
              <a:ext uri="{FF2B5EF4-FFF2-40B4-BE49-F238E27FC236}">
                <a16:creationId xmlns:a16="http://schemas.microsoft.com/office/drawing/2014/main" id="{C588E44C-2E1E-4EE9-8644-A6BF8B2591D5}"/>
              </a:ext>
            </a:extLst>
          </p:cNvPr>
          <p:cNvSpPr/>
          <p:nvPr/>
        </p:nvSpPr>
        <p:spPr>
          <a:xfrm>
            <a:off x="418013" y="3162441"/>
            <a:ext cx="2028353" cy="3430170"/>
          </a:xfrm>
          <a:prstGeom prst="rect">
            <a:avLst/>
          </a:prstGeom>
          <a:ln w="25400">
            <a:miter lim="400000"/>
          </a:ln>
          <a:extLst>
            <a:ext uri="{C572A759-6A51-4108-AA02-DFA0A04FC94B}">
              <ma14:wrappingTextBoxFlag xmlns="" xmlns:ma14="http://schemas.microsoft.com/office/mac/drawingml/2011/main" val="1"/>
            </a:ext>
          </a:extLst>
        </p:spPr>
        <p:txBody>
          <a:bodyPr wrap="square" lIns="60960" tIns="60960" rIns="60960" bIns="60960">
            <a:spAutoFit/>
          </a:bodyPr>
          <a:lstStyle/>
          <a:p>
            <a:pPr algn="ctr">
              <a:lnSpc>
                <a:spcPct val="90000"/>
              </a:lnSpc>
              <a:spcBef>
                <a:spcPts val="600"/>
              </a:spcBef>
              <a:spcAft>
                <a:spcPts val="600"/>
              </a:spcAft>
              <a:buClr>
                <a:srgbClr val="1E3E66"/>
              </a:buClr>
              <a:buSzPct val="100000"/>
              <a:defRPr sz="1800">
                <a:latin typeface="+mn-lt"/>
                <a:ea typeface="+mn-ea"/>
                <a:cs typeface="+mn-cs"/>
                <a:sym typeface="Helvetica"/>
              </a:defRPr>
            </a:pPr>
            <a:r>
              <a:rPr lang="en-US" sz="1150"/>
              <a:t>Frequent</a:t>
            </a:r>
            <a:r>
              <a:rPr lang="en-US" sz="1150" b="1">
                <a:solidFill>
                  <a:srgbClr val="1D467D"/>
                </a:solidFill>
              </a:rPr>
              <a:t> contact</a:t>
            </a:r>
            <a:r>
              <a:rPr lang="en-US" sz="1150">
                <a:solidFill>
                  <a:srgbClr val="1D467D"/>
                </a:solidFill>
              </a:rPr>
              <a:t> </a:t>
            </a:r>
            <a:r>
              <a:rPr lang="en-US" sz="1150"/>
              <a:t>with dedicated firms</a:t>
            </a:r>
          </a:p>
          <a:p>
            <a:pPr algn="ctr">
              <a:lnSpc>
                <a:spcPct val="90000"/>
              </a:lnSpc>
              <a:spcBef>
                <a:spcPts val="600"/>
              </a:spcBef>
              <a:spcAft>
                <a:spcPts val="600"/>
              </a:spcAft>
              <a:buClr>
                <a:srgbClr val="1E3E66"/>
              </a:buClr>
              <a:buSzPct val="100000"/>
              <a:defRPr sz="1800">
                <a:latin typeface="+mn-lt"/>
                <a:ea typeface="+mn-ea"/>
                <a:cs typeface="+mn-cs"/>
                <a:sym typeface="Helvetica"/>
              </a:defRPr>
            </a:pPr>
            <a:r>
              <a:rPr lang="en-US" sz="1150"/>
              <a:t>Identification of </a:t>
            </a:r>
            <a:r>
              <a:rPr lang="en-US" sz="1150" b="1">
                <a:solidFill>
                  <a:srgbClr val="1D467D"/>
                </a:solidFill>
              </a:rPr>
              <a:t>trends and opportunities, </a:t>
            </a:r>
            <a:r>
              <a:rPr lang="en-US" sz="1150"/>
              <a:t>with increasing focus on sustainability</a:t>
            </a:r>
          </a:p>
          <a:p>
            <a:pPr algn="ctr">
              <a:lnSpc>
                <a:spcPct val="90000"/>
              </a:lnSpc>
              <a:spcBef>
                <a:spcPts val="600"/>
              </a:spcBef>
              <a:spcAft>
                <a:spcPts val="600"/>
              </a:spcAft>
              <a:buClr>
                <a:srgbClr val="1E3E66"/>
              </a:buClr>
              <a:buSzPct val="100000"/>
              <a:defRPr sz="1800">
                <a:latin typeface="+mn-lt"/>
                <a:ea typeface="+mn-ea"/>
                <a:cs typeface="+mn-cs"/>
                <a:sym typeface="Helvetica"/>
              </a:defRPr>
            </a:pPr>
            <a:r>
              <a:rPr lang="en-US" sz="1150"/>
              <a:t>Presence in relevant </a:t>
            </a:r>
            <a:r>
              <a:rPr lang="en-US" sz="1150" b="1">
                <a:solidFill>
                  <a:srgbClr val="1D467D"/>
                </a:solidFill>
              </a:rPr>
              <a:t>forums</a:t>
            </a:r>
            <a:endParaRPr lang="en-US" sz="1150">
              <a:solidFill>
                <a:srgbClr val="1D467D"/>
              </a:solidFill>
            </a:endParaRPr>
          </a:p>
          <a:p>
            <a:pPr algn="ctr">
              <a:lnSpc>
                <a:spcPct val="90000"/>
              </a:lnSpc>
              <a:spcBef>
                <a:spcPts val="600"/>
              </a:spcBef>
              <a:spcAft>
                <a:spcPts val="600"/>
              </a:spcAft>
              <a:buClr>
                <a:srgbClr val="1E3E66"/>
              </a:buClr>
              <a:buSzPct val="100000"/>
              <a:defRPr sz="1800">
                <a:latin typeface="+mn-lt"/>
                <a:ea typeface="+mn-ea"/>
                <a:cs typeface="+mn-cs"/>
                <a:sym typeface="Helvetica"/>
              </a:defRPr>
            </a:pPr>
            <a:r>
              <a:rPr lang="en-US" sz="1150"/>
              <a:t>Leveraging </a:t>
            </a:r>
            <a:r>
              <a:rPr lang="en-US" sz="1150" b="1">
                <a:solidFill>
                  <a:srgbClr val="1D467D"/>
                </a:solidFill>
              </a:rPr>
              <a:t>relationships </a:t>
            </a:r>
            <a:r>
              <a:rPr lang="en-US" sz="1150"/>
              <a:t>from</a:t>
            </a:r>
            <a:r>
              <a:rPr lang="en-US" sz="1150" b="1">
                <a:solidFill>
                  <a:srgbClr val="1D467D"/>
                </a:solidFill>
              </a:rPr>
              <a:t> </a:t>
            </a:r>
            <a:r>
              <a:rPr lang="en-US" sz="1150"/>
              <a:t>governance bodies</a:t>
            </a:r>
          </a:p>
          <a:p>
            <a:pPr algn="ctr">
              <a:lnSpc>
                <a:spcPct val="90000"/>
              </a:lnSpc>
              <a:spcBef>
                <a:spcPts val="600"/>
              </a:spcBef>
              <a:spcAft>
                <a:spcPts val="600"/>
              </a:spcAft>
              <a:buClr>
                <a:srgbClr val="1E3E66"/>
              </a:buClr>
              <a:buSzPct val="100000"/>
              <a:defRPr sz="1800">
                <a:latin typeface="+mn-lt"/>
                <a:ea typeface="+mn-ea"/>
                <a:cs typeface="+mn-cs"/>
                <a:sym typeface="Helvetica"/>
              </a:defRPr>
            </a:pPr>
            <a:r>
              <a:rPr lang="en-US" sz="1150"/>
              <a:t>Professional team          </a:t>
            </a:r>
            <a:r>
              <a:rPr lang="en-US" sz="1150" b="1">
                <a:solidFill>
                  <a:srgbClr val="1D467D"/>
                </a:solidFill>
              </a:rPr>
              <a:t>network</a:t>
            </a:r>
          </a:p>
          <a:p>
            <a:pPr algn="ctr">
              <a:lnSpc>
                <a:spcPct val="90000"/>
              </a:lnSpc>
              <a:spcBef>
                <a:spcPts val="600"/>
              </a:spcBef>
              <a:spcAft>
                <a:spcPts val="600"/>
              </a:spcAft>
              <a:buClr>
                <a:srgbClr val="1E3E66"/>
              </a:buClr>
              <a:buSzPct val="100000"/>
              <a:defRPr sz="1800">
                <a:latin typeface="+mn-lt"/>
                <a:ea typeface="+mn-ea"/>
                <a:cs typeface="+mn-cs"/>
                <a:sym typeface="Helvetica"/>
              </a:defRPr>
            </a:pPr>
            <a:r>
              <a:rPr lang="en-US" sz="1150"/>
              <a:t>Strategic</a:t>
            </a:r>
            <a:r>
              <a:rPr lang="en-US" sz="1150" b="1">
                <a:solidFill>
                  <a:srgbClr val="00B050"/>
                </a:solidFill>
              </a:rPr>
              <a:t> </a:t>
            </a:r>
            <a:r>
              <a:rPr lang="en-US" sz="1150" b="1">
                <a:solidFill>
                  <a:srgbClr val="1D467D"/>
                </a:solidFill>
              </a:rPr>
              <a:t>alliances</a:t>
            </a:r>
            <a:r>
              <a:rPr lang="en-US" sz="1150">
                <a:solidFill>
                  <a:srgbClr val="1D467D"/>
                </a:solidFill>
              </a:rPr>
              <a:t> </a:t>
            </a:r>
          </a:p>
          <a:p>
            <a:pPr algn="ctr">
              <a:lnSpc>
                <a:spcPct val="90000"/>
              </a:lnSpc>
              <a:spcBef>
                <a:spcPts val="600"/>
              </a:spcBef>
              <a:spcAft>
                <a:spcPts val="600"/>
              </a:spcAft>
              <a:buClr>
                <a:srgbClr val="1E3E66"/>
              </a:buClr>
              <a:buSzPct val="100000"/>
              <a:defRPr sz="1800">
                <a:latin typeface="+mn-lt"/>
                <a:ea typeface="+mn-ea"/>
                <a:cs typeface="+mn-cs"/>
                <a:sym typeface="Helvetica"/>
              </a:defRPr>
            </a:pPr>
            <a:r>
              <a:rPr lang="en-US" sz="1150"/>
              <a:t>Analysis of government</a:t>
            </a:r>
            <a:r>
              <a:rPr lang="en-US" sz="1150" b="1">
                <a:solidFill>
                  <a:srgbClr val="1D467D"/>
                </a:solidFill>
              </a:rPr>
              <a:t> development plans</a:t>
            </a:r>
          </a:p>
          <a:p>
            <a:pPr algn="ctr">
              <a:lnSpc>
                <a:spcPct val="90000"/>
              </a:lnSpc>
              <a:spcBef>
                <a:spcPts val="600"/>
              </a:spcBef>
              <a:spcAft>
                <a:spcPts val="600"/>
              </a:spcAft>
              <a:buClr>
                <a:srgbClr val="1E3E66"/>
              </a:buClr>
              <a:buSzPct val="100000"/>
              <a:defRPr sz="1800">
                <a:latin typeface="+mn-lt"/>
                <a:ea typeface="+mn-ea"/>
                <a:cs typeface="+mn-cs"/>
                <a:sym typeface="Helvetica"/>
              </a:defRPr>
            </a:pPr>
            <a:r>
              <a:rPr lang="en-US" sz="1150" b="1">
                <a:solidFill>
                  <a:srgbClr val="1D467D"/>
                </a:solidFill>
              </a:rPr>
              <a:t>Opportunity</a:t>
            </a:r>
            <a:r>
              <a:rPr lang="en-US" sz="1150" b="1">
                <a:solidFill>
                  <a:srgbClr val="00B050"/>
                </a:solidFill>
              </a:rPr>
              <a:t> </a:t>
            </a:r>
            <a:r>
              <a:rPr lang="en-US" sz="1150"/>
              <a:t>creation</a:t>
            </a:r>
          </a:p>
        </p:txBody>
      </p:sp>
      <p:cxnSp>
        <p:nvCxnSpPr>
          <p:cNvPr id="97" name="Conector recto 96">
            <a:extLst>
              <a:ext uri="{FF2B5EF4-FFF2-40B4-BE49-F238E27FC236}">
                <a16:creationId xmlns:a16="http://schemas.microsoft.com/office/drawing/2014/main" id="{21C8D24F-5C1C-4A72-B5B1-1BB08A7A7374}"/>
              </a:ext>
            </a:extLst>
          </p:cNvPr>
          <p:cNvCxnSpPr>
            <a:cxnSpLocks/>
          </p:cNvCxnSpPr>
          <p:nvPr/>
        </p:nvCxnSpPr>
        <p:spPr>
          <a:xfrm>
            <a:off x="615826" y="3585808"/>
            <a:ext cx="165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Conector recto 97">
            <a:extLst>
              <a:ext uri="{FF2B5EF4-FFF2-40B4-BE49-F238E27FC236}">
                <a16:creationId xmlns:a16="http://schemas.microsoft.com/office/drawing/2014/main" id="{D0E6A2AA-572B-405D-8C47-F23D2A759193}"/>
              </a:ext>
            </a:extLst>
          </p:cNvPr>
          <p:cNvCxnSpPr>
            <a:cxnSpLocks/>
          </p:cNvCxnSpPr>
          <p:nvPr/>
        </p:nvCxnSpPr>
        <p:spPr>
          <a:xfrm>
            <a:off x="615826" y="4219665"/>
            <a:ext cx="165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Conector recto 98">
            <a:extLst>
              <a:ext uri="{FF2B5EF4-FFF2-40B4-BE49-F238E27FC236}">
                <a16:creationId xmlns:a16="http://schemas.microsoft.com/office/drawing/2014/main" id="{C99B7A44-7179-4DB3-B0A9-2ADC0FB5D446}"/>
              </a:ext>
            </a:extLst>
          </p:cNvPr>
          <p:cNvCxnSpPr>
            <a:cxnSpLocks/>
          </p:cNvCxnSpPr>
          <p:nvPr/>
        </p:nvCxnSpPr>
        <p:spPr>
          <a:xfrm>
            <a:off x="615826" y="4521095"/>
            <a:ext cx="165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Conector recto 99">
            <a:extLst>
              <a:ext uri="{FF2B5EF4-FFF2-40B4-BE49-F238E27FC236}">
                <a16:creationId xmlns:a16="http://schemas.microsoft.com/office/drawing/2014/main" id="{F95AAAD9-C1A9-468A-8A70-865F92601557}"/>
              </a:ext>
            </a:extLst>
          </p:cNvPr>
          <p:cNvCxnSpPr>
            <a:cxnSpLocks/>
          </p:cNvCxnSpPr>
          <p:nvPr/>
        </p:nvCxnSpPr>
        <p:spPr>
          <a:xfrm>
            <a:off x="615826" y="5020161"/>
            <a:ext cx="165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Conector recto 100">
            <a:extLst>
              <a:ext uri="{FF2B5EF4-FFF2-40B4-BE49-F238E27FC236}">
                <a16:creationId xmlns:a16="http://schemas.microsoft.com/office/drawing/2014/main" id="{4A5F4A39-320F-4567-A927-84C07604CED5}"/>
              </a:ext>
            </a:extLst>
          </p:cNvPr>
          <p:cNvCxnSpPr>
            <a:cxnSpLocks/>
          </p:cNvCxnSpPr>
          <p:nvPr/>
        </p:nvCxnSpPr>
        <p:spPr>
          <a:xfrm>
            <a:off x="615826" y="5436393"/>
            <a:ext cx="165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3" name="object 70">
            <a:extLst>
              <a:ext uri="{FF2B5EF4-FFF2-40B4-BE49-F238E27FC236}">
                <a16:creationId xmlns:a16="http://schemas.microsoft.com/office/drawing/2014/main" id="{0CB65FB0-F927-4AB4-93FA-E2156DFB7849}"/>
              </a:ext>
            </a:extLst>
          </p:cNvPr>
          <p:cNvSpPr/>
          <p:nvPr/>
        </p:nvSpPr>
        <p:spPr>
          <a:xfrm>
            <a:off x="3518570" y="1740372"/>
            <a:ext cx="731520" cy="731520"/>
          </a:xfrm>
          <a:custGeom>
            <a:avLst/>
            <a:gdLst/>
            <a:ahLst/>
            <a:cxnLst/>
            <a:rect l="l" t="t" r="r" b="b"/>
            <a:pathLst>
              <a:path w="731520" h="731519">
                <a:moveTo>
                  <a:pt x="0" y="365760"/>
                </a:moveTo>
                <a:lnTo>
                  <a:pt x="2849" y="319879"/>
                </a:lnTo>
                <a:lnTo>
                  <a:pt x="11170" y="275699"/>
                </a:lnTo>
                <a:lnTo>
                  <a:pt x="24619" y="233563"/>
                </a:lnTo>
                <a:lnTo>
                  <a:pt x="42854" y="193813"/>
                </a:lnTo>
                <a:lnTo>
                  <a:pt x="65531" y="156792"/>
                </a:lnTo>
                <a:lnTo>
                  <a:pt x="92308" y="122843"/>
                </a:lnTo>
                <a:lnTo>
                  <a:pt x="122843" y="92308"/>
                </a:lnTo>
                <a:lnTo>
                  <a:pt x="156792" y="65531"/>
                </a:lnTo>
                <a:lnTo>
                  <a:pt x="193813" y="42854"/>
                </a:lnTo>
                <a:lnTo>
                  <a:pt x="233563" y="24619"/>
                </a:lnTo>
                <a:lnTo>
                  <a:pt x="275699" y="11170"/>
                </a:lnTo>
                <a:lnTo>
                  <a:pt x="319879" y="2849"/>
                </a:lnTo>
                <a:lnTo>
                  <a:pt x="365760" y="0"/>
                </a:lnTo>
                <a:lnTo>
                  <a:pt x="411640" y="2849"/>
                </a:lnTo>
                <a:lnTo>
                  <a:pt x="455820" y="11170"/>
                </a:lnTo>
                <a:lnTo>
                  <a:pt x="497956" y="24619"/>
                </a:lnTo>
                <a:lnTo>
                  <a:pt x="537706" y="42854"/>
                </a:lnTo>
                <a:lnTo>
                  <a:pt x="574727" y="65531"/>
                </a:lnTo>
                <a:lnTo>
                  <a:pt x="608676" y="92308"/>
                </a:lnTo>
                <a:lnTo>
                  <a:pt x="639211" y="122843"/>
                </a:lnTo>
                <a:lnTo>
                  <a:pt x="665988" y="156792"/>
                </a:lnTo>
                <a:lnTo>
                  <a:pt x="688665" y="193813"/>
                </a:lnTo>
                <a:lnTo>
                  <a:pt x="706900" y="233563"/>
                </a:lnTo>
                <a:lnTo>
                  <a:pt x="720349" y="275699"/>
                </a:lnTo>
                <a:lnTo>
                  <a:pt x="728670" y="319879"/>
                </a:lnTo>
                <a:lnTo>
                  <a:pt x="731520" y="365760"/>
                </a:lnTo>
                <a:lnTo>
                  <a:pt x="728670" y="411640"/>
                </a:lnTo>
                <a:lnTo>
                  <a:pt x="720349" y="455820"/>
                </a:lnTo>
                <a:lnTo>
                  <a:pt x="706900" y="497956"/>
                </a:lnTo>
                <a:lnTo>
                  <a:pt x="688665" y="537706"/>
                </a:lnTo>
                <a:lnTo>
                  <a:pt x="665988" y="574727"/>
                </a:lnTo>
                <a:lnTo>
                  <a:pt x="639211" y="608676"/>
                </a:lnTo>
                <a:lnTo>
                  <a:pt x="608676" y="639211"/>
                </a:lnTo>
                <a:lnTo>
                  <a:pt x="574727" y="665988"/>
                </a:lnTo>
                <a:lnTo>
                  <a:pt x="537706" y="688665"/>
                </a:lnTo>
                <a:lnTo>
                  <a:pt x="497956" y="706900"/>
                </a:lnTo>
                <a:lnTo>
                  <a:pt x="455820" y="720349"/>
                </a:lnTo>
                <a:lnTo>
                  <a:pt x="411640" y="728670"/>
                </a:lnTo>
                <a:lnTo>
                  <a:pt x="365760" y="731520"/>
                </a:lnTo>
                <a:lnTo>
                  <a:pt x="319879" y="728670"/>
                </a:lnTo>
                <a:lnTo>
                  <a:pt x="275699" y="720349"/>
                </a:lnTo>
                <a:lnTo>
                  <a:pt x="233563" y="706900"/>
                </a:lnTo>
                <a:lnTo>
                  <a:pt x="193813" y="688665"/>
                </a:lnTo>
                <a:lnTo>
                  <a:pt x="156792" y="665988"/>
                </a:lnTo>
                <a:lnTo>
                  <a:pt x="122843" y="639211"/>
                </a:lnTo>
                <a:lnTo>
                  <a:pt x="92308" y="608676"/>
                </a:lnTo>
                <a:lnTo>
                  <a:pt x="65531" y="574727"/>
                </a:lnTo>
                <a:lnTo>
                  <a:pt x="42854" y="537706"/>
                </a:lnTo>
                <a:lnTo>
                  <a:pt x="24619" y="497956"/>
                </a:lnTo>
                <a:lnTo>
                  <a:pt x="11170" y="455820"/>
                </a:lnTo>
                <a:lnTo>
                  <a:pt x="2849" y="411640"/>
                </a:lnTo>
                <a:lnTo>
                  <a:pt x="0" y="365760"/>
                </a:lnTo>
                <a:close/>
              </a:path>
            </a:pathLst>
          </a:custGeom>
          <a:solidFill>
            <a:schemeClr val="bg1"/>
          </a:solidFill>
          <a:ln w="57150">
            <a:solidFill>
              <a:srgbClr val="1E3E66"/>
            </a:solidFill>
          </a:ln>
        </p:spPr>
        <p:txBody>
          <a:bodyPr wrap="square" lIns="0" tIns="0" rIns="0" bIns="0" rtlCol="0"/>
          <a:lstStyle/>
          <a:p>
            <a:endParaRPr/>
          </a:p>
        </p:txBody>
      </p:sp>
      <p:pic>
        <p:nvPicPr>
          <p:cNvPr id="104" name="Gráfico 103" descr="Lupa con relleno sólido">
            <a:extLst>
              <a:ext uri="{FF2B5EF4-FFF2-40B4-BE49-F238E27FC236}">
                <a16:creationId xmlns:a16="http://schemas.microsoft.com/office/drawing/2014/main" id="{CF1BC5B5-9F48-4335-82CF-43C79DFC0EEE}"/>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39110" y="1860912"/>
            <a:ext cx="490440" cy="490440"/>
          </a:xfrm>
          <a:prstGeom prst="rect">
            <a:avLst/>
          </a:prstGeom>
        </p:spPr>
      </p:pic>
      <p:sp>
        <p:nvSpPr>
          <p:cNvPr id="105" name="Flecha: cheurón 104">
            <a:extLst>
              <a:ext uri="{FF2B5EF4-FFF2-40B4-BE49-F238E27FC236}">
                <a16:creationId xmlns:a16="http://schemas.microsoft.com/office/drawing/2014/main" id="{12FC3ADB-4077-4094-9DC3-A756D3F87C8F}"/>
              </a:ext>
            </a:extLst>
          </p:cNvPr>
          <p:cNvSpPr/>
          <p:nvPr/>
        </p:nvSpPr>
        <p:spPr>
          <a:xfrm>
            <a:off x="2716398" y="2602671"/>
            <a:ext cx="2335865" cy="484632"/>
          </a:xfrm>
          <a:prstGeom prst="chevron">
            <a:avLst/>
          </a:prstGeom>
          <a:solidFill>
            <a:srgbClr val="1E3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b="1" dirty="0"/>
              <a:t>Analysis</a:t>
            </a:r>
          </a:p>
        </p:txBody>
      </p:sp>
      <p:sp>
        <p:nvSpPr>
          <p:cNvPr id="106" name="Rectángulo 105">
            <a:extLst>
              <a:ext uri="{FF2B5EF4-FFF2-40B4-BE49-F238E27FC236}">
                <a16:creationId xmlns:a16="http://schemas.microsoft.com/office/drawing/2014/main" id="{503A09EC-5537-477D-A0B9-746AD7D487CB}"/>
              </a:ext>
            </a:extLst>
          </p:cNvPr>
          <p:cNvSpPr/>
          <p:nvPr/>
        </p:nvSpPr>
        <p:spPr>
          <a:xfrm>
            <a:off x="2714955" y="3142983"/>
            <a:ext cx="2139299" cy="3449628"/>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08" name="Shape 781" descr="Content Placeholder 2">
            <a:extLst>
              <a:ext uri="{FF2B5EF4-FFF2-40B4-BE49-F238E27FC236}">
                <a16:creationId xmlns:a16="http://schemas.microsoft.com/office/drawing/2014/main" id="{4DD4F1A6-A9AB-40D0-8E02-810E6D31D9E3}"/>
              </a:ext>
            </a:extLst>
          </p:cNvPr>
          <p:cNvSpPr/>
          <p:nvPr/>
        </p:nvSpPr>
        <p:spPr>
          <a:xfrm>
            <a:off x="2749345" y="3151075"/>
            <a:ext cx="2145675" cy="3250633"/>
          </a:xfrm>
          <a:prstGeom prst="rect">
            <a:avLst/>
          </a:prstGeom>
          <a:ln w="25400">
            <a:miter lim="400000"/>
          </a:ln>
          <a:extLst>
            <a:ext uri="{C572A759-6A51-4108-AA02-DFA0A04FC94B}">
              <ma14:wrappingTextBoxFlag xmlns="" xmlns:ma14="http://schemas.microsoft.com/office/mac/drawingml/2011/main" val="1"/>
            </a:ext>
          </a:extLst>
        </p:spPr>
        <p:txBody>
          <a:bodyPr wrap="square" lIns="60960" tIns="60960" rIns="60960" bIns="60960">
            <a:spAutoFit/>
          </a:bodyPr>
          <a:lstStyle/>
          <a:p>
            <a:pPr algn="ctr">
              <a:lnSpc>
                <a:spcPct val="90000"/>
              </a:lnSpc>
              <a:spcBef>
                <a:spcPts val="500"/>
              </a:spcBef>
              <a:spcAft>
                <a:spcPts val="500"/>
              </a:spcAft>
              <a:buClr>
                <a:srgbClr val="1E3E66"/>
              </a:buClr>
              <a:buSzPct val="100000"/>
              <a:defRPr sz="1800">
                <a:latin typeface="+mn-lt"/>
                <a:ea typeface="+mn-ea"/>
                <a:cs typeface="+mn-cs"/>
                <a:sym typeface="Helvetica"/>
              </a:defRPr>
            </a:pPr>
            <a:r>
              <a:rPr lang="en-US" sz="1150" b="1">
                <a:solidFill>
                  <a:srgbClr val="1D467D"/>
                </a:solidFill>
              </a:rPr>
              <a:t>Business</a:t>
            </a:r>
            <a:r>
              <a:rPr lang="en-US" sz="1150">
                <a:solidFill>
                  <a:srgbClr val="1D467D"/>
                </a:solidFill>
              </a:rPr>
              <a:t> </a:t>
            </a:r>
            <a:r>
              <a:rPr lang="en-US" sz="1150"/>
              <a:t>design and development of </a:t>
            </a:r>
            <a:r>
              <a:rPr lang="en-US" sz="1150" b="1">
                <a:solidFill>
                  <a:srgbClr val="1D467D"/>
                </a:solidFill>
              </a:rPr>
              <a:t>financial</a:t>
            </a:r>
            <a:r>
              <a:rPr lang="en-US" sz="1150">
                <a:solidFill>
                  <a:srgbClr val="1D467D"/>
                </a:solidFill>
              </a:rPr>
              <a:t> </a:t>
            </a:r>
            <a:r>
              <a:rPr lang="en-US" sz="1150" b="1">
                <a:solidFill>
                  <a:srgbClr val="1D467D"/>
                </a:solidFill>
              </a:rPr>
              <a:t>model</a:t>
            </a:r>
            <a:r>
              <a:rPr lang="en-US" sz="1150">
                <a:solidFill>
                  <a:srgbClr val="1D467D"/>
                </a:solidFill>
              </a:rPr>
              <a:t>  </a:t>
            </a:r>
            <a:endParaRPr lang="en-US" sz="1150" b="1">
              <a:solidFill>
                <a:srgbClr val="1D467D"/>
              </a:solidFill>
            </a:endParaRPr>
          </a:p>
          <a:p>
            <a:pPr algn="ctr">
              <a:lnSpc>
                <a:spcPct val="90000"/>
              </a:lnSpc>
              <a:spcBef>
                <a:spcPts val="500"/>
              </a:spcBef>
              <a:spcAft>
                <a:spcPts val="500"/>
              </a:spcAft>
              <a:buClr>
                <a:srgbClr val="1E3E66"/>
              </a:buClr>
              <a:buSzPct val="100000"/>
              <a:defRPr sz="1800">
                <a:latin typeface="+mn-lt"/>
                <a:ea typeface="+mn-ea"/>
                <a:cs typeface="+mn-cs"/>
                <a:sym typeface="Helvetica"/>
              </a:defRPr>
            </a:pPr>
            <a:r>
              <a:rPr lang="en-US" sz="1150"/>
              <a:t>Independent risk analysis </a:t>
            </a:r>
            <a:br>
              <a:rPr lang="en-US" sz="1150"/>
            </a:br>
            <a:r>
              <a:rPr lang="en-US" sz="1150"/>
              <a:t>and </a:t>
            </a:r>
            <a:r>
              <a:rPr lang="en-US" sz="1150" b="1">
                <a:solidFill>
                  <a:srgbClr val="1D467D"/>
                </a:solidFill>
              </a:rPr>
              <a:t>ESG opportunities</a:t>
            </a:r>
          </a:p>
          <a:p>
            <a:pPr algn="ctr">
              <a:lnSpc>
                <a:spcPct val="90000"/>
              </a:lnSpc>
              <a:spcBef>
                <a:spcPts val="500"/>
              </a:spcBef>
              <a:spcAft>
                <a:spcPts val="500"/>
              </a:spcAft>
              <a:buClr>
                <a:srgbClr val="1E3E66"/>
              </a:buClr>
              <a:buSzPct val="100000"/>
              <a:defRPr sz="1800">
                <a:latin typeface="+mn-lt"/>
                <a:ea typeface="+mn-ea"/>
                <a:cs typeface="+mn-cs"/>
                <a:sym typeface="Helvetica"/>
              </a:defRPr>
            </a:pPr>
            <a:r>
              <a:rPr lang="en-US" sz="1150" b="1">
                <a:solidFill>
                  <a:srgbClr val="1D467D"/>
                </a:solidFill>
              </a:rPr>
              <a:t>Market</a:t>
            </a:r>
            <a:r>
              <a:rPr lang="en-US" sz="1150"/>
              <a:t> analysis</a:t>
            </a:r>
          </a:p>
          <a:p>
            <a:pPr algn="ctr">
              <a:lnSpc>
                <a:spcPct val="90000"/>
              </a:lnSpc>
              <a:spcBef>
                <a:spcPts val="500"/>
              </a:spcBef>
              <a:spcAft>
                <a:spcPts val="500"/>
              </a:spcAft>
              <a:buClr>
                <a:srgbClr val="1E3E66"/>
              </a:buClr>
              <a:buSzPct val="100000"/>
              <a:defRPr sz="1800">
                <a:latin typeface="+mn-lt"/>
                <a:ea typeface="+mn-ea"/>
                <a:cs typeface="+mn-cs"/>
                <a:sym typeface="Helvetica"/>
              </a:defRPr>
            </a:pPr>
            <a:r>
              <a:rPr lang="en-US" sz="1150" b="1">
                <a:solidFill>
                  <a:srgbClr val="1D467D"/>
                </a:solidFill>
              </a:rPr>
              <a:t>Due diligence </a:t>
            </a:r>
            <a:r>
              <a:rPr lang="en-US" sz="1150"/>
              <a:t>with recognized world-class  advisors </a:t>
            </a:r>
          </a:p>
          <a:p>
            <a:pPr algn="ctr">
              <a:lnSpc>
                <a:spcPct val="90000"/>
              </a:lnSpc>
              <a:spcBef>
                <a:spcPts val="500"/>
              </a:spcBef>
              <a:spcAft>
                <a:spcPts val="500"/>
              </a:spcAft>
              <a:buClr>
                <a:srgbClr val="1E3E66"/>
              </a:buClr>
              <a:buSzPct val="100000"/>
              <a:defRPr sz="1800">
                <a:latin typeface="+mn-lt"/>
                <a:ea typeface="+mn-ea"/>
                <a:cs typeface="+mn-cs"/>
                <a:sym typeface="Helvetica"/>
              </a:defRPr>
            </a:pPr>
            <a:r>
              <a:rPr lang="en-US" sz="1150" b="1">
                <a:solidFill>
                  <a:srgbClr val="1D467D"/>
                </a:solidFill>
              </a:rPr>
              <a:t>Value generating </a:t>
            </a:r>
            <a:r>
              <a:rPr lang="en-US" sz="1150"/>
              <a:t>opportunity assessment </a:t>
            </a:r>
            <a:endParaRPr lang="en-US" sz="1150" b="1">
              <a:solidFill>
                <a:srgbClr val="1D467D"/>
              </a:solidFill>
            </a:endParaRPr>
          </a:p>
          <a:p>
            <a:pPr algn="ctr">
              <a:lnSpc>
                <a:spcPct val="90000"/>
              </a:lnSpc>
              <a:spcBef>
                <a:spcPts val="500"/>
              </a:spcBef>
              <a:spcAft>
                <a:spcPts val="500"/>
              </a:spcAft>
              <a:buClr>
                <a:srgbClr val="1E3E66"/>
              </a:buClr>
              <a:buSzPct val="100000"/>
              <a:defRPr sz="1800">
                <a:latin typeface="+mn-lt"/>
                <a:ea typeface="+mn-ea"/>
                <a:cs typeface="+mn-cs"/>
                <a:sym typeface="Helvetica"/>
              </a:defRPr>
            </a:pPr>
            <a:r>
              <a:rPr lang="en-US" sz="1150" b="1">
                <a:solidFill>
                  <a:srgbClr val="1D467D"/>
                </a:solidFill>
              </a:rPr>
              <a:t>Risk</a:t>
            </a:r>
            <a:r>
              <a:rPr lang="en-US" sz="1150"/>
              <a:t> identification and management</a:t>
            </a:r>
            <a:endParaRPr lang="en-US" sz="1150" b="1">
              <a:solidFill>
                <a:srgbClr val="00B050"/>
              </a:solidFill>
            </a:endParaRPr>
          </a:p>
          <a:p>
            <a:pPr algn="ctr">
              <a:lnSpc>
                <a:spcPct val="90000"/>
              </a:lnSpc>
              <a:spcBef>
                <a:spcPts val="500"/>
              </a:spcBef>
              <a:spcAft>
                <a:spcPts val="500"/>
              </a:spcAft>
              <a:buClr>
                <a:srgbClr val="1E3E66"/>
              </a:buClr>
              <a:buSzPct val="100000"/>
              <a:defRPr sz="1800">
                <a:latin typeface="+mn-lt"/>
                <a:ea typeface="+mn-ea"/>
                <a:cs typeface="+mn-cs"/>
                <a:sym typeface="Helvetica"/>
              </a:defRPr>
            </a:pPr>
            <a:r>
              <a:rPr lang="en-US" sz="1150" b="1">
                <a:solidFill>
                  <a:srgbClr val="1D467D"/>
                </a:solidFill>
              </a:rPr>
              <a:t>KYC</a:t>
            </a:r>
            <a:r>
              <a:rPr lang="en-US" sz="1150"/>
              <a:t> of partners and        shareholders</a:t>
            </a:r>
          </a:p>
          <a:p>
            <a:pPr algn="ctr">
              <a:lnSpc>
                <a:spcPct val="90000"/>
              </a:lnSpc>
              <a:spcBef>
                <a:spcPts val="500"/>
              </a:spcBef>
              <a:spcAft>
                <a:spcPts val="500"/>
              </a:spcAft>
              <a:buClr>
                <a:srgbClr val="1E3E66"/>
              </a:buClr>
              <a:buSzPct val="100000"/>
              <a:defRPr sz="1800">
                <a:latin typeface="+mn-lt"/>
                <a:ea typeface="+mn-ea"/>
                <a:cs typeface="+mn-cs"/>
                <a:sym typeface="Helvetica"/>
              </a:defRPr>
            </a:pPr>
            <a:r>
              <a:rPr lang="en-US" sz="1150" b="1">
                <a:solidFill>
                  <a:srgbClr val="1D467D"/>
                </a:solidFill>
              </a:rPr>
              <a:t>Exit</a:t>
            </a:r>
            <a:r>
              <a:rPr lang="en-US" sz="1150"/>
              <a:t> feasibility</a:t>
            </a:r>
            <a:endParaRPr lang="en-US" sz="1150" b="1">
              <a:solidFill>
                <a:srgbClr val="00B050"/>
              </a:solidFill>
            </a:endParaRPr>
          </a:p>
        </p:txBody>
      </p:sp>
      <p:cxnSp>
        <p:nvCxnSpPr>
          <p:cNvPr id="109" name="Conector recto 108">
            <a:extLst>
              <a:ext uri="{FF2B5EF4-FFF2-40B4-BE49-F238E27FC236}">
                <a16:creationId xmlns:a16="http://schemas.microsoft.com/office/drawing/2014/main" id="{277CEA9B-5F27-4DA6-A240-0F16F1AD1B9A}"/>
              </a:ext>
            </a:extLst>
          </p:cNvPr>
          <p:cNvCxnSpPr>
            <a:cxnSpLocks/>
          </p:cNvCxnSpPr>
          <p:nvPr/>
        </p:nvCxnSpPr>
        <p:spPr>
          <a:xfrm>
            <a:off x="2968494" y="3559974"/>
            <a:ext cx="165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Conector recto 109">
            <a:extLst>
              <a:ext uri="{FF2B5EF4-FFF2-40B4-BE49-F238E27FC236}">
                <a16:creationId xmlns:a16="http://schemas.microsoft.com/office/drawing/2014/main" id="{FCB7B649-F67D-4A83-9102-602781B29A1D}"/>
              </a:ext>
            </a:extLst>
          </p:cNvPr>
          <p:cNvCxnSpPr>
            <a:cxnSpLocks/>
          </p:cNvCxnSpPr>
          <p:nvPr/>
        </p:nvCxnSpPr>
        <p:spPr>
          <a:xfrm>
            <a:off x="2968494" y="4011905"/>
            <a:ext cx="165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Conector recto 110">
            <a:extLst>
              <a:ext uri="{FF2B5EF4-FFF2-40B4-BE49-F238E27FC236}">
                <a16:creationId xmlns:a16="http://schemas.microsoft.com/office/drawing/2014/main" id="{A949C572-41EC-457B-8EE3-D31FCA2216D0}"/>
              </a:ext>
            </a:extLst>
          </p:cNvPr>
          <p:cNvCxnSpPr>
            <a:cxnSpLocks/>
          </p:cNvCxnSpPr>
          <p:nvPr/>
        </p:nvCxnSpPr>
        <p:spPr>
          <a:xfrm>
            <a:off x="2968494" y="4316185"/>
            <a:ext cx="165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Conector recto 111">
            <a:extLst>
              <a:ext uri="{FF2B5EF4-FFF2-40B4-BE49-F238E27FC236}">
                <a16:creationId xmlns:a16="http://schemas.microsoft.com/office/drawing/2014/main" id="{DBE8A6C6-4B8C-4ABC-9CB7-A36D260C9BA1}"/>
              </a:ext>
            </a:extLst>
          </p:cNvPr>
          <p:cNvCxnSpPr>
            <a:cxnSpLocks/>
          </p:cNvCxnSpPr>
          <p:nvPr/>
        </p:nvCxnSpPr>
        <p:spPr>
          <a:xfrm>
            <a:off x="2968494" y="4737048"/>
            <a:ext cx="165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 name="Conector recto 112">
            <a:extLst>
              <a:ext uri="{FF2B5EF4-FFF2-40B4-BE49-F238E27FC236}">
                <a16:creationId xmlns:a16="http://schemas.microsoft.com/office/drawing/2014/main" id="{B1450262-B32A-4EE6-8C6B-C9229ED0C33D}"/>
              </a:ext>
            </a:extLst>
          </p:cNvPr>
          <p:cNvCxnSpPr>
            <a:cxnSpLocks/>
          </p:cNvCxnSpPr>
          <p:nvPr/>
        </p:nvCxnSpPr>
        <p:spPr>
          <a:xfrm>
            <a:off x="2968494" y="5187748"/>
            <a:ext cx="165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Conector recto 113">
            <a:extLst>
              <a:ext uri="{FF2B5EF4-FFF2-40B4-BE49-F238E27FC236}">
                <a16:creationId xmlns:a16="http://schemas.microsoft.com/office/drawing/2014/main" id="{7A7CC8EE-45DD-40E2-9AF2-4D2E81FB92B9}"/>
              </a:ext>
            </a:extLst>
          </p:cNvPr>
          <p:cNvCxnSpPr>
            <a:cxnSpLocks/>
          </p:cNvCxnSpPr>
          <p:nvPr/>
        </p:nvCxnSpPr>
        <p:spPr>
          <a:xfrm>
            <a:off x="2968494" y="5645949"/>
            <a:ext cx="165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Conector recto 114">
            <a:extLst>
              <a:ext uri="{FF2B5EF4-FFF2-40B4-BE49-F238E27FC236}">
                <a16:creationId xmlns:a16="http://schemas.microsoft.com/office/drawing/2014/main" id="{8BD72CC7-26D9-4B9B-9E8F-4FDE2BF12BE6}"/>
              </a:ext>
            </a:extLst>
          </p:cNvPr>
          <p:cNvCxnSpPr>
            <a:cxnSpLocks/>
          </p:cNvCxnSpPr>
          <p:nvPr/>
        </p:nvCxnSpPr>
        <p:spPr>
          <a:xfrm>
            <a:off x="2968494" y="6071704"/>
            <a:ext cx="165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7" name="object 73">
            <a:extLst>
              <a:ext uri="{FF2B5EF4-FFF2-40B4-BE49-F238E27FC236}">
                <a16:creationId xmlns:a16="http://schemas.microsoft.com/office/drawing/2014/main" id="{6B530EC5-B96E-4F35-8179-4F6E541A1535}"/>
              </a:ext>
            </a:extLst>
          </p:cNvPr>
          <p:cNvSpPr/>
          <p:nvPr/>
        </p:nvSpPr>
        <p:spPr>
          <a:xfrm>
            <a:off x="5841533" y="1740372"/>
            <a:ext cx="731520" cy="731520"/>
          </a:xfrm>
          <a:custGeom>
            <a:avLst/>
            <a:gdLst/>
            <a:ahLst/>
            <a:cxnLst/>
            <a:rect l="l" t="t" r="r" b="b"/>
            <a:pathLst>
              <a:path w="731520" h="731519">
                <a:moveTo>
                  <a:pt x="0" y="365760"/>
                </a:moveTo>
                <a:lnTo>
                  <a:pt x="2849" y="319879"/>
                </a:lnTo>
                <a:lnTo>
                  <a:pt x="11170" y="275699"/>
                </a:lnTo>
                <a:lnTo>
                  <a:pt x="24619" y="233563"/>
                </a:lnTo>
                <a:lnTo>
                  <a:pt x="42854" y="193813"/>
                </a:lnTo>
                <a:lnTo>
                  <a:pt x="65531" y="156792"/>
                </a:lnTo>
                <a:lnTo>
                  <a:pt x="92308" y="122843"/>
                </a:lnTo>
                <a:lnTo>
                  <a:pt x="122843" y="92308"/>
                </a:lnTo>
                <a:lnTo>
                  <a:pt x="156792" y="65531"/>
                </a:lnTo>
                <a:lnTo>
                  <a:pt x="193813" y="42854"/>
                </a:lnTo>
                <a:lnTo>
                  <a:pt x="233563" y="24619"/>
                </a:lnTo>
                <a:lnTo>
                  <a:pt x="275699" y="11170"/>
                </a:lnTo>
                <a:lnTo>
                  <a:pt x="319879" y="2849"/>
                </a:lnTo>
                <a:lnTo>
                  <a:pt x="365760" y="0"/>
                </a:lnTo>
                <a:lnTo>
                  <a:pt x="411640" y="2849"/>
                </a:lnTo>
                <a:lnTo>
                  <a:pt x="455820" y="11170"/>
                </a:lnTo>
                <a:lnTo>
                  <a:pt x="497956" y="24619"/>
                </a:lnTo>
                <a:lnTo>
                  <a:pt x="537706" y="42854"/>
                </a:lnTo>
                <a:lnTo>
                  <a:pt x="574727" y="65531"/>
                </a:lnTo>
                <a:lnTo>
                  <a:pt x="608676" y="92308"/>
                </a:lnTo>
                <a:lnTo>
                  <a:pt x="639211" y="122843"/>
                </a:lnTo>
                <a:lnTo>
                  <a:pt x="665988" y="156792"/>
                </a:lnTo>
                <a:lnTo>
                  <a:pt x="688665" y="193813"/>
                </a:lnTo>
                <a:lnTo>
                  <a:pt x="706900" y="233563"/>
                </a:lnTo>
                <a:lnTo>
                  <a:pt x="720349" y="275699"/>
                </a:lnTo>
                <a:lnTo>
                  <a:pt x="728670" y="319879"/>
                </a:lnTo>
                <a:lnTo>
                  <a:pt x="731520" y="365760"/>
                </a:lnTo>
                <a:lnTo>
                  <a:pt x="728670" y="411640"/>
                </a:lnTo>
                <a:lnTo>
                  <a:pt x="720349" y="455820"/>
                </a:lnTo>
                <a:lnTo>
                  <a:pt x="706900" y="497956"/>
                </a:lnTo>
                <a:lnTo>
                  <a:pt x="688665" y="537706"/>
                </a:lnTo>
                <a:lnTo>
                  <a:pt x="665988" y="574727"/>
                </a:lnTo>
                <a:lnTo>
                  <a:pt x="639211" y="608676"/>
                </a:lnTo>
                <a:lnTo>
                  <a:pt x="608676" y="639211"/>
                </a:lnTo>
                <a:lnTo>
                  <a:pt x="574727" y="665988"/>
                </a:lnTo>
                <a:lnTo>
                  <a:pt x="537706" y="688665"/>
                </a:lnTo>
                <a:lnTo>
                  <a:pt x="497956" y="706900"/>
                </a:lnTo>
                <a:lnTo>
                  <a:pt x="455820" y="720349"/>
                </a:lnTo>
                <a:lnTo>
                  <a:pt x="411640" y="728670"/>
                </a:lnTo>
                <a:lnTo>
                  <a:pt x="365760" y="731520"/>
                </a:lnTo>
                <a:lnTo>
                  <a:pt x="319879" y="728670"/>
                </a:lnTo>
                <a:lnTo>
                  <a:pt x="275699" y="720349"/>
                </a:lnTo>
                <a:lnTo>
                  <a:pt x="233563" y="706900"/>
                </a:lnTo>
                <a:lnTo>
                  <a:pt x="193813" y="688665"/>
                </a:lnTo>
                <a:lnTo>
                  <a:pt x="156792" y="665988"/>
                </a:lnTo>
                <a:lnTo>
                  <a:pt x="122843" y="639211"/>
                </a:lnTo>
                <a:lnTo>
                  <a:pt x="92308" y="608676"/>
                </a:lnTo>
                <a:lnTo>
                  <a:pt x="65531" y="574727"/>
                </a:lnTo>
                <a:lnTo>
                  <a:pt x="42854" y="537706"/>
                </a:lnTo>
                <a:lnTo>
                  <a:pt x="24619" y="497956"/>
                </a:lnTo>
                <a:lnTo>
                  <a:pt x="11170" y="455820"/>
                </a:lnTo>
                <a:lnTo>
                  <a:pt x="2849" y="411640"/>
                </a:lnTo>
                <a:lnTo>
                  <a:pt x="0" y="365760"/>
                </a:lnTo>
                <a:close/>
              </a:path>
            </a:pathLst>
          </a:custGeom>
          <a:solidFill>
            <a:schemeClr val="bg1"/>
          </a:solidFill>
          <a:ln w="57150">
            <a:solidFill>
              <a:srgbClr val="1E3E66"/>
            </a:solidFill>
          </a:ln>
        </p:spPr>
        <p:txBody>
          <a:bodyPr wrap="square" lIns="0" tIns="0" rIns="0" bIns="0" rtlCol="0"/>
          <a:lstStyle/>
          <a:p>
            <a:endParaRPr/>
          </a:p>
        </p:txBody>
      </p:sp>
      <p:pic>
        <p:nvPicPr>
          <p:cNvPr id="118" name="Gráfico 117" descr="Lista con relleno sólido">
            <a:extLst>
              <a:ext uri="{FF2B5EF4-FFF2-40B4-BE49-F238E27FC236}">
                <a16:creationId xmlns:a16="http://schemas.microsoft.com/office/drawing/2014/main" id="{3651C6F7-A25A-4021-91AC-A32D7F8E129D}"/>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62073" y="1860912"/>
            <a:ext cx="490440" cy="490440"/>
          </a:xfrm>
          <a:prstGeom prst="rect">
            <a:avLst/>
          </a:prstGeom>
        </p:spPr>
      </p:pic>
      <p:sp>
        <p:nvSpPr>
          <p:cNvPr id="119" name="Flecha: cheurón 118">
            <a:extLst>
              <a:ext uri="{FF2B5EF4-FFF2-40B4-BE49-F238E27FC236}">
                <a16:creationId xmlns:a16="http://schemas.microsoft.com/office/drawing/2014/main" id="{485DD19D-3C7B-4AE0-8006-8B46CCA5A3FE}"/>
              </a:ext>
            </a:extLst>
          </p:cNvPr>
          <p:cNvSpPr/>
          <p:nvPr/>
        </p:nvSpPr>
        <p:spPr>
          <a:xfrm>
            <a:off x="5027329" y="2602671"/>
            <a:ext cx="2335865" cy="484632"/>
          </a:xfrm>
          <a:prstGeom prst="chevron">
            <a:avLst/>
          </a:prstGeom>
          <a:solidFill>
            <a:srgbClr val="1E3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b="1" dirty="0"/>
              <a:t>Structuring</a:t>
            </a:r>
          </a:p>
        </p:txBody>
      </p:sp>
      <p:sp>
        <p:nvSpPr>
          <p:cNvPr id="120" name="Rectángulo 119">
            <a:extLst>
              <a:ext uri="{FF2B5EF4-FFF2-40B4-BE49-F238E27FC236}">
                <a16:creationId xmlns:a16="http://schemas.microsoft.com/office/drawing/2014/main" id="{E796E302-F9AF-411F-9D4C-A667F14518F3}"/>
              </a:ext>
            </a:extLst>
          </p:cNvPr>
          <p:cNvSpPr/>
          <p:nvPr/>
        </p:nvSpPr>
        <p:spPr>
          <a:xfrm>
            <a:off x="5027329" y="3142983"/>
            <a:ext cx="2088000" cy="3449628"/>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2" name="Shape 781" descr="Content Placeholder 2">
            <a:extLst>
              <a:ext uri="{FF2B5EF4-FFF2-40B4-BE49-F238E27FC236}">
                <a16:creationId xmlns:a16="http://schemas.microsoft.com/office/drawing/2014/main" id="{339AF249-77E0-4963-B2FD-C537BE5BE233}"/>
              </a:ext>
            </a:extLst>
          </p:cNvPr>
          <p:cNvSpPr/>
          <p:nvPr/>
        </p:nvSpPr>
        <p:spPr>
          <a:xfrm>
            <a:off x="5064033" y="3182422"/>
            <a:ext cx="2018791" cy="3424784"/>
          </a:xfrm>
          <a:prstGeom prst="rect">
            <a:avLst/>
          </a:prstGeom>
          <a:ln w="25400">
            <a:miter lim="400000"/>
          </a:ln>
          <a:extLst>
            <a:ext uri="{C572A759-6A51-4108-AA02-DFA0A04FC94B}">
              <ma14:wrappingTextBoxFlag xmlns="" xmlns:ma14="http://schemas.microsoft.com/office/mac/drawingml/2011/main" val="1"/>
            </a:ext>
          </a:extLst>
        </p:spPr>
        <p:txBody>
          <a:bodyPr wrap="square" lIns="60960" tIns="60960" rIns="60960" bIns="60960">
            <a:spAutoFit/>
          </a:bodyPr>
          <a:lstStyle/>
          <a:p>
            <a:pPr algn="ctr">
              <a:lnSpc>
                <a:spcPct val="90000"/>
              </a:lnSpc>
              <a:spcBef>
                <a:spcPts val="800"/>
              </a:spcBef>
              <a:spcAft>
                <a:spcPts val="800"/>
              </a:spcAft>
              <a:buClr>
                <a:srgbClr val="1E3E66"/>
              </a:buClr>
              <a:buSzPct val="100000"/>
              <a:defRPr sz="1800">
                <a:latin typeface="+mn-lt"/>
                <a:ea typeface="+mn-ea"/>
                <a:cs typeface="+mn-cs"/>
                <a:sym typeface="Helvetica"/>
              </a:defRPr>
            </a:pPr>
            <a:r>
              <a:rPr lang="en-US" sz="1150"/>
              <a:t>Negotiation</a:t>
            </a:r>
            <a:r>
              <a:rPr lang="en-US" sz="1150" b="1">
                <a:solidFill>
                  <a:srgbClr val="1D467D"/>
                </a:solidFill>
              </a:rPr>
              <a:t> </a:t>
            </a:r>
            <a:r>
              <a:rPr lang="en-US" sz="1150"/>
              <a:t>of</a:t>
            </a:r>
            <a:r>
              <a:rPr lang="en-US" sz="1150" b="1">
                <a:solidFill>
                  <a:srgbClr val="1D467D"/>
                </a:solidFill>
              </a:rPr>
              <a:t> </a:t>
            </a:r>
            <a:r>
              <a:rPr lang="en-US" sz="1150"/>
              <a:t>investment</a:t>
            </a:r>
            <a:r>
              <a:rPr lang="en-US" sz="1150" b="1">
                <a:solidFill>
                  <a:srgbClr val="1D467D"/>
                </a:solidFill>
              </a:rPr>
              <a:t> contracts </a:t>
            </a:r>
            <a:r>
              <a:rPr lang="en-US" sz="1150"/>
              <a:t>&amp; shareholders </a:t>
            </a:r>
            <a:r>
              <a:rPr lang="en-US" sz="1150" b="1">
                <a:solidFill>
                  <a:srgbClr val="1D467D"/>
                </a:solidFill>
              </a:rPr>
              <a:t>agreement</a:t>
            </a:r>
            <a:r>
              <a:rPr lang="en-US" sz="1150"/>
              <a:t> </a:t>
            </a:r>
          </a:p>
          <a:p>
            <a:pPr algn="ctr">
              <a:lnSpc>
                <a:spcPct val="90000"/>
              </a:lnSpc>
              <a:spcBef>
                <a:spcPts val="800"/>
              </a:spcBef>
              <a:spcAft>
                <a:spcPts val="800"/>
              </a:spcAft>
              <a:buClr>
                <a:srgbClr val="1E3E66"/>
              </a:buClr>
              <a:buSzPct val="100000"/>
              <a:defRPr sz="1800">
                <a:latin typeface="+mn-lt"/>
                <a:ea typeface="+mn-ea"/>
                <a:cs typeface="+mn-cs"/>
                <a:sym typeface="Helvetica"/>
              </a:defRPr>
            </a:pPr>
            <a:r>
              <a:rPr lang="en-US" sz="1150"/>
              <a:t>Incorporating ESG </a:t>
            </a:r>
            <a:r>
              <a:rPr lang="en-US" sz="1150" b="1">
                <a:solidFill>
                  <a:srgbClr val="1D467D"/>
                </a:solidFill>
              </a:rPr>
              <a:t>commitments</a:t>
            </a:r>
          </a:p>
          <a:p>
            <a:pPr algn="ctr">
              <a:lnSpc>
                <a:spcPct val="90000"/>
              </a:lnSpc>
              <a:spcBef>
                <a:spcPts val="800"/>
              </a:spcBef>
              <a:spcAft>
                <a:spcPts val="800"/>
              </a:spcAft>
              <a:buClr>
                <a:srgbClr val="1E3E66"/>
              </a:buClr>
              <a:buSzPct val="100000"/>
              <a:defRPr sz="1800">
                <a:latin typeface="+mn-lt"/>
                <a:ea typeface="+mn-ea"/>
                <a:cs typeface="+mn-cs"/>
                <a:sym typeface="Helvetica"/>
              </a:defRPr>
            </a:pPr>
            <a:r>
              <a:rPr lang="en-US" sz="1150"/>
              <a:t>Execution</a:t>
            </a:r>
            <a:r>
              <a:rPr lang="en-US" sz="1150" b="1">
                <a:solidFill>
                  <a:srgbClr val="1D467D"/>
                </a:solidFill>
              </a:rPr>
              <a:t> of key contracts </a:t>
            </a:r>
            <a:r>
              <a:rPr lang="en-US" sz="1150"/>
              <a:t>(EPCs, offtakes, other) </a:t>
            </a:r>
          </a:p>
          <a:p>
            <a:pPr algn="ctr">
              <a:lnSpc>
                <a:spcPct val="90000"/>
              </a:lnSpc>
              <a:spcBef>
                <a:spcPts val="800"/>
              </a:spcBef>
              <a:spcAft>
                <a:spcPts val="800"/>
              </a:spcAft>
              <a:buClr>
                <a:srgbClr val="1E3E66"/>
              </a:buClr>
              <a:buSzPct val="100000"/>
              <a:defRPr sz="1800">
                <a:latin typeface="+mn-lt"/>
                <a:ea typeface="+mn-ea"/>
                <a:cs typeface="+mn-cs"/>
                <a:sym typeface="Helvetica"/>
              </a:defRPr>
            </a:pPr>
            <a:r>
              <a:rPr lang="en-US" sz="1150" b="1">
                <a:solidFill>
                  <a:srgbClr val="1D467D"/>
                </a:solidFill>
              </a:rPr>
              <a:t>Capital structure </a:t>
            </a:r>
            <a:r>
              <a:rPr lang="en-US" sz="1150"/>
              <a:t>design</a:t>
            </a:r>
            <a:r>
              <a:rPr lang="en-US" sz="1150" b="1">
                <a:solidFill>
                  <a:srgbClr val="1D467D"/>
                </a:solidFill>
              </a:rPr>
              <a:t> </a:t>
            </a:r>
            <a:r>
              <a:rPr lang="en-US" sz="1150"/>
              <a:t>and participation of trusts</a:t>
            </a:r>
          </a:p>
          <a:p>
            <a:pPr algn="ctr">
              <a:lnSpc>
                <a:spcPct val="90000"/>
              </a:lnSpc>
              <a:spcBef>
                <a:spcPts val="800"/>
              </a:spcBef>
              <a:spcAft>
                <a:spcPts val="800"/>
              </a:spcAft>
              <a:buClr>
                <a:srgbClr val="1E3E66"/>
              </a:buClr>
              <a:buSzPct val="100000"/>
              <a:defRPr sz="1800">
                <a:latin typeface="+mn-lt"/>
                <a:ea typeface="+mn-ea"/>
                <a:cs typeface="+mn-cs"/>
                <a:sym typeface="Helvetica"/>
              </a:defRPr>
            </a:pPr>
            <a:r>
              <a:rPr lang="en-US" sz="1150" b="1">
                <a:solidFill>
                  <a:srgbClr val="1D467D"/>
                </a:solidFill>
              </a:rPr>
              <a:t>Incentive </a:t>
            </a:r>
            <a:r>
              <a:rPr lang="en-US" sz="1150"/>
              <a:t>schemes for partners, investors, and operators</a:t>
            </a:r>
          </a:p>
          <a:p>
            <a:pPr algn="ctr">
              <a:lnSpc>
                <a:spcPct val="90000"/>
              </a:lnSpc>
              <a:spcBef>
                <a:spcPts val="800"/>
              </a:spcBef>
              <a:spcAft>
                <a:spcPts val="800"/>
              </a:spcAft>
              <a:buClr>
                <a:srgbClr val="1E3E66"/>
              </a:buClr>
              <a:buSzPct val="100000"/>
              <a:defRPr sz="1800">
                <a:latin typeface="+mn-lt"/>
                <a:ea typeface="+mn-ea"/>
                <a:cs typeface="+mn-cs"/>
                <a:sym typeface="Helvetica"/>
              </a:defRPr>
            </a:pPr>
            <a:r>
              <a:rPr lang="en-US" sz="1150" b="1">
                <a:solidFill>
                  <a:srgbClr val="1D467D"/>
                </a:solidFill>
              </a:rPr>
              <a:t>Tax </a:t>
            </a:r>
            <a:r>
              <a:rPr lang="en-US" sz="1150"/>
              <a:t>strategy</a:t>
            </a:r>
          </a:p>
          <a:p>
            <a:pPr algn="ctr">
              <a:lnSpc>
                <a:spcPct val="90000"/>
              </a:lnSpc>
              <a:spcBef>
                <a:spcPts val="800"/>
              </a:spcBef>
              <a:spcAft>
                <a:spcPts val="800"/>
              </a:spcAft>
              <a:buClr>
                <a:srgbClr val="1E3E66"/>
              </a:buClr>
              <a:buSzPct val="100000"/>
              <a:defRPr sz="1800">
                <a:latin typeface="+mn-lt"/>
                <a:ea typeface="+mn-ea"/>
                <a:cs typeface="+mn-cs"/>
                <a:sym typeface="Helvetica"/>
              </a:defRPr>
            </a:pPr>
            <a:r>
              <a:rPr lang="en-US" sz="1150" b="1">
                <a:solidFill>
                  <a:srgbClr val="1D467D"/>
                </a:solidFill>
              </a:rPr>
              <a:t>Valuation/Pricing </a:t>
            </a:r>
            <a:r>
              <a:rPr lang="en-US" sz="1150"/>
              <a:t>strategy</a:t>
            </a:r>
          </a:p>
        </p:txBody>
      </p:sp>
      <p:cxnSp>
        <p:nvCxnSpPr>
          <p:cNvPr id="123" name="Conector recto 122">
            <a:extLst>
              <a:ext uri="{FF2B5EF4-FFF2-40B4-BE49-F238E27FC236}">
                <a16:creationId xmlns:a16="http://schemas.microsoft.com/office/drawing/2014/main" id="{C86FE43D-16D7-4812-8A3C-C6E05A2223FE}"/>
              </a:ext>
            </a:extLst>
          </p:cNvPr>
          <p:cNvCxnSpPr>
            <a:cxnSpLocks/>
          </p:cNvCxnSpPr>
          <p:nvPr/>
        </p:nvCxnSpPr>
        <p:spPr>
          <a:xfrm>
            <a:off x="5248916" y="3814642"/>
            <a:ext cx="165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Conector recto 123">
            <a:extLst>
              <a:ext uri="{FF2B5EF4-FFF2-40B4-BE49-F238E27FC236}">
                <a16:creationId xmlns:a16="http://schemas.microsoft.com/office/drawing/2014/main" id="{9C91DB66-2CE7-4C42-B89D-E0BA787BC35B}"/>
              </a:ext>
            </a:extLst>
          </p:cNvPr>
          <p:cNvCxnSpPr>
            <a:cxnSpLocks/>
          </p:cNvCxnSpPr>
          <p:nvPr/>
        </p:nvCxnSpPr>
        <p:spPr>
          <a:xfrm>
            <a:off x="5248916" y="4306551"/>
            <a:ext cx="165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Conector recto 125">
            <a:extLst>
              <a:ext uri="{FF2B5EF4-FFF2-40B4-BE49-F238E27FC236}">
                <a16:creationId xmlns:a16="http://schemas.microsoft.com/office/drawing/2014/main" id="{53ABD8B1-11A9-4C8D-8E4A-D2CD11AC50D0}"/>
              </a:ext>
            </a:extLst>
          </p:cNvPr>
          <p:cNvCxnSpPr>
            <a:cxnSpLocks/>
          </p:cNvCxnSpPr>
          <p:nvPr/>
        </p:nvCxnSpPr>
        <p:spPr>
          <a:xfrm>
            <a:off x="5248916" y="4867589"/>
            <a:ext cx="165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Conector recto 126">
            <a:extLst>
              <a:ext uri="{FF2B5EF4-FFF2-40B4-BE49-F238E27FC236}">
                <a16:creationId xmlns:a16="http://schemas.microsoft.com/office/drawing/2014/main" id="{44143AEF-57D1-4F76-A22D-B17DAEDA364D}"/>
              </a:ext>
            </a:extLst>
          </p:cNvPr>
          <p:cNvCxnSpPr>
            <a:cxnSpLocks/>
          </p:cNvCxnSpPr>
          <p:nvPr/>
        </p:nvCxnSpPr>
        <p:spPr>
          <a:xfrm>
            <a:off x="5248916" y="5367196"/>
            <a:ext cx="165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Conector recto 127">
            <a:extLst>
              <a:ext uri="{FF2B5EF4-FFF2-40B4-BE49-F238E27FC236}">
                <a16:creationId xmlns:a16="http://schemas.microsoft.com/office/drawing/2014/main" id="{34A407AF-4EA6-478D-804E-8912D1CD4859}"/>
              </a:ext>
            </a:extLst>
          </p:cNvPr>
          <p:cNvCxnSpPr>
            <a:cxnSpLocks/>
          </p:cNvCxnSpPr>
          <p:nvPr/>
        </p:nvCxnSpPr>
        <p:spPr>
          <a:xfrm>
            <a:off x="5248916" y="5876313"/>
            <a:ext cx="165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0" name="object 76">
            <a:extLst>
              <a:ext uri="{FF2B5EF4-FFF2-40B4-BE49-F238E27FC236}">
                <a16:creationId xmlns:a16="http://schemas.microsoft.com/office/drawing/2014/main" id="{4FBE1821-7740-4DD5-9769-930BA37870F3}"/>
              </a:ext>
            </a:extLst>
          </p:cNvPr>
          <p:cNvSpPr/>
          <p:nvPr/>
        </p:nvSpPr>
        <p:spPr>
          <a:xfrm>
            <a:off x="8044006" y="1740372"/>
            <a:ext cx="731520" cy="731520"/>
          </a:xfrm>
          <a:custGeom>
            <a:avLst/>
            <a:gdLst/>
            <a:ahLst/>
            <a:cxnLst/>
            <a:rect l="l" t="t" r="r" b="b"/>
            <a:pathLst>
              <a:path w="731520" h="731519">
                <a:moveTo>
                  <a:pt x="0" y="365760"/>
                </a:moveTo>
                <a:lnTo>
                  <a:pt x="2849" y="319879"/>
                </a:lnTo>
                <a:lnTo>
                  <a:pt x="11170" y="275699"/>
                </a:lnTo>
                <a:lnTo>
                  <a:pt x="24619" y="233563"/>
                </a:lnTo>
                <a:lnTo>
                  <a:pt x="42854" y="193813"/>
                </a:lnTo>
                <a:lnTo>
                  <a:pt x="65531" y="156792"/>
                </a:lnTo>
                <a:lnTo>
                  <a:pt x="92308" y="122843"/>
                </a:lnTo>
                <a:lnTo>
                  <a:pt x="122843" y="92308"/>
                </a:lnTo>
                <a:lnTo>
                  <a:pt x="156792" y="65531"/>
                </a:lnTo>
                <a:lnTo>
                  <a:pt x="193813" y="42854"/>
                </a:lnTo>
                <a:lnTo>
                  <a:pt x="233563" y="24619"/>
                </a:lnTo>
                <a:lnTo>
                  <a:pt x="275699" y="11170"/>
                </a:lnTo>
                <a:lnTo>
                  <a:pt x="319879" y="2849"/>
                </a:lnTo>
                <a:lnTo>
                  <a:pt x="365760" y="0"/>
                </a:lnTo>
                <a:lnTo>
                  <a:pt x="411640" y="2849"/>
                </a:lnTo>
                <a:lnTo>
                  <a:pt x="455820" y="11170"/>
                </a:lnTo>
                <a:lnTo>
                  <a:pt x="497956" y="24619"/>
                </a:lnTo>
                <a:lnTo>
                  <a:pt x="537706" y="42854"/>
                </a:lnTo>
                <a:lnTo>
                  <a:pt x="574727" y="65531"/>
                </a:lnTo>
                <a:lnTo>
                  <a:pt x="608676" y="92308"/>
                </a:lnTo>
                <a:lnTo>
                  <a:pt x="639211" y="122843"/>
                </a:lnTo>
                <a:lnTo>
                  <a:pt x="665988" y="156792"/>
                </a:lnTo>
                <a:lnTo>
                  <a:pt x="688665" y="193813"/>
                </a:lnTo>
                <a:lnTo>
                  <a:pt x="706900" y="233563"/>
                </a:lnTo>
                <a:lnTo>
                  <a:pt x="720349" y="275699"/>
                </a:lnTo>
                <a:lnTo>
                  <a:pt x="728670" y="319879"/>
                </a:lnTo>
                <a:lnTo>
                  <a:pt x="731520" y="365760"/>
                </a:lnTo>
                <a:lnTo>
                  <a:pt x="728670" y="411640"/>
                </a:lnTo>
                <a:lnTo>
                  <a:pt x="720349" y="455820"/>
                </a:lnTo>
                <a:lnTo>
                  <a:pt x="706900" y="497956"/>
                </a:lnTo>
                <a:lnTo>
                  <a:pt x="688665" y="537706"/>
                </a:lnTo>
                <a:lnTo>
                  <a:pt x="665988" y="574727"/>
                </a:lnTo>
                <a:lnTo>
                  <a:pt x="639211" y="608676"/>
                </a:lnTo>
                <a:lnTo>
                  <a:pt x="608676" y="639211"/>
                </a:lnTo>
                <a:lnTo>
                  <a:pt x="574727" y="665988"/>
                </a:lnTo>
                <a:lnTo>
                  <a:pt x="537706" y="688665"/>
                </a:lnTo>
                <a:lnTo>
                  <a:pt x="497956" y="706900"/>
                </a:lnTo>
                <a:lnTo>
                  <a:pt x="455820" y="720349"/>
                </a:lnTo>
                <a:lnTo>
                  <a:pt x="411640" y="728670"/>
                </a:lnTo>
                <a:lnTo>
                  <a:pt x="365760" y="731520"/>
                </a:lnTo>
                <a:lnTo>
                  <a:pt x="319879" y="728670"/>
                </a:lnTo>
                <a:lnTo>
                  <a:pt x="275699" y="720349"/>
                </a:lnTo>
                <a:lnTo>
                  <a:pt x="233563" y="706900"/>
                </a:lnTo>
                <a:lnTo>
                  <a:pt x="193813" y="688665"/>
                </a:lnTo>
                <a:lnTo>
                  <a:pt x="156792" y="665988"/>
                </a:lnTo>
                <a:lnTo>
                  <a:pt x="122843" y="639211"/>
                </a:lnTo>
                <a:lnTo>
                  <a:pt x="92308" y="608676"/>
                </a:lnTo>
                <a:lnTo>
                  <a:pt x="65531" y="574727"/>
                </a:lnTo>
                <a:lnTo>
                  <a:pt x="42854" y="537706"/>
                </a:lnTo>
                <a:lnTo>
                  <a:pt x="24619" y="497956"/>
                </a:lnTo>
                <a:lnTo>
                  <a:pt x="11170" y="455820"/>
                </a:lnTo>
                <a:lnTo>
                  <a:pt x="2849" y="411640"/>
                </a:lnTo>
                <a:lnTo>
                  <a:pt x="0" y="365760"/>
                </a:lnTo>
                <a:close/>
              </a:path>
            </a:pathLst>
          </a:custGeom>
          <a:solidFill>
            <a:schemeClr val="bg1"/>
          </a:solidFill>
          <a:ln w="57150">
            <a:solidFill>
              <a:srgbClr val="1E3E66"/>
            </a:solidFill>
          </a:ln>
        </p:spPr>
        <p:txBody>
          <a:bodyPr wrap="square" lIns="0" tIns="0" rIns="0" bIns="0" rtlCol="0"/>
          <a:lstStyle/>
          <a:p>
            <a:endParaRPr/>
          </a:p>
        </p:txBody>
      </p:sp>
      <p:pic>
        <p:nvPicPr>
          <p:cNvPr id="181" name="Gráfico 180" descr="Cámara de seguridad con relleno sólido">
            <a:extLst>
              <a:ext uri="{FF2B5EF4-FFF2-40B4-BE49-F238E27FC236}">
                <a16:creationId xmlns:a16="http://schemas.microsoft.com/office/drawing/2014/main" id="{C221A6F4-12B1-487D-BE8F-D3459470C3E0}"/>
              </a:ext>
            </a:extLst>
          </p:cNvPr>
          <p:cNvPicPr>
            <a:picLocks noChangeAspect="1"/>
          </p:cNvPicPr>
          <p:nvPr/>
        </p:nvPicPr>
        <p:blipFill>
          <a:blip r:embed="rId8"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76578" y="1860912"/>
            <a:ext cx="490440" cy="490440"/>
          </a:xfrm>
          <a:prstGeom prst="rect">
            <a:avLst/>
          </a:prstGeom>
        </p:spPr>
      </p:pic>
      <p:sp>
        <p:nvSpPr>
          <p:cNvPr id="182" name="Flecha: cheurón 181">
            <a:extLst>
              <a:ext uri="{FF2B5EF4-FFF2-40B4-BE49-F238E27FC236}">
                <a16:creationId xmlns:a16="http://schemas.microsoft.com/office/drawing/2014/main" id="{53CA611E-0CD5-4690-9FA4-C76257C8BFE6}"/>
              </a:ext>
            </a:extLst>
          </p:cNvPr>
          <p:cNvSpPr/>
          <p:nvPr/>
        </p:nvSpPr>
        <p:spPr>
          <a:xfrm>
            <a:off x="7350122" y="2602671"/>
            <a:ext cx="2335865" cy="484632"/>
          </a:xfrm>
          <a:prstGeom prst="chevron">
            <a:avLst/>
          </a:prstGeom>
          <a:solidFill>
            <a:srgbClr val="1E3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b="1" dirty="0"/>
              <a:t>Monitoring</a:t>
            </a:r>
          </a:p>
        </p:txBody>
      </p:sp>
      <p:sp>
        <p:nvSpPr>
          <p:cNvPr id="183" name="Rectángulo 182">
            <a:extLst>
              <a:ext uri="{FF2B5EF4-FFF2-40B4-BE49-F238E27FC236}">
                <a16:creationId xmlns:a16="http://schemas.microsoft.com/office/drawing/2014/main" id="{C48B91DF-D495-4D04-BCDE-6BBF8F77D6F8}"/>
              </a:ext>
            </a:extLst>
          </p:cNvPr>
          <p:cNvSpPr/>
          <p:nvPr/>
        </p:nvSpPr>
        <p:spPr>
          <a:xfrm>
            <a:off x="7350122" y="3142983"/>
            <a:ext cx="2088000" cy="3449627"/>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5" name="Shape 781" descr="Content Placeholder 2">
            <a:extLst>
              <a:ext uri="{FF2B5EF4-FFF2-40B4-BE49-F238E27FC236}">
                <a16:creationId xmlns:a16="http://schemas.microsoft.com/office/drawing/2014/main" id="{7C31E4A2-87C5-4C5C-8276-E8ADD7377067}"/>
              </a:ext>
            </a:extLst>
          </p:cNvPr>
          <p:cNvSpPr/>
          <p:nvPr/>
        </p:nvSpPr>
        <p:spPr>
          <a:xfrm>
            <a:off x="7379946" y="3162441"/>
            <a:ext cx="2028353" cy="3435556"/>
          </a:xfrm>
          <a:prstGeom prst="rect">
            <a:avLst/>
          </a:prstGeom>
          <a:ln w="25400">
            <a:miter lim="400000"/>
          </a:ln>
          <a:extLst>
            <a:ext uri="{C572A759-6A51-4108-AA02-DFA0A04FC94B}">
              <ma14:wrappingTextBoxFlag xmlns="" xmlns:ma14="http://schemas.microsoft.com/office/mac/drawingml/2011/main" val="1"/>
            </a:ext>
          </a:extLst>
        </p:spPr>
        <p:txBody>
          <a:bodyPr wrap="square" lIns="60960" tIns="60960" rIns="60960" bIns="60960">
            <a:spAutoFit/>
          </a:bodyPr>
          <a:lstStyle/>
          <a:p>
            <a:pPr algn="ctr">
              <a:lnSpc>
                <a:spcPct val="90000"/>
              </a:lnSpc>
              <a:spcBef>
                <a:spcPts val="600"/>
              </a:spcBef>
              <a:spcAft>
                <a:spcPts val="600"/>
              </a:spcAft>
              <a:buClr>
                <a:srgbClr val="1E3E66"/>
              </a:buClr>
              <a:buSzPct val="100000"/>
              <a:defRPr sz="1800">
                <a:latin typeface="+mn-lt"/>
                <a:ea typeface="+mn-ea"/>
                <a:cs typeface="+mn-cs"/>
                <a:sym typeface="Helvetica"/>
              </a:defRPr>
            </a:pPr>
            <a:r>
              <a:rPr lang="en-US" sz="1150" b="1">
                <a:solidFill>
                  <a:srgbClr val="1D467D"/>
                </a:solidFill>
              </a:rPr>
              <a:t>Active participation </a:t>
            </a:r>
            <a:r>
              <a:rPr lang="en-US" sz="1150"/>
              <a:t>in governing bodies</a:t>
            </a:r>
          </a:p>
          <a:p>
            <a:pPr algn="ctr">
              <a:lnSpc>
                <a:spcPct val="90000"/>
              </a:lnSpc>
              <a:spcBef>
                <a:spcPts val="600"/>
              </a:spcBef>
              <a:spcAft>
                <a:spcPts val="600"/>
              </a:spcAft>
              <a:buClr>
                <a:srgbClr val="1E3E66"/>
              </a:buClr>
              <a:buSzPct val="100000"/>
              <a:defRPr sz="1800">
                <a:latin typeface="+mn-lt"/>
                <a:ea typeface="+mn-ea"/>
                <a:cs typeface="+mn-cs"/>
                <a:sym typeface="Helvetica"/>
              </a:defRPr>
            </a:pPr>
            <a:r>
              <a:rPr lang="en-US" sz="1150"/>
              <a:t>Definition and implementation of </a:t>
            </a:r>
            <a:r>
              <a:rPr lang="en-US" sz="1150" b="1">
                <a:solidFill>
                  <a:srgbClr val="1D467D"/>
                </a:solidFill>
              </a:rPr>
              <a:t>ESG strategies </a:t>
            </a:r>
            <a:r>
              <a:rPr lang="en-US" sz="1150"/>
              <a:t>based on international standards</a:t>
            </a:r>
          </a:p>
          <a:p>
            <a:pPr algn="ctr">
              <a:lnSpc>
                <a:spcPct val="90000"/>
              </a:lnSpc>
              <a:spcBef>
                <a:spcPts val="600"/>
              </a:spcBef>
              <a:spcAft>
                <a:spcPts val="600"/>
              </a:spcAft>
              <a:buClr>
                <a:srgbClr val="1E3E66"/>
              </a:buClr>
              <a:buSzPct val="100000"/>
              <a:defRPr sz="1800">
                <a:latin typeface="+mn-lt"/>
                <a:ea typeface="+mn-ea"/>
                <a:cs typeface="+mn-cs"/>
                <a:sym typeface="Helvetica"/>
              </a:defRPr>
            </a:pPr>
            <a:r>
              <a:rPr lang="en-US" sz="1150"/>
              <a:t>Monitoring of</a:t>
            </a:r>
            <a:r>
              <a:rPr lang="en-US" sz="1150" b="1">
                <a:solidFill>
                  <a:srgbClr val="00B050"/>
                </a:solidFill>
              </a:rPr>
              <a:t> </a:t>
            </a:r>
            <a:r>
              <a:rPr lang="en-US" sz="1150"/>
              <a:t>operational and financial </a:t>
            </a:r>
            <a:r>
              <a:rPr lang="en-US" sz="1150" b="1">
                <a:solidFill>
                  <a:srgbClr val="1D467D"/>
                </a:solidFill>
              </a:rPr>
              <a:t>metrics</a:t>
            </a:r>
          </a:p>
          <a:p>
            <a:pPr algn="ctr">
              <a:lnSpc>
                <a:spcPct val="90000"/>
              </a:lnSpc>
              <a:spcBef>
                <a:spcPts val="600"/>
              </a:spcBef>
              <a:spcAft>
                <a:spcPts val="600"/>
              </a:spcAft>
              <a:buClr>
                <a:srgbClr val="1E3E66"/>
              </a:buClr>
              <a:buSzPct val="100000"/>
              <a:defRPr sz="1800">
                <a:latin typeface="+mn-lt"/>
                <a:ea typeface="+mn-ea"/>
                <a:cs typeface="+mn-cs"/>
                <a:sym typeface="Helvetica"/>
              </a:defRPr>
            </a:pPr>
            <a:r>
              <a:rPr lang="en-US" sz="1150"/>
              <a:t>Project management monitoring </a:t>
            </a:r>
            <a:r>
              <a:rPr lang="en-US" sz="1150" b="1">
                <a:solidFill>
                  <a:srgbClr val="1D467D"/>
                </a:solidFill>
              </a:rPr>
              <a:t>methodologies</a:t>
            </a:r>
            <a:endParaRPr lang="en-US" sz="1150" b="1">
              <a:solidFill>
                <a:srgbClr val="00B050"/>
              </a:solidFill>
            </a:endParaRPr>
          </a:p>
          <a:p>
            <a:pPr algn="ctr">
              <a:lnSpc>
                <a:spcPct val="90000"/>
              </a:lnSpc>
              <a:spcBef>
                <a:spcPts val="600"/>
              </a:spcBef>
              <a:spcAft>
                <a:spcPts val="600"/>
              </a:spcAft>
              <a:buClr>
                <a:srgbClr val="1E3E66"/>
              </a:buClr>
              <a:buSzPct val="100000"/>
              <a:defRPr sz="1800">
                <a:latin typeface="+mn-lt"/>
                <a:ea typeface="+mn-ea"/>
                <a:cs typeface="+mn-cs"/>
                <a:sym typeface="Helvetica"/>
              </a:defRPr>
            </a:pPr>
            <a:r>
              <a:rPr lang="en-US" sz="1150"/>
              <a:t>Review of annual               </a:t>
            </a:r>
            <a:r>
              <a:rPr lang="en-US" sz="1150" b="1">
                <a:solidFill>
                  <a:srgbClr val="1D467D"/>
                </a:solidFill>
              </a:rPr>
              <a:t>budgets</a:t>
            </a:r>
            <a:endParaRPr lang="en-US" sz="1150">
              <a:solidFill>
                <a:srgbClr val="1D467D"/>
              </a:solidFill>
            </a:endParaRPr>
          </a:p>
          <a:p>
            <a:pPr algn="ctr">
              <a:lnSpc>
                <a:spcPct val="90000"/>
              </a:lnSpc>
              <a:spcBef>
                <a:spcPts val="600"/>
              </a:spcBef>
              <a:spcAft>
                <a:spcPts val="600"/>
              </a:spcAft>
              <a:buClr>
                <a:srgbClr val="1E3E66"/>
              </a:buClr>
              <a:buSzPct val="100000"/>
              <a:defRPr sz="1800">
                <a:latin typeface="+mn-lt"/>
                <a:ea typeface="+mn-ea"/>
                <a:cs typeface="+mn-cs"/>
                <a:sym typeface="Helvetica"/>
              </a:defRPr>
            </a:pPr>
            <a:r>
              <a:rPr lang="en-US" sz="1150"/>
              <a:t>Improvement of </a:t>
            </a:r>
            <a:r>
              <a:rPr lang="en-US" sz="1150" b="1">
                <a:solidFill>
                  <a:srgbClr val="1D467D"/>
                </a:solidFill>
              </a:rPr>
              <a:t>processes and </a:t>
            </a:r>
            <a:r>
              <a:rPr lang="en-US" sz="1150"/>
              <a:t>management</a:t>
            </a:r>
            <a:r>
              <a:rPr lang="en-US" sz="1150" b="1">
                <a:solidFill>
                  <a:srgbClr val="1D467D"/>
                </a:solidFill>
              </a:rPr>
              <a:t> systems</a:t>
            </a:r>
          </a:p>
          <a:p>
            <a:pPr algn="ctr">
              <a:lnSpc>
                <a:spcPct val="90000"/>
              </a:lnSpc>
              <a:spcBef>
                <a:spcPts val="600"/>
              </a:spcBef>
              <a:spcAft>
                <a:spcPts val="600"/>
              </a:spcAft>
              <a:buClr>
                <a:srgbClr val="1E3E66"/>
              </a:buClr>
              <a:buSzPct val="100000"/>
              <a:defRPr sz="1800">
                <a:latin typeface="+mn-lt"/>
                <a:ea typeface="+mn-ea"/>
                <a:cs typeface="+mn-cs"/>
                <a:sym typeface="Helvetica"/>
              </a:defRPr>
            </a:pPr>
            <a:r>
              <a:rPr lang="en-US" sz="1150"/>
              <a:t>New business and </a:t>
            </a:r>
            <a:r>
              <a:rPr lang="en-US" sz="1150" b="1">
                <a:solidFill>
                  <a:srgbClr val="1D467D"/>
                </a:solidFill>
              </a:rPr>
              <a:t>relationship with authorities</a:t>
            </a:r>
          </a:p>
        </p:txBody>
      </p:sp>
      <p:cxnSp>
        <p:nvCxnSpPr>
          <p:cNvPr id="186" name="Conector recto 185">
            <a:extLst>
              <a:ext uri="{FF2B5EF4-FFF2-40B4-BE49-F238E27FC236}">
                <a16:creationId xmlns:a16="http://schemas.microsoft.com/office/drawing/2014/main" id="{54EBDE44-05E4-47EB-A4B8-3419A1CDE54B}"/>
              </a:ext>
            </a:extLst>
          </p:cNvPr>
          <p:cNvCxnSpPr>
            <a:cxnSpLocks/>
          </p:cNvCxnSpPr>
          <p:nvPr/>
        </p:nvCxnSpPr>
        <p:spPr>
          <a:xfrm>
            <a:off x="7566122" y="3620134"/>
            <a:ext cx="165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7" name="Conector recto 186">
            <a:extLst>
              <a:ext uri="{FF2B5EF4-FFF2-40B4-BE49-F238E27FC236}">
                <a16:creationId xmlns:a16="http://schemas.microsoft.com/office/drawing/2014/main" id="{63DEA933-7AC1-40B3-856F-F0AB4557A423}"/>
              </a:ext>
            </a:extLst>
          </p:cNvPr>
          <p:cNvCxnSpPr>
            <a:cxnSpLocks/>
          </p:cNvCxnSpPr>
          <p:nvPr/>
        </p:nvCxnSpPr>
        <p:spPr>
          <a:xfrm>
            <a:off x="7566122" y="4253562"/>
            <a:ext cx="165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8" name="Conector recto 187">
            <a:extLst>
              <a:ext uri="{FF2B5EF4-FFF2-40B4-BE49-F238E27FC236}">
                <a16:creationId xmlns:a16="http://schemas.microsoft.com/office/drawing/2014/main" id="{3893EE19-C905-4FB0-9890-85EB33BFCA65}"/>
              </a:ext>
            </a:extLst>
          </p:cNvPr>
          <p:cNvCxnSpPr>
            <a:cxnSpLocks/>
          </p:cNvCxnSpPr>
          <p:nvPr/>
        </p:nvCxnSpPr>
        <p:spPr>
          <a:xfrm>
            <a:off x="7566122" y="4701572"/>
            <a:ext cx="165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9" name="Conector recto 188">
            <a:extLst>
              <a:ext uri="{FF2B5EF4-FFF2-40B4-BE49-F238E27FC236}">
                <a16:creationId xmlns:a16="http://schemas.microsoft.com/office/drawing/2014/main" id="{78287F5B-E961-4D44-83CB-1DAEE36B1FA8}"/>
              </a:ext>
            </a:extLst>
          </p:cNvPr>
          <p:cNvCxnSpPr>
            <a:cxnSpLocks/>
          </p:cNvCxnSpPr>
          <p:nvPr/>
        </p:nvCxnSpPr>
        <p:spPr>
          <a:xfrm>
            <a:off x="7566122" y="5188883"/>
            <a:ext cx="165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0" name="Conector recto 189">
            <a:extLst>
              <a:ext uri="{FF2B5EF4-FFF2-40B4-BE49-F238E27FC236}">
                <a16:creationId xmlns:a16="http://schemas.microsoft.com/office/drawing/2014/main" id="{EE444AAB-7D0B-4447-8564-0EB23BB7238C}"/>
              </a:ext>
            </a:extLst>
          </p:cNvPr>
          <p:cNvCxnSpPr>
            <a:cxnSpLocks/>
          </p:cNvCxnSpPr>
          <p:nvPr/>
        </p:nvCxnSpPr>
        <p:spPr>
          <a:xfrm>
            <a:off x="7566122" y="5636403"/>
            <a:ext cx="165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1" name="Conector recto 190">
            <a:extLst>
              <a:ext uri="{FF2B5EF4-FFF2-40B4-BE49-F238E27FC236}">
                <a16:creationId xmlns:a16="http://schemas.microsoft.com/office/drawing/2014/main" id="{342E31C6-3A52-4B2C-ACE7-CC3699D6DDCD}"/>
              </a:ext>
            </a:extLst>
          </p:cNvPr>
          <p:cNvCxnSpPr>
            <a:cxnSpLocks/>
          </p:cNvCxnSpPr>
          <p:nvPr/>
        </p:nvCxnSpPr>
        <p:spPr>
          <a:xfrm>
            <a:off x="7566122" y="6098241"/>
            <a:ext cx="165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5" name="Flecha: cheurón 194">
            <a:extLst>
              <a:ext uri="{FF2B5EF4-FFF2-40B4-BE49-F238E27FC236}">
                <a16:creationId xmlns:a16="http://schemas.microsoft.com/office/drawing/2014/main" id="{7EB90D93-77DA-4B67-B186-7D995136440F}"/>
              </a:ext>
            </a:extLst>
          </p:cNvPr>
          <p:cNvSpPr/>
          <p:nvPr/>
        </p:nvSpPr>
        <p:spPr>
          <a:xfrm>
            <a:off x="9985650" y="2607218"/>
            <a:ext cx="1788337" cy="484632"/>
          </a:xfrm>
          <a:prstGeom prst="chevron">
            <a:avLst>
              <a:gd name="adj" fmla="val 0"/>
            </a:avLst>
          </a:prstGeom>
          <a:solidFill>
            <a:srgbClr val="1E3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MX" sz="1400" b="1" dirty="0"/>
          </a:p>
        </p:txBody>
      </p:sp>
      <p:sp>
        <p:nvSpPr>
          <p:cNvPr id="198" name="Flecha: cheurón 197">
            <a:extLst>
              <a:ext uri="{FF2B5EF4-FFF2-40B4-BE49-F238E27FC236}">
                <a16:creationId xmlns:a16="http://schemas.microsoft.com/office/drawing/2014/main" id="{ECDA2E5D-120B-4DF2-818C-2C48A8BA7893}"/>
              </a:ext>
            </a:extLst>
          </p:cNvPr>
          <p:cNvSpPr/>
          <p:nvPr/>
        </p:nvSpPr>
        <p:spPr>
          <a:xfrm>
            <a:off x="9664551" y="2607218"/>
            <a:ext cx="2088000" cy="484632"/>
          </a:xfrm>
          <a:prstGeom prst="chevron">
            <a:avLst/>
          </a:prstGeom>
          <a:solidFill>
            <a:srgbClr val="1E3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b="1" dirty="0"/>
              <a:t>Value Materialization</a:t>
            </a:r>
          </a:p>
        </p:txBody>
      </p:sp>
      <p:sp>
        <p:nvSpPr>
          <p:cNvPr id="199" name="Rectángulo 198">
            <a:extLst>
              <a:ext uri="{FF2B5EF4-FFF2-40B4-BE49-F238E27FC236}">
                <a16:creationId xmlns:a16="http://schemas.microsoft.com/office/drawing/2014/main" id="{30EA4153-0413-4F21-9ACB-19B4BB00FCA6}"/>
              </a:ext>
            </a:extLst>
          </p:cNvPr>
          <p:cNvSpPr/>
          <p:nvPr/>
        </p:nvSpPr>
        <p:spPr>
          <a:xfrm>
            <a:off x="9685987" y="3142984"/>
            <a:ext cx="2088000" cy="3449626"/>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1" name="Shape 781" descr="Content Placeholder 2">
            <a:extLst>
              <a:ext uri="{FF2B5EF4-FFF2-40B4-BE49-F238E27FC236}">
                <a16:creationId xmlns:a16="http://schemas.microsoft.com/office/drawing/2014/main" id="{6AF52A44-2E4C-4903-98C0-503D23FFC6FA}"/>
              </a:ext>
            </a:extLst>
          </p:cNvPr>
          <p:cNvSpPr/>
          <p:nvPr/>
        </p:nvSpPr>
        <p:spPr>
          <a:xfrm>
            <a:off x="9715811" y="3173028"/>
            <a:ext cx="2028353" cy="2479910"/>
          </a:xfrm>
          <a:prstGeom prst="rect">
            <a:avLst/>
          </a:prstGeom>
          <a:ln w="25400">
            <a:miter lim="400000"/>
          </a:ln>
          <a:extLst>
            <a:ext uri="{C572A759-6A51-4108-AA02-DFA0A04FC94B}">
              <ma14:wrappingTextBoxFlag xmlns="" xmlns:ma14="http://schemas.microsoft.com/office/mac/drawingml/2011/main" val="1"/>
            </a:ext>
          </a:extLst>
        </p:spPr>
        <p:txBody>
          <a:bodyPr wrap="square" lIns="60960" tIns="60960" rIns="60960" bIns="60960">
            <a:spAutoFit/>
          </a:bodyPr>
          <a:lstStyle/>
          <a:p>
            <a:pPr algn="ctr">
              <a:lnSpc>
                <a:spcPct val="90000"/>
              </a:lnSpc>
              <a:spcBef>
                <a:spcPts val="600"/>
              </a:spcBef>
              <a:spcAft>
                <a:spcPts val="1200"/>
              </a:spcAft>
              <a:buClr>
                <a:srgbClr val="1E3E66"/>
              </a:buClr>
              <a:buSzPct val="100000"/>
              <a:defRPr sz="1800">
                <a:latin typeface="+mn-lt"/>
                <a:ea typeface="+mn-ea"/>
                <a:cs typeface="+mn-cs"/>
                <a:sym typeface="Helvetica"/>
              </a:defRPr>
            </a:pPr>
            <a:r>
              <a:rPr lang="en-US" sz="1150" b="1">
                <a:solidFill>
                  <a:srgbClr val="1D467D"/>
                </a:solidFill>
              </a:rPr>
              <a:t>Sale </a:t>
            </a:r>
            <a:r>
              <a:rPr lang="en-US" sz="1150"/>
              <a:t>process with a limited number of participants</a:t>
            </a:r>
          </a:p>
          <a:p>
            <a:pPr algn="ctr">
              <a:lnSpc>
                <a:spcPct val="90000"/>
              </a:lnSpc>
              <a:spcBef>
                <a:spcPts val="600"/>
              </a:spcBef>
              <a:spcAft>
                <a:spcPts val="1200"/>
              </a:spcAft>
              <a:buClr>
                <a:srgbClr val="1E3E66"/>
              </a:buClr>
              <a:buSzPct val="100000"/>
              <a:defRPr sz="1800">
                <a:latin typeface="+mn-lt"/>
                <a:ea typeface="+mn-ea"/>
                <a:cs typeface="+mn-cs"/>
                <a:sym typeface="Helvetica"/>
              </a:defRPr>
            </a:pPr>
            <a:r>
              <a:rPr lang="en-US" sz="1150" b="1">
                <a:solidFill>
                  <a:srgbClr val="1D467D"/>
                </a:solidFill>
              </a:rPr>
              <a:t>Capital restructuring</a:t>
            </a:r>
            <a:r>
              <a:rPr lang="en-US" sz="1150"/>
              <a:t> </a:t>
            </a:r>
          </a:p>
          <a:p>
            <a:pPr algn="ctr">
              <a:lnSpc>
                <a:spcPct val="90000"/>
              </a:lnSpc>
              <a:spcBef>
                <a:spcPts val="600"/>
              </a:spcBef>
              <a:spcAft>
                <a:spcPts val="1200"/>
              </a:spcAft>
              <a:buClr>
                <a:srgbClr val="1E3E66"/>
              </a:buClr>
              <a:buSzPct val="100000"/>
              <a:defRPr sz="1800">
                <a:latin typeface="+mn-lt"/>
                <a:ea typeface="+mn-ea"/>
                <a:cs typeface="+mn-cs"/>
                <a:sym typeface="Helvetica"/>
              </a:defRPr>
            </a:pPr>
            <a:r>
              <a:rPr lang="en-US" sz="1150"/>
              <a:t>Contract</a:t>
            </a:r>
            <a:r>
              <a:rPr lang="en-US" sz="1150" b="1">
                <a:solidFill>
                  <a:srgbClr val="00B050"/>
                </a:solidFill>
              </a:rPr>
              <a:t> </a:t>
            </a:r>
            <a:r>
              <a:rPr lang="en-US" sz="1150" b="1">
                <a:solidFill>
                  <a:srgbClr val="1D467D"/>
                </a:solidFill>
              </a:rPr>
              <a:t>extensions </a:t>
            </a:r>
            <a:r>
              <a:rPr lang="en-US" sz="1150"/>
              <a:t>and/or renegotiations</a:t>
            </a:r>
          </a:p>
          <a:p>
            <a:pPr algn="ctr">
              <a:lnSpc>
                <a:spcPct val="90000"/>
              </a:lnSpc>
              <a:spcBef>
                <a:spcPts val="600"/>
              </a:spcBef>
              <a:spcAft>
                <a:spcPts val="1200"/>
              </a:spcAft>
              <a:buClr>
                <a:srgbClr val="1E3E66"/>
              </a:buClr>
              <a:buSzPct val="100000"/>
              <a:defRPr sz="1800">
                <a:latin typeface="+mn-lt"/>
                <a:ea typeface="+mn-ea"/>
                <a:cs typeface="+mn-cs"/>
                <a:sym typeface="Helvetica"/>
              </a:defRPr>
            </a:pPr>
            <a:r>
              <a:rPr lang="en-US" sz="1150" b="1">
                <a:solidFill>
                  <a:srgbClr val="1D467D"/>
                </a:solidFill>
              </a:rPr>
              <a:t>IPO’s </a:t>
            </a:r>
            <a:r>
              <a:rPr lang="en-US" sz="1150"/>
              <a:t>and/or debt placements</a:t>
            </a:r>
          </a:p>
          <a:p>
            <a:pPr algn="ctr">
              <a:lnSpc>
                <a:spcPct val="90000"/>
              </a:lnSpc>
              <a:spcBef>
                <a:spcPts val="600"/>
              </a:spcBef>
              <a:spcAft>
                <a:spcPts val="1200"/>
              </a:spcAft>
              <a:buClr>
                <a:srgbClr val="1E3E66"/>
              </a:buClr>
              <a:buSzPct val="100000"/>
              <a:defRPr sz="1800">
                <a:latin typeface="+mn-lt"/>
                <a:ea typeface="+mn-ea"/>
                <a:cs typeface="+mn-cs"/>
                <a:sym typeface="Helvetica"/>
              </a:defRPr>
            </a:pPr>
            <a:r>
              <a:rPr lang="en-US" sz="1150" b="1">
                <a:solidFill>
                  <a:srgbClr val="1D467D"/>
                </a:solidFill>
              </a:rPr>
              <a:t>Fibra-E</a:t>
            </a:r>
            <a:r>
              <a:rPr lang="en-US" sz="1150">
                <a:solidFill>
                  <a:srgbClr val="1D467D"/>
                </a:solidFill>
              </a:rPr>
              <a:t> (</a:t>
            </a:r>
            <a:r>
              <a:rPr lang="en-US" sz="1150"/>
              <a:t>MLP-type funds in Mexico) or </a:t>
            </a:r>
            <a:r>
              <a:rPr lang="en-US" sz="1150" b="1">
                <a:solidFill>
                  <a:srgbClr val="1D467D"/>
                </a:solidFill>
              </a:rPr>
              <a:t>equivalent structures</a:t>
            </a:r>
          </a:p>
        </p:txBody>
      </p:sp>
      <p:cxnSp>
        <p:nvCxnSpPr>
          <p:cNvPr id="202" name="Conector recto 201">
            <a:extLst>
              <a:ext uri="{FF2B5EF4-FFF2-40B4-BE49-F238E27FC236}">
                <a16:creationId xmlns:a16="http://schemas.microsoft.com/office/drawing/2014/main" id="{F265313B-036A-4E19-A2F1-D5B24F55B0CA}"/>
              </a:ext>
            </a:extLst>
          </p:cNvPr>
          <p:cNvCxnSpPr>
            <a:cxnSpLocks/>
          </p:cNvCxnSpPr>
          <p:nvPr/>
        </p:nvCxnSpPr>
        <p:spPr>
          <a:xfrm>
            <a:off x="9880551" y="3678455"/>
            <a:ext cx="165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3" name="Conector recto 202">
            <a:extLst>
              <a:ext uri="{FF2B5EF4-FFF2-40B4-BE49-F238E27FC236}">
                <a16:creationId xmlns:a16="http://schemas.microsoft.com/office/drawing/2014/main" id="{079F7AC6-D65C-4A89-83CA-7F6D87C84664}"/>
              </a:ext>
            </a:extLst>
          </p:cNvPr>
          <p:cNvCxnSpPr>
            <a:cxnSpLocks/>
          </p:cNvCxnSpPr>
          <p:nvPr/>
        </p:nvCxnSpPr>
        <p:spPr>
          <a:xfrm>
            <a:off x="9880551" y="4015128"/>
            <a:ext cx="165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4" name="Conector recto 203">
            <a:extLst>
              <a:ext uri="{FF2B5EF4-FFF2-40B4-BE49-F238E27FC236}">
                <a16:creationId xmlns:a16="http://schemas.microsoft.com/office/drawing/2014/main" id="{1A0CBD5F-2F11-4645-94F3-8736F37B4A79}"/>
              </a:ext>
            </a:extLst>
          </p:cNvPr>
          <p:cNvCxnSpPr>
            <a:cxnSpLocks/>
          </p:cNvCxnSpPr>
          <p:nvPr/>
        </p:nvCxnSpPr>
        <p:spPr>
          <a:xfrm>
            <a:off x="9901987" y="4568115"/>
            <a:ext cx="165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5" name="Conector recto 204">
            <a:extLst>
              <a:ext uri="{FF2B5EF4-FFF2-40B4-BE49-F238E27FC236}">
                <a16:creationId xmlns:a16="http://schemas.microsoft.com/office/drawing/2014/main" id="{9A1F141A-4852-41D7-81CF-3F69C4CB9853}"/>
              </a:ext>
            </a:extLst>
          </p:cNvPr>
          <p:cNvCxnSpPr>
            <a:cxnSpLocks/>
          </p:cNvCxnSpPr>
          <p:nvPr/>
        </p:nvCxnSpPr>
        <p:spPr>
          <a:xfrm>
            <a:off x="9922386" y="5007690"/>
            <a:ext cx="165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7" name="Conector recto 206">
            <a:extLst>
              <a:ext uri="{FF2B5EF4-FFF2-40B4-BE49-F238E27FC236}">
                <a16:creationId xmlns:a16="http://schemas.microsoft.com/office/drawing/2014/main" id="{BE340767-095F-440D-A6A6-0DE0D6E94981}"/>
              </a:ext>
            </a:extLst>
          </p:cNvPr>
          <p:cNvCxnSpPr>
            <a:cxnSpLocks/>
          </p:cNvCxnSpPr>
          <p:nvPr/>
        </p:nvCxnSpPr>
        <p:spPr>
          <a:xfrm>
            <a:off x="615826" y="5750321"/>
            <a:ext cx="165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Conector recto 206">
            <a:extLst>
              <a:ext uri="{FF2B5EF4-FFF2-40B4-BE49-F238E27FC236}">
                <a16:creationId xmlns:a16="http://schemas.microsoft.com/office/drawing/2014/main" id="{E10E4D08-63BB-4D51-FF42-FD40A4F2C296}"/>
              </a:ext>
            </a:extLst>
          </p:cNvPr>
          <p:cNvCxnSpPr>
            <a:cxnSpLocks/>
          </p:cNvCxnSpPr>
          <p:nvPr/>
        </p:nvCxnSpPr>
        <p:spPr>
          <a:xfrm>
            <a:off x="615826" y="6242747"/>
            <a:ext cx="165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Conector recto 127">
            <a:extLst>
              <a:ext uri="{FF2B5EF4-FFF2-40B4-BE49-F238E27FC236}">
                <a16:creationId xmlns:a16="http://schemas.microsoft.com/office/drawing/2014/main" id="{0F562674-AA2D-F722-C439-7888E13686DB}"/>
              </a:ext>
            </a:extLst>
          </p:cNvPr>
          <p:cNvCxnSpPr>
            <a:cxnSpLocks/>
          </p:cNvCxnSpPr>
          <p:nvPr/>
        </p:nvCxnSpPr>
        <p:spPr>
          <a:xfrm>
            <a:off x="5248916" y="6242747"/>
            <a:ext cx="165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Marcador de número de diapositiva 5">
            <a:extLst>
              <a:ext uri="{FF2B5EF4-FFF2-40B4-BE49-F238E27FC236}">
                <a16:creationId xmlns:a16="http://schemas.microsoft.com/office/drawing/2014/main" id="{F78FE105-A518-9A97-B797-6EDD092359B3}"/>
              </a:ext>
            </a:extLst>
          </p:cNvPr>
          <p:cNvSpPr>
            <a:spLocks noGrp="1"/>
          </p:cNvSpPr>
          <p:nvPr>
            <p:ph type="sldNum" sz="quarter" idx="12"/>
          </p:nvPr>
        </p:nvSpPr>
        <p:spPr>
          <a:xfrm>
            <a:off x="9292497" y="647780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1969DE-D155-4290-A1C5-98AF1F200E92}"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96" name="object 76">
            <a:extLst>
              <a:ext uri="{FF2B5EF4-FFF2-40B4-BE49-F238E27FC236}">
                <a16:creationId xmlns:a16="http://schemas.microsoft.com/office/drawing/2014/main" id="{4D0823A9-134F-4980-BDA2-C53DBF70955F}"/>
              </a:ext>
            </a:extLst>
          </p:cNvPr>
          <p:cNvSpPr/>
          <p:nvPr/>
        </p:nvSpPr>
        <p:spPr>
          <a:xfrm>
            <a:off x="10342791" y="1740372"/>
            <a:ext cx="731520" cy="731520"/>
          </a:xfrm>
          <a:custGeom>
            <a:avLst/>
            <a:gdLst/>
            <a:ahLst/>
            <a:cxnLst/>
            <a:rect l="l" t="t" r="r" b="b"/>
            <a:pathLst>
              <a:path w="731520" h="731519">
                <a:moveTo>
                  <a:pt x="0" y="365760"/>
                </a:moveTo>
                <a:lnTo>
                  <a:pt x="2849" y="319879"/>
                </a:lnTo>
                <a:lnTo>
                  <a:pt x="11170" y="275699"/>
                </a:lnTo>
                <a:lnTo>
                  <a:pt x="24619" y="233563"/>
                </a:lnTo>
                <a:lnTo>
                  <a:pt x="42854" y="193813"/>
                </a:lnTo>
                <a:lnTo>
                  <a:pt x="65531" y="156792"/>
                </a:lnTo>
                <a:lnTo>
                  <a:pt x="92308" y="122843"/>
                </a:lnTo>
                <a:lnTo>
                  <a:pt x="122843" y="92308"/>
                </a:lnTo>
                <a:lnTo>
                  <a:pt x="156792" y="65531"/>
                </a:lnTo>
                <a:lnTo>
                  <a:pt x="193813" y="42854"/>
                </a:lnTo>
                <a:lnTo>
                  <a:pt x="233563" y="24619"/>
                </a:lnTo>
                <a:lnTo>
                  <a:pt x="275699" y="11170"/>
                </a:lnTo>
                <a:lnTo>
                  <a:pt x="319879" y="2849"/>
                </a:lnTo>
                <a:lnTo>
                  <a:pt x="365760" y="0"/>
                </a:lnTo>
                <a:lnTo>
                  <a:pt x="411640" y="2849"/>
                </a:lnTo>
                <a:lnTo>
                  <a:pt x="455820" y="11170"/>
                </a:lnTo>
                <a:lnTo>
                  <a:pt x="497956" y="24619"/>
                </a:lnTo>
                <a:lnTo>
                  <a:pt x="537706" y="42854"/>
                </a:lnTo>
                <a:lnTo>
                  <a:pt x="574727" y="65531"/>
                </a:lnTo>
                <a:lnTo>
                  <a:pt x="608676" y="92308"/>
                </a:lnTo>
                <a:lnTo>
                  <a:pt x="639211" y="122843"/>
                </a:lnTo>
                <a:lnTo>
                  <a:pt x="665988" y="156792"/>
                </a:lnTo>
                <a:lnTo>
                  <a:pt x="688665" y="193813"/>
                </a:lnTo>
                <a:lnTo>
                  <a:pt x="706900" y="233563"/>
                </a:lnTo>
                <a:lnTo>
                  <a:pt x="720349" y="275699"/>
                </a:lnTo>
                <a:lnTo>
                  <a:pt x="728670" y="319879"/>
                </a:lnTo>
                <a:lnTo>
                  <a:pt x="731520" y="365760"/>
                </a:lnTo>
                <a:lnTo>
                  <a:pt x="728670" y="411640"/>
                </a:lnTo>
                <a:lnTo>
                  <a:pt x="720349" y="455820"/>
                </a:lnTo>
                <a:lnTo>
                  <a:pt x="706900" y="497956"/>
                </a:lnTo>
                <a:lnTo>
                  <a:pt x="688665" y="537706"/>
                </a:lnTo>
                <a:lnTo>
                  <a:pt x="665988" y="574727"/>
                </a:lnTo>
                <a:lnTo>
                  <a:pt x="639211" y="608676"/>
                </a:lnTo>
                <a:lnTo>
                  <a:pt x="608676" y="639211"/>
                </a:lnTo>
                <a:lnTo>
                  <a:pt x="574727" y="665988"/>
                </a:lnTo>
                <a:lnTo>
                  <a:pt x="537706" y="688665"/>
                </a:lnTo>
                <a:lnTo>
                  <a:pt x="497956" y="706900"/>
                </a:lnTo>
                <a:lnTo>
                  <a:pt x="455820" y="720349"/>
                </a:lnTo>
                <a:lnTo>
                  <a:pt x="411640" y="728670"/>
                </a:lnTo>
                <a:lnTo>
                  <a:pt x="365760" y="731520"/>
                </a:lnTo>
                <a:lnTo>
                  <a:pt x="319879" y="728670"/>
                </a:lnTo>
                <a:lnTo>
                  <a:pt x="275699" y="720349"/>
                </a:lnTo>
                <a:lnTo>
                  <a:pt x="233563" y="706900"/>
                </a:lnTo>
                <a:lnTo>
                  <a:pt x="193813" y="688665"/>
                </a:lnTo>
                <a:lnTo>
                  <a:pt x="156792" y="665988"/>
                </a:lnTo>
                <a:lnTo>
                  <a:pt x="122843" y="639211"/>
                </a:lnTo>
                <a:lnTo>
                  <a:pt x="92308" y="608676"/>
                </a:lnTo>
                <a:lnTo>
                  <a:pt x="65531" y="574727"/>
                </a:lnTo>
                <a:lnTo>
                  <a:pt x="42854" y="537706"/>
                </a:lnTo>
                <a:lnTo>
                  <a:pt x="24619" y="497956"/>
                </a:lnTo>
                <a:lnTo>
                  <a:pt x="11170" y="455820"/>
                </a:lnTo>
                <a:lnTo>
                  <a:pt x="2849" y="411640"/>
                </a:lnTo>
                <a:lnTo>
                  <a:pt x="0" y="365760"/>
                </a:lnTo>
                <a:close/>
              </a:path>
            </a:pathLst>
          </a:custGeom>
          <a:solidFill>
            <a:schemeClr val="bg1"/>
          </a:solidFill>
          <a:ln w="57150">
            <a:solidFill>
              <a:srgbClr val="1E3E66"/>
            </a:solidFill>
          </a:ln>
        </p:spPr>
        <p:txBody>
          <a:bodyPr wrap="square" lIns="0" tIns="0" rIns="0" bIns="0" rtlCol="0"/>
          <a:lstStyle/>
          <a:p>
            <a:endParaRPr/>
          </a:p>
        </p:txBody>
      </p:sp>
      <p:pic>
        <p:nvPicPr>
          <p:cNvPr id="197" name="Gráfico 196" descr="Salir con relleno sólido">
            <a:extLst>
              <a:ext uri="{FF2B5EF4-FFF2-40B4-BE49-F238E27FC236}">
                <a16:creationId xmlns:a16="http://schemas.microsoft.com/office/drawing/2014/main" id="{A16E5862-095D-48C6-AAAE-44621A8E933C}"/>
              </a:ext>
            </a:extLst>
          </p:cNvPr>
          <p:cNvPicPr>
            <a:picLocks noChangeAspect="1"/>
          </p:cNvPicPr>
          <p:nvPr/>
        </p:nvPicPr>
        <p:blipFill>
          <a:blip r:embed="rId10" cstate="screen">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463331" y="1860912"/>
            <a:ext cx="490440" cy="490440"/>
          </a:xfrm>
          <a:prstGeom prst="rect">
            <a:avLst/>
          </a:prstGeom>
        </p:spPr>
      </p:pic>
    </p:spTree>
    <p:extLst>
      <p:ext uri="{BB962C8B-B14F-4D97-AF65-F5344CB8AC3E}">
        <p14:creationId xmlns:p14="http://schemas.microsoft.com/office/powerpoint/2010/main" val="444468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8B746B7-D4EF-4DD4-BF76-A79AF905A59C}"/>
              </a:ext>
            </a:extLst>
          </p:cNvPr>
          <p:cNvSpPr/>
          <p:nvPr/>
        </p:nvSpPr>
        <p:spPr>
          <a:xfrm>
            <a:off x="7533871" y="0"/>
            <a:ext cx="4658129" cy="1052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Rectángulo 2"/>
          <p:cNvSpPr/>
          <p:nvPr/>
        </p:nvSpPr>
        <p:spPr>
          <a:xfrm>
            <a:off x="-1" y="-1"/>
            <a:ext cx="7844589" cy="6858000"/>
          </a:xfrm>
          <a:prstGeom prst="rect">
            <a:avLst/>
          </a:prstGeom>
          <a:solidFill>
            <a:srgbClr val="1D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334963" y="4268259"/>
            <a:ext cx="3812147" cy="584775"/>
          </a:xfrm>
          <a:prstGeom prst="rect">
            <a:avLst/>
          </a:prstGeom>
          <a:noFill/>
        </p:spPr>
        <p:txBody>
          <a:bodyPr wrap="square" rtlCol="0">
            <a:spAutoFit/>
          </a:bodyPr>
          <a:lstStyle/>
          <a:p>
            <a:r>
              <a:rPr lang="en-US" sz="3200" b="1" dirty="0">
                <a:solidFill>
                  <a:srgbClr val="00B050"/>
                </a:solidFill>
                <a:latin typeface="Helvetica" pitchFamily="2" charset="0"/>
              </a:rPr>
              <a:t>ANNEX</a:t>
            </a:r>
          </a:p>
        </p:txBody>
      </p:sp>
      <p:sp>
        <p:nvSpPr>
          <p:cNvPr id="5" name="CuadroTexto 4"/>
          <p:cNvSpPr txBox="1"/>
          <p:nvPr/>
        </p:nvSpPr>
        <p:spPr>
          <a:xfrm>
            <a:off x="442913" y="4908095"/>
            <a:ext cx="7090958" cy="461665"/>
          </a:xfrm>
          <a:prstGeom prst="rect">
            <a:avLst/>
          </a:prstGeom>
          <a:noFill/>
        </p:spPr>
        <p:txBody>
          <a:bodyPr wrap="square" rtlCol="0">
            <a:spAutoFit/>
          </a:bodyPr>
          <a:lstStyle/>
          <a:p>
            <a:r>
              <a:rPr lang="en-US" sz="2400" dirty="0">
                <a:solidFill>
                  <a:schemeClr val="bg1"/>
                </a:solidFill>
              </a:rPr>
              <a:t>Fund l Investments – AINDACK28</a:t>
            </a:r>
          </a:p>
        </p:txBody>
      </p:sp>
      <p:cxnSp>
        <p:nvCxnSpPr>
          <p:cNvPr id="7" name="Conector recto 6"/>
          <p:cNvCxnSpPr/>
          <p:nvPr/>
        </p:nvCxnSpPr>
        <p:spPr>
          <a:xfrm>
            <a:off x="0" y="4797973"/>
            <a:ext cx="784458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Imagen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406062" y="3008909"/>
            <a:ext cx="3377197" cy="840181"/>
          </a:xfrm>
          <a:prstGeom prst="rect">
            <a:avLst/>
          </a:prstGeom>
        </p:spPr>
      </p:pic>
    </p:spTree>
    <p:extLst>
      <p:ext uri="{BB962C8B-B14F-4D97-AF65-F5344CB8AC3E}">
        <p14:creationId xmlns:p14="http://schemas.microsoft.com/office/powerpoint/2010/main" val="383955687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uadroTexto 17"/>
          <p:cNvSpPr txBox="1"/>
          <p:nvPr/>
        </p:nvSpPr>
        <p:spPr>
          <a:xfrm>
            <a:off x="922711" y="1565824"/>
            <a:ext cx="2052000" cy="423449"/>
          </a:xfrm>
          <a:prstGeom prst="rect">
            <a:avLst/>
          </a:prstGeom>
          <a:noFill/>
        </p:spPr>
        <p:txBody>
          <a:bodyPr wrap="square" rtlCol="0">
            <a:spAutoFit/>
          </a:bodyPr>
          <a:lstStyle/>
          <a:p>
            <a:pPr algn="ctr">
              <a:lnSpc>
                <a:spcPct val="150000"/>
              </a:lnSpc>
            </a:pPr>
            <a:r>
              <a:rPr lang="es-MX" sz="1600" b="1" dirty="0" err="1">
                <a:solidFill>
                  <a:srgbClr val="00B050"/>
                </a:solidFill>
              </a:rPr>
              <a:t>Mty</a:t>
            </a:r>
            <a:r>
              <a:rPr lang="es-MX" sz="1600" b="1" dirty="0">
                <a:solidFill>
                  <a:srgbClr val="00B050"/>
                </a:solidFill>
              </a:rPr>
              <a:t> – Nuevo Laredo</a:t>
            </a:r>
          </a:p>
        </p:txBody>
      </p:sp>
      <p:sp>
        <p:nvSpPr>
          <p:cNvPr id="21" name="CuadroTexto 20"/>
          <p:cNvSpPr txBox="1"/>
          <p:nvPr/>
        </p:nvSpPr>
        <p:spPr>
          <a:xfrm>
            <a:off x="3128205" y="1565824"/>
            <a:ext cx="2052000" cy="423449"/>
          </a:xfrm>
          <a:prstGeom prst="rect">
            <a:avLst/>
          </a:prstGeom>
          <a:noFill/>
        </p:spPr>
        <p:txBody>
          <a:bodyPr wrap="square" rtlCol="0">
            <a:spAutoFit/>
          </a:bodyPr>
          <a:lstStyle/>
          <a:p>
            <a:pPr algn="ctr">
              <a:lnSpc>
                <a:spcPct val="150000"/>
              </a:lnSpc>
            </a:pPr>
            <a:r>
              <a:rPr lang="es-MX" sz="1600" b="1" dirty="0">
                <a:solidFill>
                  <a:srgbClr val="00B050"/>
                </a:solidFill>
              </a:rPr>
              <a:t>Chiapas</a:t>
            </a:r>
          </a:p>
        </p:txBody>
      </p:sp>
      <p:sp>
        <p:nvSpPr>
          <p:cNvPr id="23" name="CuadroTexto 22"/>
          <p:cNvSpPr txBox="1"/>
          <p:nvPr/>
        </p:nvSpPr>
        <p:spPr>
          <a:xfrm>
            <a:off x="5334253" y="1565824"/>
            <a:ext cx="2052000" cy="423449"/>
          </a:xfrm>
          <a:prstGeom prst="rect">
            <a:avLst/>
          </a:prstGeom>
          <a:noFill/>
        </p:spPr>
        <p:txBody>
          <a:bodyPr wrap="square" rtlCol="0">
            <a:spAutoFit/>
          </a:bodyPr>
          <a:lstStyle/>
          <a:p>
            <a:pPr algn="ctr">
              <a:lnSpc>
                <a:spcPct val="150000"/>
              </a:lnSpc>
            </a:pPr>
            <a:r>
              <a:rPr lang="es-MX" sz="1600" b="1" dirty="0" err="1">
                <a:solidFill>
                  <a:srgbClr val="00B050"/>
                </a:solidFill>
              </a:rPr>
              <a:t>Neology</a:t>
            </a:r>
            <a:endParaRPr lang="es-MX" sz="1600" b="1" dirty="0">
              <a:solidFill>
                <a:srgbClr val="00B050"/>
              </a:solidFill>
            </a:endParaRPr>
          </a:p>
        </p:txBody>
      </p:sp>
      <p:sp>
        <p:nvSpPr>
          <p:cNvPr id="30" name="CuadroTexto 29"/>
          <p:cNvSpPr txBox="1"/>
          <p:nvPr/>
        </p:nvSpPr>
        <p:spPr>
          <a:xfrm>
            <a:off x="7537808" y="1565824"/>
            <a:ext cx="2052000" cy="423449"/>
          </a:xfrm>
          <a:prstGeom prst="rect">
            <a:avLst/>
          </a:prstGeom>
          <a:noFill/>
        </p:spPr>
        <p:txBody>
          <a:bodyPr wrap="square" rtlCol="0">
            <a:spAutoFit/>
          </a:bodyPr>
          <a:lstStyle/>
          <a:p>
            <a:pPr algn="ctr">
              <a:lnSpc>
                <a:spcPct val="150000"/>
              </a:lnSpc>
            </a:pPr>
            <a:r>
              <a:rPr lang="es-MX" sz="1600" b="1" dirty="0">
                <a:solidFill>
                  <a:srgbClr val="00B050"/>
                </a:solidFill>
              </a:rPr>
              <a:t>Jaguar</a:t>
            </a:r>
          </a:p>
        </p:txBody>
      </p:sp>
      <p:sp>
        <p:nvSpPr>
          <p:cNvPr id="34" name="CuadroTexto 33"/>
          <p:cNvSpPr txBox="1"/>
          <p:nvPr/>
        </p:nvSpPr>
        <p:spPr>
          <a:xfrm>
            <a:off x="9741363" y="1565824"/>
            <a:ext cx="2052000" cy="423449"/>
          </a:xfrm>
          <a:prstGeom prst="rect">
            <a:avLst/>
          </a:prstGeom>
          <a:noFill/>
        </p:spPr>
        <p:txBody>
          <a:bodyPr wrap="square" rtlCol="0">
            <a:spAutoFit/>
          </a:bodyPr>
          <a:lstStyle/>
          <a:p>
            <a:pPr algn="ctr">
              <a:lnSpc>
                <a:spcPct val="150000"/>
              </a:lnSpc>
            </a:pPr>
            <a:r>
              <a:rPr lang="es-MX" sz="1600" b="1" dirty="0" err="1">
                <a:solidFill>
                  <a:srgbClr val="00B050"/>
                </a:solidFill>
              </a:rPr>
              <a:t>Hokchi</a:t>
            </a:r>
            <a:endParaRPr lang="es-MX" sz="1600" b="1" dirty="0">
              <a:solidFill>
                <a:srgbClr val="00B050"/>
              </a:solidFill>
            </a:endParaRPr>
          </a:p>
        </p:txBody>
      </p:sp>
      <p:sp>
        <p:nvSpPr>
          <p:cNvPr id="3" name="Shape 400" descr="TextBox 37">
            <a:extLst>
              <a:ext uri="{FF2B5EF4-FFF2-40B4-BE49-F238E27FC236}">
                <a16:creationId xmlns:a16="http://schemas.microsoft.com/office/drawing/2014/main" id="{EA10402A-8A43-433C-9D4D-2F5CC027851E}"/>
              </a:ext>
            </a:extLst>
          </p:cNvPr>
          <p:cNvSpPr/>
          <p:nvPr/>
        </p:nvSpPr>
        <p:spPr>
          <a:xfrm>
            <a:off x="2818695" y="228368"/>
            <a:ext cx="1629613" cy="477054"/>
          </a:xfrm>
          <a:prstGeom prst="rect">
            <a:avLst/>
          </a:prstGeom>
          <a:ln w="25400">
            <a:miter lim="400000"/>
          </a:ln>
          <a:extLst>
            <a:ext uri="{C572A759-6A51-4108-AA02-DFA0A04FC94B}">
              <ma14:wrappingTextBoxFlag xmlns:ma14="http://schemas.microsoft.com/office/mac/drawingml/2011/main" xmlns="" val="1"/>
            </a:ext>
          </a:extLst>
        </p:spPr>
        <p:txBody>
          <a:bodyPr wrap="none" tIns="45720" bIns="45720">
            <a:noAutofit/>
          </a:bodyPr>
          <a:lstStyle>
            <a:lvl1pPr algn="ctr">
              <a:defRPr sz="5000">
                <a:solidFill>
                  <a:srgbClr val="FFFFFF"/>
                </a:solidFill>
                <a:latin typeface="Helvetica Light"/>
                <a:ea typeface="Helvetica Light"/>
                <a:cs typeface="Helvetica Light"/>
                <a:sym typeface="Helvetica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FFFF"/>
                </a:solidFill>
                <a:effectLst/>
                <a:uLnTx/>
                <a:uFillTx/>
                <a:latin typeface="Helvetica Light"/>
                <a:sym typeface="Helvetica Light"/>
              </a:rPr>
              <a:t>Fund I (AINDACK18) 100% committed</a:t>
            </a:r>
          </a:p>
        </p:txBody>
      </p:sp>
      <p:sp>
        <p:nvSpPr>
          <p:cNvPr id="4" name="CuadroTexto 3">
            <a:extLst>
              <a:ext uri="{FF2B5EF4-FFF2-40B4-BE49-F238E27FC236}">
                <a16:creationId xmlns:a16="http://schemas.microsoft.com/office/drawing/2014/main" id="{4BFC4879-5561-4F5B-A130-04115B838A97}"/>
              </a:ext>
            </a:extLst>
          </p:cNvPr>
          <p:cNvSpPr txBox="1"/>
          <p:nvPr/>
        </p:nvSpPr>
        <p:spPr>
          <a:xfrm>
            <a:off x="307445" y="959402"/>
            <a:ext cx="11520000" cy="369332"/>
          </a:xfrm>
          <a:prstGeom prst="rect">
            <a:avLst/>
          </a:prstGeom>
          <a:noFill/>
        </p:spPr>
        <p:txBody>
          <a:bodyPr wrap="square" rtlCol="0">
            <a:spAutoFit/>
          </a:bodyPr>
          <a:lstStyle/>
          <a:p>
            <a:r>
              <a:rPr lang="en-US" dirty="0">
                <a:solidFill>
                  <a:srgbClr val="13294F"/>
                </a:solidFill>
              </a:rPr>
              <a:t>AINDA deployed in Fund I (~US $273MM) of equity in highly profitable assets.</a:t>
            </a:r>
            <a:endParaRPr lang="es-ES" dirty="0">
              <a:solidFill>
                <a:srgbClr val="13294F"/>
              </a:solidFill>
            </a:endParaRPr>
          </a:p>
        </p:txBody>
      </p:sp>
      <p:sp>
        <p:nvSpPr>
          <p:cNvPr id="5" name="Rectangle 209">
            <a:extLst>
              <a:ext uri="{FF2B5EF4-FFF2-40B4-BE49-F238E27FC236}">
                <a16:creationId xmlns:a16="http://schemas.microsoft.com/office/drawing/2014/main" id="{8534D489-FC06-4F56-A337-596FC038D1D0}"/>
              </a:ext>
            </a:extLst>
          </p:cNvPr>
          <p:cNvSpPr/>
          <p:nvPr/>
        </p:nvSpPr>
        <p:spPr>
          <a:xfrm rot="16200000">
            <a:off x="-215492" y="4628834"/>
            <a:ext cx="1661742" cy="540000"/>
          </a:xfrm>
          <a:prstGeom prst="rect">
            <a:avLst/>
          </a:prstGeom>
          <a:solidFill>
            <a:srgbClr val="1E3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Partners</a:t>
            </a:r>
          </a:p>
        </p:txBody>
      </p:sp>
      <p:sp>
        <p:nvSpPr>
          <p:cNvPr id="7" name="Rectangle 205">
            <a:extLst>
              <a:ext uri="{FF2B5EF4-FFF2-40B4-BE49-F238E27FC236}">
                <a16:creationId xmlns:a16="http://schemas.microsoft.com/office/drawing/2014/main" id="{3D4CE6AF-187B-4D70-9CAC-C788F0276491}"/>
              </a:ext>
            </a:extLst>
          </p:cNvPr>
          <p:cNvSpPr/>
          <p:nvPr/>
        </p:nvSpPr>
        <p:spPr>
          <a:xfrm rot="16200000">
            <a:off x="24979" y="2322327"/>
            <a:ext cx="1180800" cy="540000"/>
          </a:xfrm>
          <a:prstGeom prst="rect">
            <a:avLst/>
          </a:prstGeom>
          <a:solidFill>
            <a:srgbClr val="1E3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Investments</a:t>
            </a:r>
          </a:p>
        </p:txBody>
      </p:sp>
      <p:sp>
        <p:nvSpPr>
          <p:cNvPr id="10" name="Rectángulo 9"/>
          <p:cNvSpPr/>
          <p:nvPr/>
        </p:nvSpPr>
        <p:spPr>
          <a:xfrm>
            <a:off x="3129590" y="1978668"/>
            <a:ext cx="2052000" cy="1208379"/>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1" name="CuadroTexto 10"/>
          <p:cNvSpPr txBox="1"/>
          <p:nvPr/>
        </p:nvSpPr>
        <p:spPr>
          <a:xfrm>
            <a:off x="3123059" y="2001488"/>
            <a:ext cx="2052000" cy="1123384"/>
          </a:xfrm>
          <a:prstGeom prst="rect">
            <a:avLst/>
          </a:prstGeom>
          <a:noFill/>
        </p:spPr>
        <p:txBody>
          <a:bodyPr wrap="square" lIns="72000" rIns="72000" rtlCol="0">
            <a:spAutoFit/>
          </a:bodyPr>
          <a:lstStyle/>
          <a:p>
            <a:pPr algn="ctr">
              <a:defRPr/>
            </a:pPr>
            <a:r>
              <a:rPr lang="es-MX" sz="1100" b="1" dirty="0" err="1">
                <a:solidFill>
                  <a:prstClr val="black"/>
                </a:solidFill>
              </a:rPr>
              <a:t>EqV</a:t>
            </a:r>
            <a:r>
              <a:rPr lang="es-MX" sz="1100" b="1" dirty="0">
                <a:solidFill>
                  <a:prstClr val="black"/>
                </a:solidFill>
              </a:rPr>
              <a:t>: ~US$113MM</a:t>
            </a:r>
          </a:p>
          <a:p>
            <a:pPr algn="ctr">
              <a:defRPr/>
            </a:pPr>
            <a:r>
              <a:rPr lang="en-US" sz="1100" b="1" dirty="0">
                <a:solidFill>
                  <a:schemeClr val="tx1"/>
                </a:solidFill>
              </a:rPr>
              <a:t>AINDA Ticket</a:t>
            </a:r>
            <a:r>
              <a:rPr lang="es-MX" sz="1100" b="1" dirty="0">
                <a:solidFill>
                  <a:prstClr val="black"/>
                </a:solidFill>
              </a:rPr>
              <a:t>: US$30MM</a:t>
            </a:r>
          </a:p>
          <a:p>
            <a:pPr algn="ctr">
              <a:defRPr/>
            </a:pPr>
            <a:endParaRPr lang="es-MX" sz="1100" dirty="0">
              <a:solidFill>
                <a:prstClr val="black"/>
              </a:solidFill>
            </a:endParaRPr>
          </a:p>
          <a:p>
            <a:pPr lvl="0" algn="ctr">
              <a:defRPr/>
            </a:pPr>
            <a:r>
              <a:rPr lang="es-MX" sz="1000" dirty="0">
                <a:solidFill>
                  <a:prstClr val="black"/>
                </a:solidFill>
              </a:rPr>
              <a:t>Tuxtla -San Cristóbal expansion</a:t>
            </a:r>
          </a:p>
          <a:p>
            <a:pPr lvl="0" algn="ctr">
              <a:defRPr/>
            </a:pPr>
            <a:r>
              <a:rPr lang="es-MX" sz="1000" dirty="0">
                <a:solidFill>
                  <a:prstClr val="black"/>
                </a:solidFill>
              </a:rPr>
              <a:t>Arriaga-Ocozocoautla modernization</a:t>
            </a:r>
          </a:p>
          <a:p>
            <a:pPr algn="ctr"/>
            <a:endParaRPr lang="es-MX" sz="1400" b="1" dirty="0">
              <a:solidFill>
                <a:srgbClr val="00B050"/>
              </a:solidFill>
            </a:endParaRPr>
          </a:p>
        </p:txBody>
      </p:sp>
      <p:sp>
        <p:nvSpPr>
          <p:cNvPr id="12" name="CuadroTexto 11"/>
          <p:cNvSpPr txBox="1"/>
          <p:nvPr/>
        </p:nvSpPr>
        <p:spPr>
          <a:xfrm>
            <a:off x="3436579" y="2950285"/>
            <a:ext cx="1436914" cy="246221"/>
          </a:xfrm>
          <a:prstGeom prst="rect">
            <a:avLst/>
          </a:prstGeom>
          <a:noFill/>
        </p:spPr>
        <p:txBody>
          <a:bodyPr wrap="square" rtlCol="0">
            <a:spAutoFit/>
          </a:bodyPr>
          <a:lstStyle/>
          <a:p>
            <a:pPr algn="ctr"/>
            <a:r>
              <a:rPr lang="es-MX" sz="1000" dirty="0">
                <a:solidFill>
                  <a:schemeClr val="bg1"/>
                </a:solidFill>
              </a:rPr>
              <a:t>Sector: Roads </a:t>
            </a:r>
          </a:p>
        </p:txBody>
      </p:sp>
      <p:sp>
        <p:nvSpPr>
          <p:cNvPr id="17" name="Rectángulo 16"/>
          <p:cNvSpPr/>
          <p:nvPr/>
        </p:nvSpPr>
        <p:spPr>
          <a:xfrm>
            <a:off x="923819" y="1992508"/>
            <a:ext cx="2052000" cy="1179704"/>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00" dirty="0">
              <a:solidFill>
                <a:schemeClr val="tx1"/>
              </a:solidFill>
            </a:endParaRPr>
          </a:p>
        </p:txBody>
      </p:sp>
      <p:sp>
        <p:nvSpPr>
          <p:cNvPr id="19" name="CuadroTexto 18"/>
          <p:cNvSpPr txBox="1"/>
          <p:nvPr/>
        </p:nvSpPr>
        <p:spPr>
          <a:xfrm>
            <a:off x="1231639" y="2927540"/>
            <a:ext cx="1436914" cy="246221"/>
          </a:xfrm>
          <a:prstGeom prst="rect">
            <a:avLst/>
          </a:prstGeom>
          <a:noFill/>
        </p:spPr>
        <p:txBody>
          <a:bodyPr wrap="square" rtlCol="0">
            <a:spAutoFit/>
          </a:bodyPr>
          <a:lstStyle/>
          <a:p>
            <a:pPr algn="ctr"/>
            <a:r>
              <a:rPr lang="es-MX" sz="1000" dirty="0">
                <a:solidFill>
                  <a:schemeClr val="bg1"/>
                </a:solidFill>
              </a:rPr>
              <a:t>Sector: </a:t>
            </a:r>
            <a:r>
              <a:rPr lang="es-MX" sz="1000" err="1">
                <a:solidFill>
                  <a:schemeClr val="bg1"/>
                </a:solidFill>
              </a:rPr>
              <a:t>Roads</a:t>
            </a:r>
            <a:endParaRPr lang="es-MX" sz="1000" dirty="0">
              <a:solidFill>
                <a:schemeClr val="bg1"/>
              </a:solidFill>
            </a:endParaRPr>
          </a:p>
        </p:txBody>
      </p:sp>
      <p:sp>
        <p:nvSpPr>
          <p:cNvPr id="20" name="CuadroTexto 19"/>
          <p:cNvSpPr txBox="1"/>
          <p:nvPr/>
        </p:nvSpPr>
        <p:spPr>
          <a:xfrm>
            <a:off x="923542" y="1998565"/>
            <a:ext cx="2052000" cy="954107"/>
          </a:xfrm>
          <a:prstGeom prst="rect">
            <a:avLst/>
          </a:prstGeom>
          <a:noFill/>
        </p:spPr>
        <p:txBody>
          <a:bodyPr wrap="square" rtlCol="0">
            <a:spAutoFit/>
          </a:bodyPr>
          <a:lstStyle/>
          <a:p>
            <a:pPr algn="ctr"/>
            <a:r>
              <a:rPr lang="es-MX" sz="1100" b="1" dirty="0" err="1"/>
              <a:t>EqV</a:t>
            </a:r>
            <a:r>
              <a:rPr lang="es-MX" sz="1100" b="1" dirty="0"/>
              <a:t>: ~US$348MM</a:t>
            </a:r>
          </a:p>
          <a:p>
            <a:pPr algn="ctr"/>
            <a:r>
              <a:rPr lang="en-US" sz="1100" b="1" dirty="0">
                <a:solidFill>
                  <a:schemeClr val="tx1"/>
                </a:solidFill>
              </a:rPr>
              <a:t>AINDA Ticket</a:t>
            </a:r>
            <a:r>
              <a:rPr lang="es-MX" sz="1100" b="1" dirty="0"/>
              <a:t>: US$46.7MM</a:t>
            </a:r>
          </a:p>
          <a:p>
            <a:pPr algn="ctr"/>
            <a:endParaRPr lang="es-MX" sz="1000" dirty="0"/>
          </a:p>
          <a:p>
            <a:pPr algn="ctr"/>
            <a:r>
              <a:rPr lang="es-MX" sz="1000" dirty="0"/>
              <a:t>La Gloria – San Fernando Highway</a:t>
            </a:r>
          </a:p>
          <a:p>
            <a:pPr algn="ctr"/>
            <a:endParaRPr lang="es-MX" sz="1400" b="1" dirty="0">
              <a:solidFill>
                <a:srgbClr val="00B050"/>
              </a:solidFill>
            </a:endParaRPr>
          </a:p>
        </p:txBody>
      </p:sp>
      <p:sp>
        <p:nvSpPr>
          <p:cNvPr id="22" name="Rectángulo 21"/>
          <p:cNvSpPr/>
          <p:nvPr/>
        </p:nvSpPr>
        <p:spPr>
          <a:xfrm>
            <a:off x="5334253" y="1978668"/>
            <a:ext cx="2052000" cy="1208379"/>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00" dirty="0">
              <a:solidFill>
                <a:schemeClr val="tx1"/>
              </a:solidFill>
            </a:endParaRPr>
          </a:p>
        </p:txBody>
      </p:sp>
      <p:sp>
        <p:nvSpPr>
          <p:cNvPr id="24" name="CuadroTexto 23"/>
          <p:cNvSpPr txBox="1"/>
          <p:nvPr/>
        </p:nvSpPr>
        <p:spPr>
          <a:xfrm>
            <a:off x="5349343" y="1996005"/>
            <a:ext cx="2052000" cy="1107996"/>
          </a:xfrm>
          <a:prstGeom prst="rect">
            <a:avLst/>
          </a:prstGeom>
          <a:noFill/>
        </p:spPr>
        <p:txBody>
          <a:bodyPr wrap="square" rtlCol="0">
            <a:spAutoFit/>
          </a:bodyPr>
          <a:lstStyle/>
          <a:p>
            <a:pPr algn="ctr"/>
            <a:r>
              <a:rPr lang="es-MX" sz="1100" b="1" dirty="0" err="1"/>
              <a:t>EqV</a:t>
            </a:r>
            <a:r>
              <a:rPr lang="es-MX" sz="1100" b="1" dirty="0"/>
              <a:t>: ~US$123MM</a:t>
            </a:r>
          </a:p>
          <a:p>
            <a:pPr algn="ctr"/>
            <a:r>
              <a:rPr lang="en-US" sz="1100" b="1" dirty="0">
                <a:solidFill>
                  <a:schemeClr val="tx1"/>
                </a:solidFill>
              </a:rPr>
              <a:t>AINDA Ticket: </a:t>
            </a:r>
            <a:r>
              <a:rPr lang="es-MX" sz="1100" b="1" dirty="0"/>
              <a:t>US$38MM</a:t>
            </a:r>
          </a:p>
          <a:p>
            <a:pPr algn="ctr"/>
            <a:endParaRPr lang="es-MX" sz="1000" dirty="0"/>
          </a:p>
          <a:p>
            <a:pPr algn="ctr"/>
            <a:r>
              <a:rPr lang="en-US" sz="1000" dirty="0"/>
              <a:t>Electronic toll technology,</a:t>
            </a:r>
          </a:p>
          <a:p>
            <a:pPr algn="ctr"/>
            <a:r>
              <a:rPr lang="en-US" sz="1000" dirty="0"/>
              <a:t> mobility and security</a:t>
            </a:r>
          </a:p>
          <a:p>
            <a:pPr algn="ctr"/>
            <a:endParaRPr lang="es-MX" sz="1400" b="1" dirty="0">
              <a:solidFill>
                <a:srgbClr val="00B050"/>
              </a:solidFill>
            </a:endParaRPr>
          </a:p>
        </p:txBody>
      </p:sp>
      <p:sp>
        <p:nvSpPr>
          <p:cNvPr id="25" name="CuadroTexto 24"/>
          <p:cNvSpPr txBox="1"/>
          <p:nvPr/>
        </p:nvSpPr>
        <p:spPr>
          <a:xfrm>
            <a:off x="5641519" y="2942943"/>
            <a:ext cx="1436914" cy="246221"/>
          </a:xfrm>
          <a:prstGeom prst="rect">
            <a:avLst/>
          </a:prstGeom>
          <a:noFill/>
        </p:spPr>
        <p:txBody>
          <a:bodyPr wrap="square" rtlCol="0">
            <a:spAutoFit/>
          </a:bodyPr>
          <a:lstStyle/>
          <a:p>
            <a:pPr algn="ctr"/>
            <a:r>
              <a:rPr lang="es-MX" sz="1000" dirty="0">
                <a:solidFill>
                  <a:schemeClr val="bg1"/>
                </a:solidFill>
              </a:rPr>
              <a:t>Sector: Mobility</a:t>
            </a:r>
          </a:p>
        </p:txBody>
      </p:sp>
      <p:sp>
        <p:nvSpPr>
          <p:cNvPr id="29" name="Rectángulo 28"/>
          <p:cNvSpPr/>
          <p:nvPr/>
        </p:nvSpPr>
        <p:spPr>
          <a:xfrm>
            <a:off x="7537808" y="1996005"/>
            <a:ext cx="2052000" cy="1179704"/>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00" dirty="0">
              <a:solidFill>
                <a:schemeClr val="tx1"/>
              </a:solidFill>
            </a:endParaRPr>
          </a:p>
        </p:txBody>
      </p:sp>
      <p:sp>
        <p:nvSpPr>
          <p:cNvPr id="31" name="CuadroTexto 30"/>
          <p:cNvSpPr txBox="1"/>
          <p:nvPr/>
        </p:nvSpPr>
        <p:spPr>
          <a:xfrm>
            <a:off x="7537808" y="2014522"/>
            <a:ext cx="2052000" cy="1107996"/>
          </a:xfrm>
          <a:prstGeom prst="rect">
            <a:avLst/>
          </a:prstGeom>
          <a:noFill/>
        </p:spPr>
        <p:txBody>
          <a:bodyPr wrap="square" rtlCol="0">
            <a:spAutoFit/>
          </a:bodyPr>
          <a:lstStyle/>
          <a:p>
            <a:pPr algn="ctr"/>
            <a:r>
              <a:rPr lang="es-MX" sz="1100" b="1" dirty="0" err="1">
                <a:solidFill>
                  <a:prstClr val="black"/>
                </a:solidFill>
              </a:rPr>
              <a:t>EqV</a:t>
            </a:r>
            <a:r>
              <a:rPr lang="es-MX" sz="1100" b="1" dirty="0">
                <a:solidFill>
                  <a:prstClr val="black"/>
                </a:solidFill>
              </a:rPr>
              <a:t>: ~US$198MM</a:t>
            </a:r>
            <a:endParaRPr lang="es-MX" sz="1100" b="1" dirty="0"/>
          </a:p>
          <a:p>
            <a:pPr algn="ctr"/>
            <a:r>
              <a:rPr lang="en-US" sz="1100" b="1" dirty="0">
                <a:solidFill>
                  <a:schemeClr val="tx1"/>
                </a:solidFill>
              </a:rPr>
              <a:t>AINDA Ticket: US</a:t>
            </a:r>
            <a:r>
              <a:rPr lang="es-MX" sz="1100" b="1" dirty="0"/>
              <a:t>$37.6MM</a:t>
            </a:r>
          </a:p>
          <a:p>
            <a:pPr algn="ctr"/>
            <a:endParaRPr lang="es-MX" sz="1000" dirty="0"/>
          </a:p>
          <a:p>
            <a:pPr algn="ctr"/>
            <a:r>
              <a:rPr lang="en-US" sz="1000" dirty="0"/>
              <a:t>3 solar Parks in Chihuahua with an installed capacity of 216MW </a:t>
            </a:r>
          </a:p>
          <a:p>
            <a:pPr algn="ctr"/>
            <a:endParaRPr lang="es-MX" sz="1400" b="1" dirty="0">
              <a:solidFill>
                <a:srgbClr val="00B050"/>
              </a:solidFill>
            </a:endParaRPr>
          </a:p>
        </p:txBody>
      </p:sp>
      <p:sp>
        <p:nvSpPr>
          <p:cNvPr id="32" name="CuadroTexto 31"/>
          <p:cNvSpPr txBox="1"/>
          <p:nvPr/>
        </p:nvSpPr>
        <p:spPr>
          <a:xfrm>
            <a:off x="7845351" y="2941380"/>
            <a:ext cx="1436914" cy="246221"/>
          </a:xfrm>
          <a:prstGeom prst="rect">
            <a:avLst/>
          </a:prstGeom>
          <a:noFill/>
        </p:spPr>
        <p:txBody>
          <a:bodyPr wrap="square" rtlCol="0">
            <a:spAutoFit/>
          </a:bodyPr>
          <a:lstStyle/>
          <a:p>
            <a:pPr algn="ctr"/>
            <a:r>
              <a:rPr lang="es-MX" sz="1000" dirty="0">
                <a:solidFill>
                  <a:schemeClr val="bg1"/>
                </a:solidFill>
              </a:rPr>
              <a:t>Sector: Renewables</a:t>
            </a:r>
          </a:p>
        </p:txBody>
      </p:sp>
      <p:sp>
        <p:nvSpPr>
          <p:cNvPr id="33" name="Rectángulo 32"/>
          <p:cNvSpPr/>
          <p:nvPr/>
        </p:nvSpPr>
        <p:spPr>
          <a:xfrm>
            <a:off x="9741363" y="1978668"/>
            <a:ext cx="2052000" cy="1179704"/>
          </a:xfrm>
          <a:prstGeom prst="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00" dirty="0">
              <a:solidFill>
                <a:schemeClr val="tx1"/>
              </a:solidFill>
            </a:endParaRPr>
          </a:p>
        </p:txBody>
      </p:sp>
      <p:sp>
        <p:nvSpPr>
          <p:cNvPr id="35" name="CuadroTexto 34"/>
          <p:cNvSpPr txBox="1"/>
          <p:nvPr/>
        </p:nvSpPr>
        <p:spPr>
          <a:xfrm>
            <a:off x="9741363" y="1997583"/>
            <a:ext cx="2052000" cy="1415772"/>
          </a:xfrm>
          <a:prstGeom prst="rect">
            <a:avLst/>
          </a:prstGeom>
          <a:noFill/>
        </p:spPr>
        <p:txBody>
          <a:bodyPr wrap="square" rtlCol="0">
            <a:spAutoFit/>
          </a:bodyPr>
          <a:lstStyle/>
          <a:p>
            <a:pPr algn="ctr">
              <a:defRPr/>
            </a:pPr>
            <a:r>
              <a:rPr lang="es-MX" sz="1100" b="1">
                <a:solidFill>
                  <a:prstClr val="black"/>
                </a:solidFill>
              </a:rPr>
              <a:t>EqV</a:t>
            </a:r>
            <a:r>
              <a:rPr lang="es-MX" sz="1100" b="1" dirty="0">
                <a:solidFill>
                  <a:prstClr val="black"/>
                </a:solidFill>
              </a:rPr>
              <a:t>: ~US$1,914MM</a:t>
            </a:r>
          </a:p>
          <a:p>
            <a:pPr algn="ctr">
              <a:defRPr/>
            </a:pPr>
            <a:r>
              <a:rPr lang="en-US" sz="1100" b="1" dirty="0">
                <a:solidFill>
                  <a:schemeClr val="tx1"/>
                </a:solidFill>
              </a:rPr>
              <a:t>AINDA Ticket: US</a:t>
            </a:r>
            <a:r>
              <a:rPr lang="es-MX" sz="1100" b="1" dirty="0">
                <a:solidFill>
                  <a:prstClr val="black"/>
                </a:solidFill>
              </a:rPr>
              <a:t>$120MM</a:t>
            </a:r>
          </a:p>
          <a:p>
            <a:pPr algn="ctr"/>
            <a:endParaRPr lang="es-MX" sz="1000" dirty="0"/>
          </a:p>
          <a:p>
            <a:pPr algn="ct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Shared Production Contract </a:t>
            </a:r>
          </a:p>
          <a:p>
            <a:pPr algn="ct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(14 wells Southeaster Basin) </a:t>
            </a:r>
          </a:p>
          <a:p>
            <a:pPr algn="ct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gn="ctr"/>
            <a:endParaRPr lang="es-MX" sz="1000" dirty="0"/>
          </a:p>
          <a:p>
            <a:pPr algn="ctr"/>
            <a:endParaRPr lang="es-MX" sz="1400" b="1" dirty="0">
              <a:solidFill>
                <a:srgbClr val="00B050"/>
              </a:solidFill>
            </a:endParaRPr>
          </a:p>
        </p:txBody>
      </p:sp>
      <p:sp>
        <p:nvSpPr>
          <p:cNvPr id="36" name="CuadroTexto 35"/>
          <p:cNvSpPr txBox="1"/>
          <p:nvPr/>
        </p:nvSpPr>
        <p:spPr>
          <a:xfrm>
            <a:off x="10048906" y="2900355"/>
            <a:ext cx="1436914" cy="246221"/>
          </a:xfrm>
          <a:prstGeom prst="rect">
            <a:avLst/>
          </a:prstGeom>
          <a:noFill/>
        </p:spPr>
        <p:txBody>
          <a:bodyPr wrap="square" rtlCol="0">
            <a:spAutoFit/>
          </a:bodyPr>
          <a:lstStyle/>
          <a:p>
            <a:pPr algn="ctr"/>
            <a:r>
              <a:rPr lang="es-MX" sz="1000" dirty="0">
                <a:solidFill>
                  <a:schemeClr val="bg1"/>
                </a:solidFill>
              </a:rPr>
              <a:t>Sector: O&amp;G </a:t>
            </a:r>
          </a:p>
        </p:txBody>
      </p:sp>
      <p:pic>
        <p:nvPicPr>
          <p:cNvPr id="51" name="Picture 42">
            <a:extLst>
              <a:ext uri="{FF2B5EF4-FFF2-40B4-BE49-F238E27FC236}">
                <a16:creationId xmlns:a16="http://schemas.microsoft.com/office/drawing/2014/main" id="{5C8FA705-6159-4DC8-85CF-9BAA6F9EC860}"/>
              </a:ext>
            </a:extLst>
          </p:cNvPr>
          <p:cNvPicPr>
            <a:picLocks noChangeAspect="1"/>
          </p:cNvPicPr>
          <p:nvPr/>
        </p:nvPicPr>
        <p:blipFill rotWithShape="1">
          <a:blip r:embed="rId2"/>
          <a:srcRect t="20534" b="22823"/>
          <a:stretch/>
        </p:blipFill>
        <p:spPr>
          <a:xfrm>
            <a:off x="1285821" y="4132280"/>
            <a:ext cx="1227071" cy="420952"/>
          </a:xfrm>
          <a:prstGeom prst="rect">
            <a:avLst/>
          </a:prstGeom>
        </p:spPr>
      </p:pic>
      <p:sp>
        <p:nvSpPr>
          <p:cNvPr id="52" name="TextBox 36">
            <a:extLst>
              <a:ext uri="{FF2B5EF4-FFF2-40B4-BE49-F238E27FC236}">
                <a16:creationId xmlns:a16="http://schemas.microsoft.com/office/drawing/2014/main" id="{E2239782-CC0F-4956-ACEE-17969260CD12}"/>
              </a:ext>
            </a:extLst>
          </p:cNvPr>
          <p:cNvSpPr txBox="1"/>
          <p:nvPr/>
        </p:nvSpPr>
        <p:spPr>
          <a:xfrm>
            <a:off x="922711" y="4596675"/>
            <a:ext cx="2052000" cy="707886"/>
          </a:xfrm>
          <a:prstGeom prst="rect">
            <a:avLst/>
          </a:prstGeom>
          <a:noFill/>
        </p:spPr>
        <p:txBody>
          <a:bodyPr wrap="square" rtlCol="0">
            <a:spAutoFit/>
          </a:bodyPr>
          <a:lstStyle/>
          <a:p>
            <a:pPr algn="ctr"/>
            <a:r>
              <a:rPr kumimoji="0" lang="en-US" sz="1000" b="0" i="0" u="none" strike="noStrike" kern="1200" cap="none" spc="0" normalizeH="0" baseline="0" noProof="0" dirty="0">
                <a:ln>
                  <a:noFill/>
                </a:ln>
                <a:solidFill>
                  <a:srgbClr val="202124"/>
                </a:solidFill>
                <a:effectLst/>
                <a:uLnTx/>
                <a:uFillTx/>
                <a:ea typeface="+mn-ea"/>
                <a:cs typeface="+mn-cs"/>
              </a:rPr>
              <a:t>One of the leading concession operating companies in Mexico, with 21 concessions and a market cap of ~US$3Bn</a:t>
            </a:r>
          </a:p>
        </p:txBody>
      </p:sp>
      <p:pic>
        <p:nvPicPr>
          <p:cNvPr id="53" name="Picture 2" descr="Grupo Aldesa | LinkedIn">
            <a:extLst>
              <a:ext uri="{FF2B5EF4-FFF2-40B4-BE49-F238E27FC236}">
                <a16:creationId xmlns:a16="http://schemas.microsoft.com/office/drawing/2014/main" id="{7C7DC896-8A97-46B7-B9F9-8CE2E3601475}"/>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3380405" y="4067963"/>
            <a:ext cx="1526147" cy="296276"/>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36">
            <a:extLst>
              <a:ext uri="{FF2B5EF4-FFF2-40B4-BE49-F238E27FC236}">
                <a16:creationId xmlns:a16="http://schemas.microsoft.com/office/drawing/2014/main" id="{E2239782-CC0F-4956-ACEE-17969260CD12}"/>
              </a:ext>
            </a:extLst>
          </p:cNvPr>
          <p:cNvSpPr txBox="1"/>
          <p:nvPr/>
        </p:nvSpPr>
        <p:spPr>
          <a:xfrm>
            <a:off x="3123059" y="4343992"/>
            <a:ext cx="2052000" cy="553998"/>
          </a:xfrm>
          <a:prstGeom prst="rect">
            <a:avLst/>
          </a:prstGeom>
          <a:noFill/>
        </p:spPr>
        <p:txBody>
          <a:bodyPr wrap="square" rtlCol="0">
            <a:spAutoFit/>
          </a:bodyPr>
          <a:lstStyle/>
          <a:p>
            <a:pPr lvl="0">
              <a:defRPr/>
            </a:pPr>
            <a:r>
              <a:rPr lang="en-US" sz="1000" dirty="0">
                <a:solidFill>
                  <a:prstClr val="black"/>
                </a:solidFill>
                <a:latin typeface="Calibri" panose="020F0502020204030204" pitchFamily="34" charset="0"/>
                <a:ea typeface="Calibri" panose="020F0502020204030204" pitchFamily="34" charset="0"/>
                <a:cs typeface="Times New Roman" panose="02020603050405020304" pitchFamily="18" charset="0"/>
              </a:rPr>
              <a:t>Leader in the construction and operation of civil works and building infrastructures</a:t>
            </a:r>
          </a:p>
        </p:txBody>
      </p:sp>
      <p:pic>
        <p:nvPicPr>
          <p:cNvPr id="55" name="Picture 2" descr="China Railway Construction Corporation Limited logo">
            <a:extLst>
              <a:ext uri="{FF2B5EF4-FFF2-40B4-BE49-F238E27FC236}">
                <a16:creationId xmlns:a16="http://schemas.microsoft.com/office/drawing/2014/main" id="{3658713B-DD7C-4475-B936-CF0014823532}"/>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7954" t="12233" r="10832" b="16484"/>
          <a:stretch/>
        </p:blipFill>
        <p:spPr bwMode="auto">
          <a:xfrm>
            <a:off x="4448308" y="4724382"/>
            <a:ext cx="548610" cy="359113"/>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36">
            <a:extLst>
              <a:ext uri="{FF2B5EF4-FFF2-40B4-BE49-F238E27FC236}">
                <a16:creationId xmlns:a16="http://schemas.microsoft.com/office/drawing/2014/main" id="{E2239782-CC0F-4956-ACEE-17969260CD12}"/>
              </a:ext>
            </a:extLst>
          </p:cNvPr>
          <p:cNvSpPr txBox="1"/>
          <p:nvPr/>
        </p:nvSpPr>
        <p:spPr>
          <a:xfrm>
            <a:off x="2928107" y="5073568"/>
            <a:ext cx="2362895" cy="707886"/>
          </a:xfrm>
          <a:prstGeom prst="rect">
            <a:avLst/>
          </a:prstGeom>
          <a:noFill/>
        </p:spPr>
        <p:txBody>
          <a:bodyPr wrap="square" rtlCol="0">
            <a:spAutoFit/>
          </a:bodyPr>
          <a:lstStyle/>
          <a:p>
            <a:pPr algn="r">
              <a:defRPr/>
            </a:pPr>
            <a:r>
              <a:rPr lang="en-US" sz="1000" dirty="0">
                <a:solidFill>
                  <a:prstClr val="black"/>
                </a:solidFill>
                <a:latin typeface="Calibri" panose="020F0502020204030204" pitchFamily="34" charset="0"/>
                <a:ea typeface="Calibri" panose="020F0502020204030204" pitchFamily="34" charset="0"/>
                <a:cs typeface="Times New Roman" panose="02020603050405020304" pitchFamily="18" charset="0"/>
              </a:rPr>
              <a:t>China Railway Construction Corp.</a:t>
            </a:r>
          </a:p>
          <a:p>
            <a:pPr algn="r">
              <a:defRPr/>
            </a:pPr>
            <a:r>
              <a:rPr lang="en-US" sz="1000" dirty="0">
                <a:solidFill>
                  <a:prstClr val="black"/>
                </a:solidFill>
                <a:latin typeface="Calibri" panose="020F0502020204030204" pitchFamily="34" charset="0"/>
                <a:ea typeface="Calibri" panose="020F0502020204030204" pitchFamily="34" charset="0"/>
                <a:cs typeface="Times New Roman" panose="02020603050405020304" pitchFamily="18" charset="0"/>
              </a:rPr>
              <a:t>is a leader in the design and construction of railways, highways, bridges, tunnels, and mass urban transportation</a:t>
            </a:r>
          </a:p>
        </p:txBody>
      </p:sp>
      <p:pic>
        <p:nvPicPr>
          <p:cNvPr id="58" name="Imagen 57">
            <a:extLst>
              <a:ext uri="{FF2B5EF4-FFF2-40B4-BE49-F238E27FC236}">
                <a16:creationId xmlns:a16="http://schemas.microsoft.com/office/drawing/2014/main" id="{7AD24653-7046-464D-8331-A948CDCE22D4}"/>
              </a:ext>
            </a:extLst>
          </p:cNvPr>
          <p:cNvPicPr>
            <a:picLocks noChangeAspect="1"/>
          </p:cNvPicPr>
          <p:nvPr/>
        </p:nvPicPr>
        <p:blipFill>
          <a:blip r:embed="rId5"/>
          <a:stretch>
            <a:fillRect/>
          </a:stretch>
        </p:blipFill>
        <p:spPr>
          <a:xfrm>
            <a:off x="5399345" y="4333882"/>
            <a:ext cx="1451564" cy="595387"/>
          </a:xfrm>
          <a:prstGeom prst="rect">
            <a:avLst/>
          </a:prstGeom>
        </p:spPr>
      </p:pic>
      <p:pic>
        <p:nvPicPr>
          <p:cNvPr id="59" name="Picture 95">
            <a:extLst>
              <a:ext uri="{FF2B5EF4-FFF2-40B4-BE49-F238E27FC236}">
                <a16:creationId xmlns:a16="http://schemas.microsoft.com/office/drawing/2014/main" id="{0E75789B-F72E-4466-83F5-B047DF6D0B9F}"/>
              </a:ext>
            </a:extLst>
          </p:cNvPr>
          <p:cNvPicPr>
            <a:picLocks noChangeAspect="1"/>
          </p:cNvPicPr>
          <p:nvPr/>
        </p:nvPicPr>
        <p:blipFill rotWithShape="1">
          <a:blip r:embed="rId6"/>
          <a:srcRect l="2134" r="1645"/>
          <a:stretch/>
        </p:blipFill>
        <p:spPr>
          <a:xfrm>
            <a:off x="6490864" y="4097234"/>
            <a:ext cx="796510" cy="463559"/>
          </a:xfrm>
          <a:prstGeom prst="rect">
            <a:avLst/>
          </a:prstGeom>
        </p:spPr>
      </p:pic>
      <p:sp>
        <p:nvSpPr>
          <p:cNvPr id="60" name="TextBox 36">
            <a:extLst>
              <a:ext uri="{FF2B5EF4-FFF2-40B4-BE49-F238E27FC236}">
                <a16:creationId xmlns:a16="http://schemas.microsoft.com/office/drawing/2014/main" id="{E2239782-CC0F-4956-ACEE-17969260CD12}"/>
              </a:ext>
            </a:extLst>
          </p:cNvPr>
          <p:cNvSpPr txBox="1"/>
          <p:nvPr/>
        </p:nvSpPr>
        <p:spPr>
          <a:xfrm>
            <a:off x="5347620" y="4898643"/>
            <a:ext cx="2038634" cy="553998"/>
          </a:xfrm>
          <a:prstGeom prst="rect">
            <a:avLst/>
          </a:prstGeom>
          <a:noFill/>
        </p:spPr>
        <p:txBody>
          <a:bodyPr wrap="square" rtlCol="0">
            <a:spAutoFit/>
          </a:bodyPr>
          <a:lstStyle/>
          <a:p>
            <a:pPr algn="ctr">
              <a:defRPr/>
            </a:pPr>
            <a:r>
              <a:rPr lang="en-US" sz="1000" dirty="0">
                <a:solidFill>
                  <a:srgbClr val="202124"/>
                </a:solidFill>
              </a:rPr>
              <a:t>Leaders in technology for mobility, electronic tolls, safety, security and payment solutions</a:t>
            </a:r>
          </a:p>
        </p:txBody>
      </p:sp>
      <p:pic>
        <p:nvPicPr>
          <p:cNvPr id="61" name="Imagen 60">
            <a:extLst>
              <a:ext uri="{FF2B5EF4-FFF2-40B4-BE49-F238E27FC236}">
                <a16:creationId xmlns:a16="http://schemas.microsoft.com/office/drawing/2014/main" id="{AE214D32-8515-4DEB-B9C8-E0D63342959F}"/>
              </a:ext>
            </a:extLst>
          </p:cNvPr>
          <p:cNvPicPr>
            <a:picLocks noChangeAspect="1"/>
          </p:cNvPicPr>
          <p:nvPr/>
        </p:nvPicPr>
        <p:blipFill rotWithShape="1">
          <a:blip r:embed="rId7"/>
          <a:srcRect l="67988" t="6353"/>
          <a:stretch/>
        </p:blipFill>
        <p:spPr>
          <a:xfrm>
            <a:off x="8068265" y="4933772"/>
            <a:ext cx="1164141" cy="553845"/>
          </a:xfrm>
          <a:prstGeom prst="rect">
            <a:avLst/>
          </a:prstGeom>
        </p:spPr>
      </p:pic>
      <p:pic>
        <p:nvPicPr>
          <p:cNvPr id="62" name="Imagen 61">
            <a:extLst>
              <a:ext uri="{FF2B5EF4-FFF2-40B4-BE49-F238E27FC236}">
                <a16:creationId xmlns:a16="http://schemas.microsoft.com/office/drawing/2014/main" id="{2FB2C978-1C75-B044-D2FB-F513005C2DB9}"/>
              </a:ext>
            </a:extLst>
          </p:cNvPr>
          <p:cNvPicPr>
            <a:picLocks noChangeAspect="1"/>
          </p:cNvPicPr>
          <p:nvPr/>
        </p:nvPicPr>
        <p:blipFill rotWithShape="1">
          <a:blip r:embed="rId7"/>
          <a:srcRect r="66471"/>
          <a:stretch/>
        </p:blipFill>
        <p:spPr>
          <a:xfrm>
            <a:off x="8173238" y="4119472"/>
            <a:ext cx="886572" cy="398003"/>
          </a:xfrm>
          <a:prstGeom prst="rect">
            <a:avLst/>
          </a:prstGeom>
        </p:spPr>
      </p:pic>
      <p:sp>
        <p:nvSpPr>
          <p:cNvPr id="63" name="TextBox 36">
            <a:extLst>
              <a:ext uri="{FF2B5EF4-FFF2-40B4-BE49-F238E27FC236}">
                <a16:creationId xmlns:a16="http://schemas.microsoft.com/office/drawing/2014/main" id="{E2239782-CC0F-4956-ACEE-17969260CD12}"/>
              </a:ext>
            </a:extLst>
          </p:cNvPr>
          <p:cNvSpPr txBox="1"/>
          <p:nvPr/>
        </p:nvSpPr>
        <p:spPr>
          <a:xfrm>
            <a:off x="7549116" y="4461997"/>
            <a:ext cx="2095341" cy="400110"/>
          </a:xfrm>
          <a:prstGeom prst="rect">
            <a:avLst/>
          </a:prstGeom>
          <a:noFill/>
        </p:spPr>
        <p:txBody>
          <a:bodyPr wrap="square" rtlCol="0">
            <a:spAutoFit/>
          </a:bodyPr>
          <a:lstStyle/>
          <a:p>
            <a:pPr algn="ctr"/>
            <a:r>
              <a:rPr lang="en-US" sz="1000" dirty="0">
                <a:solidFill>
                  <a:srgbClr val="202124"/>
                </a:solidFill>
              </a:rPr>
              <a:t>Global manager with +US$12Bn of capital in public and private funds</a:t>
            </a:r>
          </a:p>
        </p:txBody>
      </p:sp>
      <p:sp>
        <p:nvSpPr>
          <p:cNvPr id="66" name="TextBox 36">
            <a:extLst>
              <a:ext uri="{FF2B5EF4-FFF2-40B4-BE49-F238E27FC236}">
                <a16:creationId xmlns:a16="http://schemas.microsoft.com/office/drawing/2014/main" id="{E2239782-CC0F-4956-ACEE-17969260CD12}"/>
              </a:ext>
            </a:extLst>
          </p:cNvPr>
          <p:cNvSpPr txBox="1"/>
          <p:nvPr/>
        </p:nvSpPr>
        <p:spPr>
          <a:xfrm>
            <a:off x="7595227" y="5338106"/>
            <a:ext cx="2049230" cy="400110"/>
          </a:xfrm>
          <a:prstGeom prst="rect">
            <a:avLst/>
          </a:prstGeom>
          <a:noFill/>
        </p:spPr>
        <p:txBody>
          <a:bodyPr wrap="square" rtlCol="0">
            <a:spAutoFit/>
          </a:bodyPr>
          <a:lstStyle/>
          <a:p>
            <a:pPr algn="ctr"/>
            <a:r>
              <a:rPr lang="en-US" sz="1000" dirty="0">
                <a:solidFill>
                  <a:srgbClr val="202124"/>
                </a:solidFill>
              </a:rPr>
              <a:t>Local investor with +US$550MM in 6 investment platforms</a:t>
            </a:r>
          </a:p>
        </p:txBody>
      </p:sp>
      <p:cxnSp>
        <p:nvCxnSpPr>
          <p:cNvPr id="68" name="Conector recto 67"/>
          <p:cNvCxnSpPr>
            <a:cxnSpLocks/>
          </p:cNvCxnSpPr>
          <p:nvPr/>
        </p:nvCxnSpPr>
        <p:spPr>
          <a:xfrm>
            <a:off x="308391" y="3234291"/>
            <a:ext cx="1148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Conector recto 69"/>
          <p:cNvCxnSpPr>
            <a:cxnSpLocks/>
          </p:cNvCxnSpPr>
          <p:nvPr/>
        </p:nvCxnSpPr>
        <p:spPr>
          <a:xfrm>
            <a:off x="295482" y="4035167"/>
            <a:ext cx="1148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Conector recto 71"/>
          <p:cNvCxnSpPr>
            <a:cxnSpLocks/>
          </p:cNvCxnSpPr>
          <p:nvPr/>
        </p:nvCxnSpPr>
        <p:spPr>
          <a:xfrm>
            <a:off x="3045768" y="1609336"/>
            <a:ext cx="0" cy="410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Conector recto 73"/>
          <p:cNvCxnSpPr>
            <a:cxnSpLocks/>
          </p:cNvCxnSpPr>
          <p:nvPr/>
        </p:nvCxnSpPr>
        <p:spPr>
          <a:xfrm flipH="1">
            <a:off x="5251955" y="1609336"/>
            <a:ext cx="1482" cy="410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Conector recto 74"/>
          <p:cNvCxnSpPr>
            <a:cxnSpLocks/>
          </p:cNvCxnSpPr>
          <p:nvPr/>
        </p:nvCxnSpPr>
        <p:spPr>
          <a:xfrm>
            <a:off x="7467443" y="1609336"/>
            <a:ext cx="0" cy="410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Conector recto 75"/>
          <p:cNvCxnSpPr>
            <a:cxnSpLocks/>
          </p:cNvCxnSpPr>
          <p:nvPr/>
        </p:nvCxnSpPr>
        <p:spPr>
          <a:xfrm>
            <a:off x="9655123" y="1609336"/>
            <a:ext cx="0" cy="4104000"/>
          </a:xfrm>
          <a:prstGeom prst="line">
            <a:avLst/>
          </a:prstGeom>
        </p:spPr>
        <p:style>
          <a:lnRef idx="1">
            <a:schemeClr val="accent1"/>
          </a:lnRef>
          <a:fillRef idx="0">
            <a:schemeClr val="accent1"/>
          </a:fillRef>
          <a:effectRef idx="0">
            <a:schemeClr val="accent1"/>
          </a:effectRef>
          <a:fontRef idx="minor">
            <a:schemeClr val="tx1"/>
          </a:fontRef>
        </p:style>
      </p:cxnSp>
      <p:sp>
        <p:nvSpPr>
          <p:cNvPr id="69" name="Marcador de número de diapositiva 5">
            <a:extLst>
              <a:ext uri="{FF2B5EF4-FFF2-40B4-BE49-F238E27FC236}">
                <a16:creationId xmlns:a16="http://schemas.microsoft.com/office/drawing/2014/main" id="{2937A731-6220-4A68-3B33-7C4742A56E2A}"/>
              </a:ext>
            </a:extLst>
          </p:cNvPr>
          <p:cNvSpPr>
            <a:spLocks noGrp="1"/>
          </p:cNvSpPr>
          <p:nvPr>
            <p:ph type="sldNum" sz="quarter" idx="12"/>
          </p:nvPr>
        </p:nvSpPr>
        <p:spPr>
          <a:xfrm>
            <a:off x="9292497" y="6477802"/>
            <a:ext cx="2743200" cy="365125"/>
          </a:xfrm>
        </p:spPr>
        <p:txBody>
          <a:bodyPr/>
          <a:lstStyle/>
          <a:p>
            <a:fld id="{831969DE-D155-4290-A1C5-98AF1F200E92}" type="slidenum">
              <a:rPr lang="en-US" smtClean="0"/>
              <a:t>16</a:t>
            </a:fld>
            <a:endParaRPr lang="en-US" dirty="0"/>
          </a:p>
        </p:txBody>
      </p:sp>
      <p:sp>
        <p:nvSpPr>
          <p:cNvPr id="73" name="Rectangle 205">
            <a:extLst>
              <a:ext uri="{FF2B5EF4-FFF2-40B4-BE49-F238E27FC236}">
                <a16:creationId xmlns:a16="http://schemas.microsoft.com/office/drawing/2014/main" id="{B035EB3D-D5BF-2B1A-1028-B997449ECD27}"/>
              </a:ext>
            </a:extLst>
          </p:cNvPr>
          <p:cNvSpPr/>
          <p:nvPr/>
        </p:nvSpPr>
        <p:spPr>
          <a:xfrm rot="16200000">
            <a:off x="284296" y="3382519"/>
            <a:ext cx="662166" cy="540000"/>
          </a:xfrm>
          <a:prstGeom prst="rect">
            <a:avLst/>
          </a:prstGeom>
          <a:solidFill>
            <a:srgbClr val="1E3E6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400" dirty="0">
                <a:solidFill>
                  <a:schemeClr val="bg1"/>
                </a:solidFill>
              </a:rPr>
              <a:t>Upsides</a:t>
            </a:r>
          </a:p>
        </p:txBody>
      </p:sp>
      <p:sp>
        <p:nvSpPr>
          <p:cNvPr id="77" name="Rectángulo 38">
            <a:extLst>
              <a:ext uri="{FF2B5EF4-FFF2-40B4-BE49-F238E27FC236}">
                <a16:creationId xmlns:a16="http://schemas.microsoft.com/office/drawing/2014/main" id="{6FFCA6E2-55A3-5C96-D636-40F9746A0858}"/>
              </a:ext>
            </a:extLst>
          </p:cNvPr>
          <p:cNvSpPr/>
          <p:nvPr/>
        </p:nvSpPr>
        <p:spPr>
          <a:xfrm>
            <a:off x="963756" y="3237995"/>
            <a:ext cx="2027815" cy="784830"/>
          </a:xfrm>
          <a:prstGeom prst="rect">
            <a:avLst/>
          </a:prstGeom>
          <a:noFill/>
        </p:spPr>
        <p:txBody>
          <a:bodyPr wrap="square" anchor="ctr">
            <a:spAutoFit/>
          </a:bodyPr>
          <a:lstStyle/>
          <a:p>
            <a:pPr marL="171450" indent="-171450">
              <a:spcBef>
                <a:spcPts val="100"/>
              </a:spcBef>
              <a:spcAft>
                <a:spcPts val="100"/>
              </a:spcAft>
              <a:buClr>
                <a:srgbClr val="00B050"/>
              </a:buClr>
              <a:buFont typeface="Arial" panose="020B0604020202020204" pitchFamily="34" charset="0"/>
              <a:buChar char="•"/>
            </a:pPr>
            <a:r>
              <a:rPr lang="en-US" sz="1000" dirty="0">
                <a:latin typeface="Calibri (Body)"/>
              </a:rPr>
              <a:t>Development of adjacent roads</a:t>
            </a:r>
          </a:p>
          <a:p>
            <a:pPr marL="171450" indent="-171450">
              <a:spcBef>
                <a:spcPts val="100"/>
              </a:spcBef>
              <a:spcAft>
                <a:spcPts val="100"/>
              </a:spcAft>
              <a:buClr>
                <a:srgbClr val="00B050"/>
              </a:buClr>
              <a:buFont typeface="Arial" panose="020B0604020202020204" pitchFamily="34" charset="0"/>
              <a:buChar char="•"/>
            </a:pPr>
            <a:r>
              <a:rPr lang="en-US" sz="1000" dirty="0">
                <a:solidFill>
                  <a:srgbClr val="202124"/>
                </a:solidFill>
                <a:latin typeface="Calibri (Body)"/>
              </a:rPr>
              <a:t>Financing</a:t>
            </a:r>
          </a:p>
          <a:p>
            <a:pPr marL="171450" indent="-171450">
              <a:spcBef>
                <a:spcPts val="100"/>
              </a:spcBef>
              <a:spcAft>
                <a:spcPts val="100"/>
              </a:spcAft>
              <a:buClr>
                <a:srgbClr val="00B050"/>
              </a:buClr>
              <a:buFont typeface="Arial" panose="020B0604020202020204" pitchFamily="34" charset="0"/>
              <a:buChar char="•"/>
            </a:pPr>
            <a:r>
              <a:rPr lang="en-US" sz="1000" dirty="0">
                <a:solidFill>
                  <a:srgbClr val="202124"/>
                </a:solidFill>
                <a:latin typeface="Calibri (Body)"/>
              </a:rPr>
              <a:t>COVID rebalancing</a:t>
            </a:r>
          </a:p>
          <a:p>
            <a:pPr marL="171450" indent="-171450">
              <a:spcBef>
                <a:spcPts val="100"/>
              </a:spcBef>
              <a:spcAft>
                <a:spcPts val="100"/>
              </a:spcAft>
              <a:buClr>
                <a:srgbClr val="00B050"/>
              </a:buClr>
              <a:buFont typeface="Arial" panose="020B0604020202020204" pitchFamily="34" charset="0"/>
              <a:buChar char="•"/>
            </a:pPr>
            <a:r>
              <a:rPr lang="en-US" sz="1000" dirty="0">
                <a:latin typeface="Calibri (Body)"/>
              </a:rPr>
              <a:t>Parking area for heavy-traffic </a:t>
            </a:r>
          </a:p>
        </p:txBody>
      </p:sp>
      <p:sp>
        <p:nvSpPr>
          <p:cNvPr id="78" name="Rectángulo 38">
            <a:extLst>
              <a:ext uri="{FF2B5EF4-FFF2-40B4-BE49-F238E27FC236}">
                <a16:creationId xmlns:a16="http://schemas.microsoft.com/office/drawing/2014/main" id="{9EAFA518-A975-0E45-5D1D-586355B175CC}"/>
              </a:ext>
            </a:extLst>
          </p:cNvPr>
          <p:cNvSpPr/>
          <p:nvPr/>
        </p:nvSpPr>
        <p:spPr>
          <a:xfrm>
            <a:off x="3163430" y="3259588"/>
            <a:ext cx="2027815" cy="759182"/>
          </a:xfrm>
          <a:prstGeom prst="rect">
            <a:avLst/>
          </a:prstGeom>
          <a:noFill/>
        </p:spPr>
        <p:txBody>
          <a:bodyPr wrap="square" anchor="ctr">
            <a:spAutoFit/>
          </a:bodyPr>
          <a:lstStyle/>
          <a:p>
            <a:pPr marL="171450" indent="-171450">
              <a:spcBef>
                <a:spcPts val="100"/>
              </a:spcBef>
              <a:spcAft>
                <a:spcPts val="100"/>
              </a:spcAft>
              <a:buClr>
                <a:srgbClr val="00B050"/>
              </a:buClr>
              <a:buFont typeface="Arial" panose="020B0604020202020204" pitchFamily="34" charset="0"/>
              <a:buChar char="•"/>
            </a:pPr>
            <a:r>
              <a:rPr lang="en-US" sz="1000" dirty="0">
                <a:solidFill>
                  <a:srgbClr val="202124"/>
                </a:solidFill>
                <a:latin typeface="Calibri (Body)"/>
              </a:rPr>
              <a:t>Refinancing</a:t>
            </a:r>
          </a:p>
          <a:p>
            <a:pPr marL="171450" indent="-171450">
              <a:spcBef>
                <a:spcPts val="100"/>
              </a:spcBef>
              <a:spcAft>
                <a:spcPts val="100"/>
              </a:spcAft>
              <a:buClr>
                <a:srgbClr val="00B050"/>
              </a:buClr>
              <a:buFont typeface="Arial" panose="020B0604020202020204" pitchFamily="34" charset="0"/>
              <a:buChar char="•"/>
            </a:pPr>
            <a:r>
              <a:rPr lang="en-US" sz="1000" dirty="0">
                <a:solidFill>
                  <a:srgbClr val="202124"/>
                </a:solidFill>
                <a:latin typeface="Calibri (Body)"/>
              </a:rPr>
              <a:t>Reduction of service interruptions</a:t>
            </a:r>
          </a:p>
          <a:p>
            <a:pPr marL="171450" indent="-171450">
              <a:spcBef>
                <a:spcPts val="100"/>
              </a:spcBef>
              <a:spcAft>
                <a:spcPts val="100"/>
              </a:spcAft>
              <a:buClr>
                <a:srgbClr val="00B050"/>
              </a:buClr>
              <a:buFont typeface="Arial" panose="020B0604020202020204" pitchFamily="34" charset="0"/>
              <a:buChar char="•"/>
            </a:pPr>
            <a:r>
              <a:rPr lang="en-US" sz="1000" dirty="0">
                <a:solidFill>
                  <a:srgbClr val="202124"/>
                </a:solidFill>
                <a:latin typeface="Calibri (Body)"/>
              </a:rPr>
              <a:t>COVID rebalancing</a:t>
            </a:r>
          </a:p>
        </p:txBody>
      </p:sp>
      <p:sp>
        <p:nvSpPr>
          <p:cNvPr id="79" name="Rectángulo 38">
            <a:extLst>
              <a:ext uri="{FF2B5EF4-FFF2-40B4-BE49-F238E27FC236}">
                <a16:creationId xmlns:a16="http://schemas.microsoft.com/office/drawing/2014/main" id="{1B92D006-99FF-1741-40DE-FC644DE007D7}"/>
              </a:ext>
            </a:extLst>
          </p:cNvPr>
          <p:cNvSpPr/>
          <p:nvPr/>
        </p:nvSpPr>
        <p:spPr>
          <a:xfrm>
            <a:off x="5433291" y="3237995"/>
            <a:ext cx="2027815" cy="784830"/>
          </a:xfrm>
          <a:prstGeom prst="rect">
            <a:avLst/>
          </a:prstGeom>
          <a:noFill/>
        </p:spPr>
        <p:txBody>
          <a:bodyPr wrap="square" anchor="ctr">
            <a:spAutoFit/>
          </a:bodyPr>
          <a:lstStyle/>
          <a:p>
            <a:pPr marL="171450" indent="-171450">
              <a:spcBef>
                <a:spcPts val="100"/>
              </a:spcBef>
              <a:spcAft>
                <a:spcPts val="100"/>
              </a:spcAft>
              <a:buClr>
                <a:srgbClr val="00B050"/>
              </a:buClr>
              <a:buFont typeface="Arial" panose="020B0604020202020204" pitchFamily="34" charset="0"/>
              <a:buChar char="•"/>
            </a:pPr>
            <a:r>
              <a:rPr lang="en-US" sz="1000" dirty="0">
                <a:solidFill>
                  <a:srgbClr val="202124"/>
                </a:solidFill>
                <a:latin typeface="Calibri (Body)"/>
              </a:rPr>
              <a:t>Enforcement and mobility</a:t>
            </a:r>
          </a:p>
          <a:p>
            <a:pPr marL="171450" indent="-171450">
              <a:spcBef>
                <a:spcPts val="100"/>
              </a:spcBef>
              <a:spcAft>
                <a:spcPts val="100"/>
              </a:spcAft>
              <a:buClr>
                <a:srgbClr val="00B050"/>
              </a:buClr>
              <a:buFont typeface="Arial" panose="020B0604020202020204" pitchFamily="34" charset="0"/>
              <a:buChar char="•"/>
            </a:pPr>
            <a:r>
              <a:rPr lang="en-US" sz="1000" dirty="0">
                <a:solidFill>
                  <a:srgbClr val="202124"/>
                </a:solidFill>
                <a:latin typeface="Calibri (Body)"/>
              </a:rPr>
              <a:t>LatAm growth</a:t>
            </a:r>
          </a:p>
          <a:p>
            <a:pPr marL="171450" indent="-171450">
              <a:spcBef>
                <a:spcPts val="100"/>
              </a:spcBef>
              <a:spcAft>
                <a:spcPts val="100"/>
              </a:spcAft>
              <a:buClr>
                <a:srgbClr val="00B050"/>
              </a:buClr>
              <a:buFont typeface="Arial" panose="020B0604020202020204" pitchFamily="34" charset="0"/>
              <a:buChar char="•"/>
            </a:pPr>
            <a:r>
              <a:rPr lang="en-US" sz="1000" dirty="0">
                <a:solidFill>
                  <a:srgbClr val="202124"/>
                </a:solidFill>
                <a:latin typeface="Calibri (Body)"/>
              </a:rPr>
              <a:t>Highway operation</a:t>
            </a:r>
          </a:p>
          <a:p>
            <a:pPr marL="171450" indent="-171450">
              <a:spcBef>
                <a:spcPts val="100"/>
              </a:spcBef>
              <a:spcAft>
                <a:spcPts val="100"/>
              </a:spcAft>
              <a:buClr>
                <a:srgbClr val="00B050"/>
              </a:buClr>
              <a:buFont typeface="Arial" panose="020B0604020202020204" pitchFamily="34" charset="0"/>
              <a:buChar char="•"/>
            </a:pPr>
            <a:r>
              <a:rPr lang="en-US" sz="1000" dirty="0">
                <a:solidFill>
                  <a:srgbClr val="202124"/>
                </a:solidFill>
                <a:latin typeface="Calibri (Body)"/>
              </a:rPr>
              <a:t>Gasoline</a:t>
            </a:r>
          </a:p>
        </p:txBody>
      </p:sp>
      <p:sp>
        <p:nvSpPr>
          <p:cNvPr id="80" name="Rectángulo 38">
            <a:extLst>
              <a:ext uri="{FF2B5EF4-FFF2-40B4-BE49-F238E27FC236}">
                <a16:creationId xmlns:a16="http://schemas.microsoft.com/office/drawing/2014/main" id="{0DCCE6F6-4667-54F9-FECC-144DA63AB23C}"/>
              </a:ext>
            </a:extLst>
          </p:cNvPr>
          <p:cNvSpPr/>
          <p:nvPr/>
        </p:nvSpPr>
        <p:spPr>
          <a:xfrm>
            <a:off x="7627308" y="3237995"/>
            <a:ext cx="2027815" cy="784830"/>
          </a:xfrm>
          <a:prstGeom prst="rect">
            <a:avLst/>
          </a:prstGeom>
          <a:noFill/>
        </p:spPr>
        <p:txBody>
          <a:bodyPr wrap="square" anchor="ctr">
            <a:spAutoFit/>
          </a:bodyPr>
          <a:lstStyle/>
          <a:p>
            <a:pPr marL="171450" indent="-171450">
              <a:spcBef>
                <a:spcPts val="100"/>
              </a:spcBef>
              <a:spcAft>
                <a:spcPts val="100"/>
              </a:spcAft>
              <a:buClr>
                <a:srgbClr val="00B050"/>
              </a:buClr>
              <a:buFont typeface="Arial" panose="020B0604020202020204" pitchFamily="34" charset="0"/>
              <a:buChar char="•"/>
            </a:pPr>
            <a:r>
              <a:rPr lang="en-US" sz="1000" dirty="0">
                <a:solidFill>
                  <a:srgbClr val="202124"/>
                </a:solidFill>
                <a:latin typeface="Calibri (Body)"/>
              </a:rPr>
              <a:t>PPA extension</a:t>
            </a:r>
          </a:p>
          <a:p>
            <a:pPr marL="171450" indent="-171450">
              <a:spcBef>
                <a:spcPts val="100"/>
              </a:spcBef>
              <a:spcAft>
                <a:spcPts val="100"/>
              </a:spcAft>
              <a:buClr>
                <a:srgbClr val="00B050"/>
              </a:buClr>
              <a:buFont typeface="Arial" panose="020B0604020202020204" pitchFamily="34" charset="0"/>
              <a:buChar char="•"/>
            </a:pPr>
            <a:r>
              <a:rPr lang="en-US" sz="1000" dirty="0">
                <a:solidFill>
                  <a:srgbClr val="202124"/>
                </a:solidFill>
                <a:latin typeface="Calibri (Body)"/>
              </a:rPr>
              <a:t>Capacity extension</a:t>
            </a:r>
          </a:p>
          <a:p>
            <a:pPr marL="171450" indent="-171450">
              <a:spcBef>
                <a:spcPts val="100"/>
              </a:spcBef>
              <a:spcAft>
                <a:spcPts val="100"/>
              </a:spcAft>
              <a:buClr>
                <a:srgbClr val="00B050"/>
              </a:buClr>
              <a:buFont typeface="Arial" panose="020B0604020202020204" pitchFamily="34" charset="0"/>
              <a:buChar char="•"/>
            </a:pPr>
            <a:r>
              <a:rPr lang="en-US" sz="1000" dirty="0">
                <a:solidFill>
                  <a:srgbClr val="202124"/>
                </a:solidFill>
                <a:latin typeface="Calibri (Body)"/>
              </a:rPr>
              <a:t>Optimization/ batteries &amp;AI</a:t>
            </a:r>
          </a:p>
          <a:p>
            <a:pPr marL="171450" indent="-171450">
              <a:spcBef>
                <a:spcPts val="100"/>
              </a:spcBef>
              <a:spcAft>
                <a:spcPts val="100"/>
              </a:spcAft>
              <a:buClr>
                <a:srgbClr val="00B050"/>
              </a:buClr>
              <a:buFont typeface="Arial" panose="020B0604020202020204" pitchFamily="34" charset="0"/>
              <a:buChar char="•"/>
            </a:pPr>
            <a:r>
              <a:rPr lang="en-US" sz="1000" dirty="0">
                <a:solidFill>
                  <a:srgbClr val="202124"/>
                </a:solidFill>
                <a:latin typeface="Calibri (Body)"/>
              </a:rPr>
              <a:t>Financing</a:t>
            </a:r>
          </a:p>
        </p:txBody>
      </p:sp>
      <p:sp>
        <p:nvSpPr>
          <p:cNvPr id="81" name="Rectángulo 38">
            <a:extLst>
              <a:ext uri="{FF2B5EF4-FFF2-40B4-BE49-F238E27FC236}">
                <a16:creationId xmlns:a16="http://schemas.microsoft.com/office/drawing/2014/main" id="{416E9775-1FB4-A030-73E1-6C61A67B8F86}"/>
              </a:ext>
            </a:extLst>
          </p:cNvPr>
          <p:cNvSpPr/>
          <p:nvPr/>
        </p:nvSpPr>
        <p:spPr>
          <a:xfrm>
            <a:off x="9796193" y="3237995"/>
            <a:ext cx="2027815" cy="425758"/>
          </a:xfrm>
          <a:prstGeom prst="rect">
            <a:avLst/>
          </a:prstGeom>
          <a:noFill/>
        </p:spPr>
        <p:txBody>
          <a:bodyPr wrap="square" anchor="ctr">
            <a:spAutoFit/>
          </a:bodyPr>
          <a:lstStyle/>
          <a:p>
            <a:pPr marL="171450" indent="-171450">
              <a:spcBef>
                <a:spcPts val="100"/>
              </a:spcBef>
              <a:spcAft>
                <a:spcPts val="100"/>
              </a:spcAft>
              <a:buClr>
                <a:srgbClr val="00B050"/>
              </a:buClr>
              <a:buFont typeface="Arial" panose="020B0604020202020204" pitchFamily="34" charset="0"/>
              <a:buChar char="•"/>
            </a:pPr>
            <a:r>
              <a:rPr lang="en-US" sz="1000" dirty="0">
                <a:solidFill>
                  <a:srgbClr val="202124"/>
                </a:solidFill>
                <a:latin typeface="Calibri (Body)"/>
              </a:rPr>
              <a:t>Financing</a:t>
            </a:r>
          </a:p>
          <a:p>
            <a:pPr marL="171450" indent="-171450">
              <a:spcBef>
                <a:spcPts val="100"/>
              </a:spcBef>
              <a:spcAft>
                <a:spcPts val="100"/>
              </a:spcAft>
              <a:buClr>
                <a:srgbClr val="00B050"/>
              </a:buClr>
              <a:buFont typeface="Arial" panose="020B0604020202020204" pitchFamily="34" charset="0"/>
              <a:buChar char="•"/>
            </a:pPr>
            <a:r>
              <a:rPr lang="en-US" sz="1000" dirty="0">
                <a:solidFill>
                  <a:srgbClr val="202124"/>
                </a:solidFill>
                <a:latin typeface="Calibri (Body)"/>
              </a:rPr>
              <a:t>Optimization of the oil field</a:t>
            </a:r>
          </a:p>
        </p:txBody>
      </p:sp>
      <p:sp>
        <p:nvSpPr>
          <p:cNvPr id="2" name="TextBox 36">
            <a:extLst>
              <a:ext uri="{FF2B5EF4-FFF2-40B4-BE49-F238E27FC236}">
                <a16:creationId xmlns:a16="http://schemas.microsoft.com/office/drawing/2014/main" id="{31F20C5E-70AD-6895-2C89-9AF26A014DA4}"/>
              </a:ext>
            </a:extLst>
          </p:cNvPr>
          <p:cNvSpPr txBox="1"/>
          <p:nvPr/>
        </p:nvSpPr>
        <p:spPr>
          <a:xfrm>
            <a:off x="9730252" y="4603573"/>
            <a:ext cx="213254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Leader in hydrocarbon production with presence in Argentina, Bolivia and Mexico</a:t>
            </a:r>
            <a:r>
              <a:rPr kumimoji="0" lang="es-E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endParaRPr kumimoji="0" lang="es-MX" sz="1000" b="0" i="0" u="none" strike="noStrike" kern="1200" cap="none" spc="0" normalizeH="0" baseline="0" noProof="0" dirty="0">
              <a:ln>
                <a:noFill/>
              </a:ln>
              <a:solidFill>
                <a:srgbClr val="202124"/>
              </a:solidFill>
              <a:effectLst/>
              <a:uLnTx/>
              <a:uFillTx/>
              <a:latin typeface="Calibri" panose="020F0502020204030204"/>
              <a:ea typeface="+mn-ea"/>
              <a:cs typeface="+mn-cs"/>
            </a:endParaRPr>
          </a:p>
        </p:txBody>
      </p:sp>
      <p:pic>
        <p:nvPicPr>
          <p:cNvPr id="6" name="Picture 2">
            <a:extLst>
              <a:ext uri="{FF2B5EF4-FFF2-40B4-BE49-F238E27FC236}">
                <a16:creationId xmlns:a16="http://schemas.microsoft.com/office/drawing/2014/main" id="{ADD1EE2D-B03A-0F60-9EB6-FCC801794E56}"/>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0206461" y="4067472"/>
            <a:ext cx="1033009" cy="4702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intershall Dea México, S. de R.L. de C.V. (Wintershall Dea México) -  BNamericas">
            <a:extLst>
              <a:ext uri="{FF2B5EF4-FFF2-40B4-BE49-F238E27FC236}">
                <a16:creationId xmlns:a16="http://schemas.microsoft.com/office/drawing/2014/main" id="{5F3F210C-A50E-9CD4-A88A-B2AD585734AE}"/>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10916675" y="5010156"/>
            <a:ext cx="808785" cy="547590"/>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12">
            <a:extLst>
              <a:ext uri="{FF2B5EF4-FFF2-40B4-BE49-F238E27FC236}">
                <a16:creationId xmlns:a16="http://schemas.microsoft.com/office/drawing/2014/main" id="{A5232BD3-9A8E-7F5A-9CEF-DB0FF7B9F5EF}"/>
              </a:ext>
            </a:extLst>
          </p:cNvPr>
          <p:cNvSpPr txBox="1"/>
          <p:nvPr/>
        </p:nvSpPr>
        <p:spPr>
          <a:xfrm>
            <a:off x="9618621" y="5603104"/>
            <a:ext cx="249308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inherit"/>
                <a:ea typeface="+mn-ea"/>
                <a:cs typeface="+mn-cs"/>
              </a:rPr>
              <a:t>Leader in exploration and production of oil and natural gas, it operates in 11 countries in Europe, the Middle East, Africa and Latin America</a:t>
            </a:r>
            <a:endParaRPr kumimoji="0" lang="es-MX"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348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68F52881-BFC6-B7AF-0EDE-1EA16DE4DDF3}"/>
              </a:ext>
            </a:extLst>
          </p:cNvPr>
          <p:cNvSpPr txBox="1"/>
          <p:nvPr/>
        </p:nvSpPr>
        <p:spPr>
          <a:xfrm>
            <a:off x="421524" y="1560453"/>
            <a:ext cx="558303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dirty="0">
                <a:ln>
                  <a:noFill/>
                </a:ln>
                <a:solidFill>
                  <a:srgbClr val="00B050"/>
                </a:solidFill>
                <a:effectLst/>
                <a:uLnTx/>
                <a:uFillTx/>
                <a:latin typeface="Calibri (Body)"/>
                <a:ea typeface="+mn-ea"/>
                <a:cs typeface="+mn-cs"/>
              </a:rPr>
              <a:t>General characteristics</a:t>
            </a:r>
          </a:p>
        </p:txBody>
      </p:sp>
      <p:sp>
        <p:nvSpPr>
          <p:cNvPr id="41" name="Marcador de número de diapositiva 5">
            <a:extLst>
              <a:ext uri="{FF2B5EF4-FFF2-40B4-BE49-F238E27FC236}">
                <a16:creationId xmlns:a16="http://schemas.microsoft.com/office/drawing/2014/main" id="{FEB22377-F56F-BD65-0640-15AA175810CA}"/>
              </a:ext>
            </a:extLst>
          </p:cNvPr>
          <p:cNvSpPr>
            <a:spLocks noGrp="1"/>
          </p:cNvSpPr>
          <p:nvPr>
            <p:ph type="sldNum" sz="quarter" idx="12"/>
          </p:nvPr>
        </p:nvSpPr>
        <p:spPr>
          <a:xfrm>
            <a:off x="9296400" y="641508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1969DE-D155-4290-A1C5-98AF1F200E92}"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AD681B91-61D4-DBB3-F681-FAA700553B85}"/>
              </a:ext>
            </a:extLst>
          </p:cNvPr>
          <p:cNvSpPr txBox="1"/>
          <p:nvPr/>
        </p:nvSpPr>
        <p:spPr>
          <a:xfrm>
            <a:off x="330389" y="2010359"/>
            <a:ext cx="5583036" cy="1683666"/>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1300" b="0" i="0" u="none" strike="noStrike" kern="1200" cap="none" spc="0" normalizeH="0" baseline="0" dirty="0">
                <a:ln>
                  <a:noFill/>
                </a:ln>
                <a:solidFill>
                  <a:prstClr val="black"/>
                </a:solidFill>
                <a:effectLst/>
                <a:uLnTx/>
                <a:uFillTx/>
                <a:latin typeface="Calibri (Body)"/>
                <a:ea typeface="Calibri" panose="020F0502020204030204" pitchFamily="34" charset="0"/>
                <a:cs typeface="Times New Roman" panose="02020603050405020304" pitchFamily="18" charset="0"/>
              </a:rPr>
              <a:t>Federal concession valid for 30 years until 2047 for the construction, exploitation, conservation and maintenance of the “La Gloria – San Fernando” Highway, 49.5 kms long, as well as the construction, conservation and maintenance of the free federal highway.</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1300" b="0" i="0" u="none" strike="noStrike" kern="1200" cap="none" spc="0" normalizeH="0" baseline="0" dirty="0">
                <a:ln>
                  <a:noFill/>
                </a:ln>
                <a:solidFill>
                  <a:prstClr val="black"/>
                </a:solidFill>
                <a:effectLst/>
                <a:uLnTx/>
                <a:uFillTx/>
                <a:latin typeface="Calibri (Body)"/>
                <a:ea typeface="Calibri" panose="020F0502020204030204" pitchFamily="34" charset="0"/>
                <a:cs typeface="Times New Roman" panose="02020603050405020304" pitchFamily="18" charset="0"/>
              </a:rPr>
              <a:t>The section corresponding to the project starts in La Gloria-junction, km 145 in the estate of Nuevo Leon, until the Ex </a:t>
            </a:r>
            <a:r>
              <a:rPr kumimoji="0" lang="en-US" sz="1300" b="0" i="0" u="none" strike="noStrike" kern="1200" cap="none" spc="0" normalizeH="0" baseline="0" dirty="0" err="1">
                <a:ln>
                  <a:noFill/>
                </a:ln>
                <a:solidFill>
                  <a:prstClr val="black"/>
                </a:solidFill>
                <a:effectLst/>
                <a:uLnTx/>
                <a:uFillTx/>
                <a:latin typeface="Calibri (Body)"/>
                <a:ea typeface="Calibri" panose="020F0502020204030204" pitchFamily="34" charset="0"/>
                <a:cs typeface="Times New Roman" panose="02020603050405020304" pitchFamily="18" charset="0"/>
              </a:rPr>
              <a:t>Garita</a:t>
            </a:r>
            <a:r>
              <a:rPr kumimoji="0" lang="en-US" sz="1300" b="0" i="0" u="none" strike="noStrike" kern="1200" cap="none" spc="0" normalizeH="0" baseline="0" dirty="0">
                <a:ln>
                  <a:noFill/>
                </a:ln>
                <a:solidFill>
                  <a:prstClr val="black"/>
                </a:solidFill>
                <a:effectLst/>
                <a:uLnTx/>
                <a:uFillTx/>
                <a:latin typeface="Calibri (Body)"/>
                <a:ea typeface="Calibri" panose="020F0502020204030204" pitchFamily="34" charset="0"/>
                <a:cs typeface="Times New Roman" panose="02020603050405020304" pitchFamily="18" charset="0"/>
              </a:rPr>
              <a:t>-junction, km 194 in the estate of Tamaulipas.</a:t>
            </a:r>
          </a:p>
        </p:txBody>
      </p:sp>
      <p:sp>
        <p:nvSpPr>
          <p:cNvPr id="12" name="Shape 400" descr="TextBox 37">
            <a:extLst>
              <a:ext uri="{FF2B5EF4-FFF2-40B4-BE49-F238E27FC236}">
                <a16:creationId xmlns:a16="http://schemas.microsoft.com/office/drawing/2014/main" id="{63594E71-6BAF-F5F5-A5F2-F7E84910149E}"/>
              </a:ext>
            </a:extLst>
          </p:cNvPr>
          <p:cNvSpPr/>
          <p:nvPr/>
        </p:nvSpPr>
        <p:spPr>
          <a:xfrm>
            <a:off x="2787219" y="200660"/>
            <a:ext cx="6609799" cy="477054"/>
          </a:xfrm>
          <a:prstGeom prst="rect">
            <a:avLst/>
          </a:prstGeom>
          <a:ln w="25400">
            <a:miter lim="400000"/>
          </a:ln>
          <a:extLst>
            <a:ext uri="{C572A759-6A51-4108-AA02-DFA0A04FC94B}">
              <ma14:wrappingTextBoxFlag xmlns="" xmlns:ma14="http://schemas.microsoft.com/office/mac/drawingml/2011/main" val="1"/>
            </a:ext>
          </a:extLst>
        </p:spPr>
        <p:txBody>
          <a:bodyPr wrap="none" tIns="45720" bIns="45720">
            <a:noAutofit/>
          </a:bodyPr>
          <a:lstStyle>
            <a:lvl1pPr algn="ctr">
              <a:defRPr sz="5000">
                <a:solidFill>
                  <a:srgbClr val="FFFFFF"/>
                </a:solidFill>
                <a:latin typeface="Helvetica Light"/>
                <a:ea typeface="Helvetica Light"/>
                <a:cs typeface="Helvetica Light"/>
                <a:sym typeface="Helvetica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500" b="0" i="0" u="none" strike="noStrike" kern="1200" cap="none" spc="0" normalizeH="0" baseline="0" noProof="0" dirty="0">
                <a:ln>
                  <a:noFill/>
                </a:ln>
                <a:solidFill>
                  <a:srgbClr val="FFFFFF"/>
                </a:solidFill>
                <a:effectLst/>
                <a:uLnTx/>
                <a:uFillTx/>
                <a:latin typeface="Helvetica Light"/>
                <a:sym typeface="Helvetica Light"/>
              </a:rPr>
              <a:t>Concesionaria Monterrey-NL </a:t>
            </a:r>
          </a:p>
        </p:txBody>
      </p:sp>
      <p:sp>
        <p:nvSpPr>
          <p:cNvPr id="16" name="TextBox 15">
            <a:extLst>
              <a:ext uri="{FF2B5EF4-FFF2-40B4-BE49-F238E27FC236}">
                <a16:creationId xmlns:a16="http://schemas.microsoft.com/office/drawing/2014/main" id="{BBC7963F-0FEE-7FFA-93D0-76C459C69AC0}"/>
              </a:ext>
            </a:extLst>
          </p:cNvPr>
          <p:cNvSpPr txBox="1"/>
          <p:nvPr/>
        </p:nvSpPr>
        <p:spPr>
          <a:xfrm>
            <a:off x="330389" y="4350880"/>
            <a:ext cx="5583036" cy="1888850"/>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1300" b="0" i="0" u="none" strike="noStrike" kern="1200" cap="none" spc="0" normalizeH="0" baseline="0" dirty="0">
                <a:ln>
                  <a:noFill/>
                </a:ln>
                <a:solidFill>
                  <a:prstClr val="black"/>
                </a:solidFill>
                <a:effectLst/>
                <a:uLnTx/>
                <a:uFillTx/>
                <a:latin typeface="Calibri (Body)"/>
                <a:ea typeface="Calibri" panose="020F0502020204030204" pitchFamily="34" charset="0"/>
                <a:cs typeface="Times New Roman" panose="02020603050405020304" pitchFamily="18" charset="0"/>
              </a:rPr>
              <a:t>It is part of the “USMCA freight corridor”, which registers an important exchange of goods between U.S.A. and Canada.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300" dirty="0">
                <a:solidFill>
                  <a:prstClr val="black"/>
                </a:solidFill>
                <a:latin typeface="Calibri (Body)"/>
                <a:ea typeface="Calibri" panose="020F0502020204030204" pitchFamily="34" charset="0"/>
                <a:cs typeface="Times New Roman" panose="02020603050405020304" pitchFamily="18" charset="0"/>
              </a:rPr>
              <a:t>It betters the communication in the Nuevo Laredo corridor.</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1300" b="0" i="0" u="none" strike="noStrike" kern="1200" cap="none" spc="0" normalizeH="0" baseline="0" dirty="0">
                <a:ln>
                  <a:noFill/>
                </a:ln>
                <a:solidFill>
                  <a:prstClr val="black"/>
                </a:solidFill>
                <a:effectLst/>
                <a:uLnTx/>
                <a:uFillTx/>
                <a:latin typeface="Calibri (Body)"/>
                <a:ea typeface="Calibri" panose="020F0502020204030204" pitchFamily="34" charset="0"/>
                <a:cs typeface="Times New Roman" panose="02020603050405020304" pitchFamily="18" charset="0"/>
              </a:rPr>
              <a:t>Because of its geographical location, infrastructure developed in Nuevo Laredo has the most relevant competitive advantage in the international trade of land cargo and border crossings of people.</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Reduction in travel time and increase in user safety (reduction in accidents).</a:t>
            </a:r>
            <a:endParaRPr kumimoji="0" lang="es-E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endParaRPr>
          </a:p>
        </p:txBody>
      </p:sp>
      <p:cxnSp>
        <p:nvCxnSpPr>
          <p:cNvPr id="17" name="Conector recto 71">
            <a:extLst>
              <a:ext uri="{FF2B5EF4-FFF2-40B4-BE49-F238E27FC236}">
                <a16:creationId xmlns:a16="http://schemas.microsoft.com/office/drawing/2014/main" id="{0E4A6229-6D80-A22A-D3EB-7A2E4472FB69}"/>
              </a:ext>
            </a:extLst>
          </p:cNvPr>
          <p:cNvCxnSpPr>
            <a:cxnSpLocks/>
          </p:cNvCxnSpPr>
          <p:nvPr/>
        </p:nvCxnSpPr>
        <p:spPr>
          <a:xfrm flipH="1" flipV="1">
            <a:off x="421524" y="1845577"/>
            <a:ext cx="5400000" cy="8418"/>
          </a:xfrm>
          <a:prstGeom prst="line">
            <a:avLst/>
          </a:prstGeom>
          <a:ln w="25400">
            <a:solidFill>
              <a:srgbClr val="1E3E66"/>
            </a:solidFill>
          </a:ln>
        </p:spPr>
        <p:style>
          <a:lnRef idx="1">
            <a:schemeClr val="accent1"/>
          </a:lnRef>
          <a:fillRef idx="0">
            <a:schemeClr val="accent1"/>
          </a:fillRef>
          <a:effectRef idx="0">
            <a:schemeClr val="accent1"/>
          </a:effectRef>
          <a:fontRef idx="minor">
            <a:schemeClr val="tx1"/>
          </a:fontRef>
        </p:style>
      </p:cxnSp>
      <p:sp>
        <p:nvSpPr>
          <p:cNvPr id="19" name="CuadroTexto 7">
            <a:extLst>
              <a:ext uri="{FF2B5EF4-FFF2-40B4-BE49-F238E27FC236}">
                <a16:creationId xmlns:a16="http://schemas.microsoft.com/office/drawing/2014/main" id="{63E0E121-2EA2-BFE4-E3C9-219F6EAF4153}"/>
              </a:ext>
            </a:extLst>
          </p:cNvPr>
          <p:cNvSpPr txBox="1"/>
          <p:nvPr/>
        </p:nvSpPr>
        <p:spPr>
          <a:xfrm>
            <a:off x="402707" y="3930610"/>
            <a:ext cx="558303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500" b="1" i="0" u="none" strike="noStrike" kern="1200" cap="none" spc="0" normalizeH="0" baseline="0" noProof="0" dirty="0">
                <a:ln>
                  <a:noFill/>
                </a:ln>
                <a:solidFill>
                  <a:srgbClr val="00B050"/>
                </a:solidFill>
                <a:effectLst/>
                <a:uLnTx/>
                <a:uFillTx/>
                <a:latin typeface="Calibri (Body)"/>
                <a:ea typeface="+mn-ea"/>
                <a:cs typeface="+mn-cs"/>
              </a:rPr>
              <a:t>Project </a:t>
            </a:r>
            <a:r>
              <a:rPr kumimoji="0" lang="es-ES" sz="1500" b="1" i="0" u="none" strike="noStrike" kern="1200" cap="none" spc="0" normalizeH="0" baseline="0" noProof="0" dirty="0" err="1">
                <a:ln>
                  <a:noFill/>
                </a:ln>
                <a:solidFill>
                  <a:srgbClr val="00B050"/>
                </a:solidFill>
                <a:effectLst/>
                <a:uLnTx/>
                <a:uFillTx/>
                <a:latin typeface="Calibri (Body)"/>
                <a:ea typeface="+mn-ea"/>
                <a:cs typeface="+mn-cs"/>
              </a:rPr>
              <a:t>Value</a:t>
            </a:r>
            <a:endParaRPr kumimoji="0" lang="es-MX" sz="1500" b="1" i="0" u="none" strike="noStrike" kern="1200" cap="none" spc="0" normalizeH="0" baseline="0" noProof="0" dirty="0">
              <a:ln>
                <a:noFill/>
              </a:ln>
              <a:solidFill>
                <a:srgbClr val="00B050"/>
              </a:solidFill>
              <a:effectLst/>
              <a:uLnTx/>
              <a:uFillTx/>
              <a:latin typeface="Calibri (Body)"/>
              <a:ea typeface="+mn-ea"/>
              <a:cs typeface="+mn-cs"/>
            </a:endParaRPr>
          </a:p>
        </p:txBody>
      </p:sp>
      <p:cxnSp>
        <p:nvCxnSpPr>
          <p:cNvPr id="20" name="Conector recto 71">
            <a:extLst>
              <a:ext uri="{FF2B5EF4-FFF2-40B4-BE49-F238E27FC236}">
                <a16:creationId xmlns:a16="http://schemas.microsoft.com/office/drawing/2014/main" id="{F79050A1-3A82-C6E5-1ED5-F58DAC2C0F7B}"/>
              </a:ext>
            </a:extLst>
          </p:cNvPr>
          <p:cNvCxnSpPr>
            <a:cxnSpLocks/>
          </p:cNvCxnSpPr>
          <p:nvPr/>
        </p:nvCxnSpPr>
        <p:spPr>
          <a:xfrm flipH="1">
            <a:off x="431048" y="4212014"/>
            <a:ext cx="5400000" cy="0"/>
          </a:xfrm>
          <a:prstGeom prst="line">
            <a:avLst/>
          </a:prstGeom>
          <a:ln w="25400">
            <a:solidFill>
              <a:srgbClr val="1E3E66"/>
            </a:solidFill>
          </a:ln>
        </p:spPr>
        <p:style>
          <a:lnRef idx="1">
            <a:schemeClr val="accent1"/>
          </a:lnRef>
          <a:fillRef idx="0">
            <a:schemeClr val="accent1"/>
          </a:fillRef>
          <a:effectRef idx="0">
            <a:schemeClr val="accent1"/>
          </a:effectRef>
          <a:fontRef idx="minor">
            <a:schemeClr val="tx1"/>
          </a:fontRef>
        </p:style>
      </p:cxnSp>
      <p:cxnSp>
        <p:nvCxnSpPr>
          <p:cNvPr id="24" name="Conector recto 71">
            <a:extLst>
              <a:ext uri="{FF2B5EF4-FFF2-40B4-BE49-F238E27FC236}">
                <a16:creationId xmlns:a16="http://schemas.microsoft.com/office/drawing/2014/main" id="{3E9127D4-4429-F3CA-F079-B593DEB56881}"/>
              </a:ext>
            </a:extLst>
          </p:cNvPr>
          <p:cNvCxnSpPr>
            <a:cxnSpLocks/>
          </p:cNvCxnSpPr>
          <p:nvPr/>
        </p:nvCxnSpPr>
        <p:spPr>
          <a:xfrm flipH="1">
            <a:off x="6234599" y="1845577"/>
            <a:ext cx="5713561" cy="8418"/>
          </a:xfrm>
          <a:prstGeom prst="line">
            <a:avLst/>
          </a:prstGeom>
          <a:ln w="25400">
            <a:solidFill>
              <a:srgbClr val="1E3E66"/>
            </a:solidFill>
          </a:ln>
        </p:spPr>
        <p:style>
          <a:lnRef idx="1">
            <a:schemeClr val="accent1"/>
          </a:lnRef>
          <a:fillRef idx="0">
            <a:schemeClr val="accent1"/>
          </a:fillRef>
          <a:effectRef idx="0">
            <a:schemeClr val="accent1"/>
          </a:effectRef>
          <a:fontRef idx="minor">
            <a:schemeClr val="tx1"/>
          </a:fontRef>
        </p:style>
      </p:cxnSp>
      <p:cxnSp>
        <p:nvCxnSpPr>
          <p:cNvPr id="28" name="Conector recto 71">
            <a:extLst>
              <a:ext uri="{FF2B5EF4-FFF2-40B4-BE49-F238E27FC236}">
                <a16:creationId xmlns:a16="http://schemas.microsoft.com/office/drawing/2014/main" id="{5C54AEC3-9F82-5C50-E34B-133FC9A5F095}"/>
              </a:ext>
            </a:extLst>
          </p:cNvPr>
          <p:cNvCxnSpPr>
            <a:cxnSpLocks/>
          </p:cNvCxnSpPr>
          <p:nvPr/>
        </p:nvCxnSpPr>
        <p:spPr>
          <a:xfrm flipH="1">
            <a:off x="6262941" y="4220928"/>
            <a:ext cx="5685219" cy="0"/>
          </a:xfrm>
          <a:prstGeom prst="line">
            <a:avLst/>
          </a:prstGeom>
          <a:ln w="25400">
            <a:solidFill>
              <a:srgbClr val="1E3E66"/>
            </a:solidFill>
          </a:ln>
        </p:spPr>
        <p:style>
          <a:lnRef idx="1">
            <a:schemeClr val="accent1"/>
          </a:lnRef>
          <a:fillRef idx="0">
            <a:schemeClr val="accent1"/>
          </a:fillRef>
          <a:effectRef idx="0">
            <a:schemeClr val="accent1"/>
          </a:effectRef>
          <a:fontRef idx="minor">
            <a:schemeClr val="tx1"/>
          </a:fontRef>
        </p:style>
      </p:cxnSp>
      <p:sp>
        <p:nvSpPr>
          <p:cNvPr id="29" name="CuadroTexto 7">
            <a:extLst>
              <a:ext uri="{FF2B5EF4-FFF2-40B4-BE49-F238E27FC236}">
                <a16:creationId xmlns:a16="http://schemas.microsoft.com/office/drawing/2014/main" id="{4A2F3951-10F9-665B-6BE1-9D5032F2B25A}"/>
              </a:ext>
            </a:extLst>
          </p:cNvPr>
          <p:cNvSpPr txBox="1"/>
          <p:nvPr/>
        </p:nvSpPr>
        <p:spPr>
          <a:xfrm>
            <a:off x="6234599" y="3939524"/>
            <a:ext cx="558303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500" b="1" i="0" u="none" strike="noStrike" kern="1200" cap="none" spc="0" normalizeH="0" baseline="0" noProof="0" dirty="0" err="1">
                <a:ln>
                  <a:noFill/>
                </a:ln>
                <a:solidFill>
                  <a:srgbClr val="00B050"/>
                </a:solidFill>
                <a:effectLst/>
                <a:uLnTx/>
                <a:uFillTx/>
                <a:latin typeface="Calibri (Body)"/>
                <a:ea typeface="+mn-ea"/>
                <a:cs typeface="+mn-cs"/>
              </a:rPr>
              <a:t>Upsides</a:t>
            </a:r>
            <a:endParaRPr kumimoji="0" lang="es-MX" sz="1500" b="1" i="0" u="none" strike="noStrike" kern="1200" cap="none" spc="0" normalizeH="0" baseline="0" noProof="0" dirty="0">
              <a:ln>
                <a:noFill/>
              </a:ln>
              <a:solidFill>
                <a:srgbClr val="00B050"/>
              </a:solidFill>
              <a:effectLst/>
              <a:uLnTx/>
              <a:uFillTx/>
              <a:latin typeface="Calibri (Body)"/>
              <a:ea typeface="+mn-ea"/>
              <a:cs typeface="+mn-cs"/>
            </a:endParaRPr>
          </a:p>
        </p:txBody>
      </p:sp>
      <p:sp>
        <p:nvSpPr>
          <p:cNvPr id="26" name="CuadroTexto 7">
            <a:extLst>
              <a:ext uri="{FF2B5EF4-FFF2-40B4-BE49-F238E27FC236}">
                <a16:creationId xmlns:a16="http://schemas.microsoft.com/office/drawing/2014/main" id="{04FFAC9C-6EA7-173A-E176-72E1A24E01C7}"/>
              </a:ext>
            </a:extLst>
          </p:cNvPr>
          <p:cNvSpPr txBox="1"/>
          <p:nvPr/>
        </p:nvSpPr>
        <p:spPr>
          <a:xfrm>
            <a:off x="6206257" y="1572591"/>
            <a:ext cx="558303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dirty="0">
                <a:ln>
                  <a:noFill/>
                </a:ln>
                <a:solidFill>
                  <a:srgbClr val="00B050"/>
                </a:solidFill>
                <a:effectLst/>
                <a:uLnTx/>
                <a:uFillTx/>
                <a:latin typeface="Calibri (Body)"/>
                <a:ea typeface="+mn-ea"/>
                <a:cs typeface="+mn-cs"/>
              </a:rPr>
              <a:t>Structure</a:t>
            </a:r>
          </a:p>
        </p:txBody>
      </p:sp>
      <p:graphicFrame>
        <p:nvGraphicFramePr>
          <p:cNvPr id="27" name="Table 33">
            <a:extLst>
              <a:ext uri="{FF2B5EF4-FFF2-40B4-BE49-F238E27FC236}">
                <a16:creationId xmlns:a16="http://schemas.microsoft.com/office/drawing/2014/main" id="{D7EBB5B1-129B-90E4-03A0-811F89DA7D36}"/>
              </a:ext>
            </a:extLst>
          </p:cNvPr>
          <p:cNvGraphicFramePr>
            <a:graphicFrameLocks noGrp="1"/>
          </p:cNvGraphicFramePr>
          <p:nvPr>
            <p:extLst>
              <p:ext uri="{D42A27DB-BD31-4B8C-83A1-F6EECF244321}">
                <p14:modId xmlns:p14="http://schemas.microsoft.com/office/powerpoint/2010/main" val="16879318"/>
              </p:ext>
            </p:extLst>
          </p:nvPr>
        </p:nvGraphicFramePr>
        <p:xfrm>
          <a:off x="6262940" y="4269914"/>
          <a:ext cx="5685220" cy="2255415"/>
        </p:xfrm>
        <a:graphic>
          <a:graphicData uri="http://schemas.openxmlformats.org/drawingml/2006/table">
            <a:tbl>
              <a:tblPr firstRow="1" bandRow="1">
                <a:tableStyleId>{5C22544A-7EE6-4342-B048-85BDC9FD1C3A}</a:tableStyleId>
              </a:tblPr>
              <a:tblGrid>
                <a:gridCol w="1438340">
                  <a:extLst>
                    <a:ext uri="{9D8B030D-6E8A-4147-A177-3AD203B41FA5}">
                      <a16:colId xmlns:a16="http://schemas.microsoft.com/office/drawing/2014/main" val="1429048131"/>
                    </a:ext>
                  </a:extLst>
                </a:gridCol>
                <a:gridCol w="4246880">
                  <a:extLst>
                    <a:ext uri="{9D8B030D-6E8A-4147-A177-3AD203B41FA5}">
                      <a16:colId xmlns:a16="http://schemas.microsoft.com/office/drawing/2014/main" val="2829689521"/>
                    </a:ext>
                  </a:extLst>
                </a:gridCol>
              </a:tblGrid>
              <a:tr h="212425">
                <a:tc>
                  <a:txBody>
                    <a:bodyPr/>
                    <a:lstStyle/>
                    <a:p>
                      <a:endParaRPr lang="es-MX" sz="1400" dirty="0"/>
                    </a:p>
                  </a:txBody>
                  <a:tcPr>
                    <a:solidFill>
                      <a:srgbClr val="1E3E66"/>
                    </a:solidFill>
                  </a:tcPr>
                </a:tc>
                <a:tc>
                  <a:txBody>
                    <a:bodyPr/>
                    <a:lstStyle/>
                    <a:p>
                      <a:r>
                        <a:rPr lang="es-ES" sz="1400" dirty="0" err="1"/>
                        <a:t>Description</a:t>
                      </a:r>
                      <a:r>
                        <a:rPr lang="es-ES" sz="1400" dirty="0"/>
                        <a:t> </a:t>
                      </a:r>
                      <a:endParaRPr lang="es-MX" sz="1400" dirty="0"/>
                    </a:p>
                  </a:txBody>
                  <a:tcPr>
                    <a:solidFill>
                      <a:srgbClr val="1E3E66"/>
                    </a:solidFill>
                  </a:tcPr>
                </a:tc>
                <a:extLst>
                  <a:ext uri="{0D108BD9-81ED-4DB2-BD59-A6C34878D82A}">
                    <a16:rowId xmlns:a16="http://schemas.microsoft.com/office/drawing/2014/main" val="3751363176"/>
                  </a:ext>
                </a:extLst>
              </a:tr>
              <a:tr h="168341">
                <a:tc>
                  <a:txBody>
                    <a:bodyPr/>
                    <a:lstStyle/>
                    <a:p>
                      <a:pPr algn="l"/>
                      <a:r>
                        <a:rPr lang="en-US" sz="1050" noProof="0" dirty="0"/>
                        <a:t>Construction of splits</a:t>
                      </a:r>
                    </a:p>
                  </a:txBody>
                  <a:tcP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50" dirty="0"/>
                        <a:t>(i) </a:t>
                      </a:r>
                      <a:r>
                        <a:rPr lang="en-US" sz="1050" dirty="0"/>
                        <a:t>Extend the La Gloria-San Fernando highway by 4.5 km. </a:t>
                      </a:r>
                      <a:endParaRPr lang="es-E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050" dirty="0"/>
                        <a:t>(</a:t>
                      </a:r>
                      <a:r>
                        <a:rPr lang="es-ES" sz="1050" dirty="0" err="1"/>
                        <a:t>ii</a:t>
                      </a:r>
                      <a:r>
                        <a:rPr lang="en-US" sz="1050" noProof="0" dirty="0"/>
                        <a:t>) Build the section from La Gloria to the </a:t>
                      </a:r>
                      <a:r>
                        <a:rPr lang="en-US" sz="1050" dirty="0"/>
                        <a:t>junction with the Anahuac highway and modernize and operate section 1 of the Anahuac - Puente Colombia highway.</a:t>
                      </a:r>
                      <a:r>
                        <a:rPr lang="es-ES" sz="1050" dirty="0"/>
                        <a:t> </a:t>
                      </a:r>
                    </a:p>
                  </a:txBody>
                  <a:tcPr>
                    <a:solidFill>
                      <a:schemeClr val="accent5">
                        <a:lumMod val="40000"/>
                        <a:lumOff val="60000"/>
                      </a:schemeClr>
                    </a:solidFill>
                  </a:tcPr>
                </a:tc>
                <a:extLst>
                  <a:ext uri="{0D108BD9-81ED-4DB2-BD59-A6C34878D82A}">
                    <a16:rowId xmlns:a16="http://schemas.microsoft.com/office/drawing/2014/main" val="848886726"/>
                  </a:ext>
                </a:extLst>
              </a:tr>
              <a:tr h="281835">
                <a:tc>
                  <a:txBody>
                    <a:bodyPr/>
                    <a:lstStyle/>
                    <a:p>
                      <a:pPr algn="l"/>
                      <a:r>
                        <a:rPr lang="en-US" sz="1050" noProof="0" dirty="0"/>
                        <a:t>Financing</a:t>
                      </a:r>
                    </a:p>
                  </a:txBody>
                  <a:tcPr>
                    <a:solidFill>
                      <a:schemeClr val="accent5">
                        <a:lumMod val="20000"/>
                        <a:lumOff val="80000"/>
                      </a:schemeClr>
                    </a:solidFill>
                  </a:tcPr>
                </a:tc>
                <a:tc>
                  <a:txBody>
                    <a:bodyPr/>
                    <a:lstStyle/>
                    <a:p>
                      <a:pPr algn="l"/>
                      <a:r>
                        <a:rPr lang="en-US" sz="1050" noProof="0" dirty="0"/>
                        <a:t>Hiring financing to optimize the capital structure.</a:t>
                      </a:r>
                    </a:p>
                  </a:txBody>
                  <a:tcPr>
                    <a:solidFill>
                      <a:schemeClr val="accent5">
                        <a:lumMod val="20000"/>
                        <a:lumOff val="80000"/>
                      </a:schemeClr>
                    </a:solidFill>
                  </a:tcPr>
                </a:tc>
                <a:extLst>
                  <a:ext uri="{0D108BD9-81ED-4DB2-BD59-A6C34878D82A}">
                    <a16:rowId xmlns:a16="http://schemas.microsoft.com/office/drawing/2014/main" val="915716730"/>
                  </a:ext>
                </a:extLst>
              </a:tr>
              <a:tr h="545995">
                <a:tc>
                  <a:txBody>
                    <a:bodyPr/>
                    <a:lstStyle/>
                    <a:p>
                      <a:pPr algn="l"/>
                      <a:r>
                        <a:rPr lang="en-US" sz="1050" noProof="0" dirty="0"/>
                        <a:t>Covid Rebalancing</a:t>
                      </a:r>
                    </a:p>
                  </a:txBody>
                  <a:tcP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Request an extension of the concession term, a toll increase, or a combination of these to the SCT to recover losses, in accordance with the right of the concession title.</a:t>
                      </a:r>
                      <a:endParaRPr lang="es-MX" sz="1050" dirty="0"/>
                    </a:p>
                  </a:txBody>
                  <a:tcPr>
                    <a:solidFill>
                      <a:schemeClr val="accent5">
                        <a:lumMod val="40000"/>
                        <a:lumOff val="60000"/>
                      </a:schemeClr>
                    </a:solidFill>
                  </a:tcPr>
                </a:tc>
                <a:extLst>
                  <a:ext uri="{0D108BD9-81ED-4DB2-BD59-A6C34878D82A}">
                    <a16:rowId xmlns:a16="http://schemas.microsoft.com/office/drawing/2014/main" val="230223722"/>
                  </a:ext>
                </a:extLst>
              </a:tr>
              <a:tr h="323805">
                <a:tc>
                  <a:txBody>
                    <a:bodyPr/>
                    <a:lstStyle/>
                    <a:p>
                      <a:pPr algn="l"/>
                      <a:r>
                        <a:rPr lang="es-MX" sz="1050" dirty="0"/>
                        <a:t>Heavy </a:t>
                      </a:r>
                      <a:r>
                        <a:rPr lang="es-MX" sz="1050" dirty="0" err="1"/>
                        <a:t>traffic</a:t>
                      </a:r>
                      <a:r>
                        <a:rPr lang="es-MX" sz="1050" dirty="0"/>
                        <a:t> </a:t>
                      </a:r>
                      <a:r>
                        <a:rPr lang="es-MX" sz="1050" dirty="0" err="1"/>
                        <a:t>service</a:t>
                      </a:r>
                      <a:r>
                        <a:rPr lang="es-MX" sz="1050" dirty="0"/>
                        <a:t> stop</a:t>
                      </a:r>
                      <a:endParaRPr lang="en-US" sz="1050" noProof="0" dirty="0"/>
                    </a:p>
                  </a:txBody>
                  <a:tcPr marB="0">
                    <a:solidFill>
                      <a:schemeClr val="accent5">
                        <a:lumMod val="20000"/>
                        <a:lumOff val="80000"/>
                      </a:schemeClr>
                    </a:solidFill>
                  </a:tcPr>
                </a:tc>
                <a:tc>
                  <a:txBody>
                    <a:bodyPr/>
                    <a:lstStyle/>
                    <a:p>
                      <a:pPr algn="l"/>
                      <a:r>
                        <a:rPr lang="en-US" sz="1050" noProof="0" dirty="0"/>
                        <a:t>Build and operate a service stop for cargo transportation between toll plazas.</a:t>
                      </a:r>
                    </a:p>
                  </a:txBody>
                  <a:tcPr marR="90000" marT="0" marB="0">
                    <a:solidFill>
                      <a:schemeClr val="accent5">
                        <a:lumMod val="20000"/>
                        <a:lumOff val="80000"/>
                      </a:schemeClr>
                    </a:solidFill>
                  </a:tcPr>
                </a:tc>
                <a:extLst>
                  <a:ext uri="{0D108BD9-81ED-4DB2-BD59-A6C34878D82A}">
                    <a16:rowId xmlns:a16="http://schemas.microsoft.com/office/drawing/2014/main" val="536867823"/>
                  </a:ext>
                </a:extLst>
              </a:tr>
            </a:tbl>
          </a:graphicData>
        </a:graphic>
      </p:graphicFrame>
      <p:sp>
        <p:nvSpPr>
          <p:cNvPr id="23" name="CuadroTexto 2">
            <a:extLst>
              <a:ext uri="{FF2B5EF4-FFF2-40B4-BE49-F238E27FC236}">
                <a16:creationId xmlns:a16="http://schemas.microsoft.com/office/drawing/2014/main" id="{1EE16E64-6861-1DAA-AA99-663E93AF58A2}"/>
              </a:ext>
            </a:extLst>
          </p:cNvPr>
          <p:cNvSpPr txBox="1"/>
          <p:nvPr/>
        </p:nvSpPr>
        <p:spPr>
          <a:xfrm>
            <a:off x="336000" y="909147"/>
            <a:ext cx="11520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13294F"/>
                </a:solidFill>
                <a:effectLst/>
                <a:uLnTx/>
                <a:uFillTx/>
                <a:latin typeface="Calibri" panose="020F0502020204030204"/>
                <a:ea typeface="+mn-ea"/>
                <a:cs typeface="+mn-cs"/>
              </a:rPr>
              <a:t>AINDA </a:t>
            </a:r>
            <a:r>
              <a:rPr lang="en-US" dirty="0">
                <a:solidFill>
                  <a:srgbClr val="13294F"/>
                </a:solidFill>
                <a:latin typeface="Calibri" panose="020F0502020204030204"/>
              </a:rPr>
              <a:t>invested to build and operate the </a:t>
            </a:r>
            <a:r>
              <a:rPr kumimoji="0" lang="en-US" b="0" i="0" u="none" strike="noStrike" kern="1200" cap="none" spc="0" normalizeH="0" baseline="0" noProof="0" dirty="0">
                <a:ln>
                  <a:noFill/>
                </a:ln>
                <a:solidFill>
                  <a:srgbClr val="13294F"/>
                </a:solidFill>
                <a:effectLst/>
                <a:uLnTx/>
                <a:uFillTx/>
                <a:latin typeface="Calibri" panose="020F0502020204030204"/>
                <a:ea typeface="+mn-ea"/>
                <a:cs typeface="+mn-cs"/>
              </a:rPr>
              <a:t>Monterrey - Nuevo Laredo </a:t>
            </a:r>
            <a:r>
              <a:rPr lang="en-US" dirty="0" err="1">
                <a:solidFill>
                  <a:srgbClr val="13294F"/>
                </a:solidFill>
                <a:latin typeface="Calibri" panose="020F0502020204030204"/>
              </a:rPr>
              <a:t>Highw</a:t>
            </a:r>
            <a:r>
              <a:rPr lang="es-MX" dirty="0">
                <a:solidFill>
                  <a:srgbClr val="13294F"/>
                </a:solidFill>
                <a:latin typeface="Calibri" panose="020F0502020204030204"/>
              </a:rPr>
              <a:t>ay, </a:t>
            </a:r>
            <a:r>
              <a:rPr lang="en-US" dirty="0">
                <a:solidFill>
                  <a:srgbClr val="13294F"/>
                </a:solidFill>
                <a:latin typeface="Calibri" panose="020F0502020204030204"/>
              </a:rPr>
              <a:t>in the section "La Gloria - San Fernando " (A2 and A4S)</a:t>
            </a:r>
            <a:r>
              <a:rPr lang="es-MX" dirty="0">
                <a:solidFill>
                  <a:srgbClr val="13294F"/>
                </a:solidFill>
                <a:latin typeface="Calibri" panose="020F0502020204030204"/>
              </a:rPr>
              <a:t>, </a:t>
            </a:r>
            <a:r>
              <a:rPr lang="en-US" dirty="0">
                <a:solidFill>
                  <a:srgbClr val="13294F"/>
                </a:solidFill>
                <a:latin typeface="Calibri" panose="020F0502020204030204"/>
              </a:rPr>
              <a:t>as well as reconditioning, conserving and maintaining the free federal highway.</a:t>
            </a:r>
            <a:endParaRPr kumimoji="0" lang="en-US" b="0" i="0" u="none" strike="noStrike" kern="1200" cap="none" spc="0" normalizeH="0" baseline="0" dirty="0">
              <a:ln>
                <a:noFill/>
              </a:ln>
              <a:solidFill>
                <a:srgbClr val="13294F"/>
              </a:solidFill>
              <a:effectLst/>
              <a:uLnTx/>
              <a:uFillTx/>
              <a:latin typeface="Calibri" panose="020F0502020204030204"/>
              <a:ea typeface="+mn-ea"/>
              <a:cs typeface="+mn-cs"/>
            </a:endParaRPr>
          </a:p>
        </p:txBody>
      </p:sp>
      <p:sp>
        <p:nvSpPr>
          <p:cNvPr id="22" name="Rectangle 17">
            <a:extLst>
              <a:ext uri="{FF2B5EF4-FFF2-40B4-BE49-F238E27FC236}">
                <a16:creationId xmlns:a16="http://schemas.microsoft.com/office/drawing/2014/main" id="{3F6F4494-ECC2-3109-F47A-0CEA51664DB7}"/>
              </a:ext>
            </a:extLst>
          </p:cNvPr>
          <p:cNvSpPr/>
          <p:nvPr/>
        </p:nvSpPr>
        <p:spPr>
          <a:xfrm>
            <a:off x="8038588" y="3054378"/>
            <a:ext cx="1959263" cy="6304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white"/>
                </a:solidFill>
                <a:effectLst/>
                <a:uLnTx/>
                <a:uFillTx/>
                <a:latin typeface="Calibri" panose="020F0502020204030204"/>
                <a:ea typeface="+mn-ea"/>
                <a:cs typeface="+mn-cs"/>
              </a:rPr>
              <a:t>Concesionaria </a:t>
            </a:r>
            <a:r>
              <a:rPr kumimoji="0" lang="es-MX" sz="1400" b="0" i="0" u="none" strike="noStrike" kern="1200" cap="none" spc="0" normalizeH="0" baseline="0" noProof="0" dirty="0" err="1">
                <a:ln>
                  <a:noFill/>
                </a:ln>
                <a:solidFill>
                  <a:prstClr val="white"/>
                </a:solidFill>
                <a:effectLst/>
                <a:uLnTx/>
                <a:uFillTx/>
                <a:latin typeface="Calibri" panose="020F0502020204030204"/>
                <a:ea typeface="+mn-ea"/>
                <a:cs typeface="+mn-cs"/>
              </a:rPr>
              <a:t>Mty</a:t>
            </a:r>
            <a:r>
              <a:rPr kumimoji="0" lang="es-MX" sz="1400" b="0" i="0" u="none" strike="noStrike" kern="1200" cap="none" spc="0" normalizeH="0" baseline="0" noProof="0" dirty="0">
                <a:ln>
                  <a:noFill/>
                </a:ln>
                <a:solidFill>
                  <a:prstClr val="white"/>
                </a:solidFill>
                <a:effectLst/>
                <a:uLnTx/>
                <a:uFillTx/>
                <a:latin typeface="Calibri" panose="020F0502020204030204"/>
                <a:ea typeface="+mn-ea"/>
                <a:cs typeface="+mn-cs"/>
              </a:rPr>
              <a:t> - NL</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Imagen 45">
            <a:extLst>
              <a:ext uri="{FF2B5EF4-FFF2-40B4-BE49-F238E27FC236}">
                <a16:creationId xmlns:a16="http://schemas.microsoft.com/office/drawing/2014/main" id="{BF63734C-D6E4-9FD8-260B-0B9574D60E4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409675" y="2118890"/>
            <a:ext cx="2165545" cy="539487"/>
          </a:xfrm>
          <a:prstGeom prst="rect">
            <a:avLst/>
          </a:prstGeom>
          <a:noFill/>
        </p:spPr>
      </p:pic>
      <p:pic>
        <p:nvPicPr>
          <p:cNvPr id="31" name="Picture 42">
            <a:extLst>
              <a:ext uri="{FF2B5EF4-FFF2-40B4-BE49-F238E27FC236}">
                <a16:creationId xmlns:a16="http://schemas.microsoft.com/office/drawing/2014/main" id="{C284C94B-3FE8-EC70-2165-8211499ED9D6}"/>
              </a:ext>
            </a:extLst>
          </p:cNvPr>
          <p:cNvPicPr>
            <a:picLocks noChangeAspect="1"/>
          </p:cNvPicPr>
          <p:nvPr/>
        </p:nvPicPr>
        <p:blipFill rotWithShape="1">
          <a:blip r:embed="rId3"/>
          <a:srcRect t="23184" b="19376"/>
          <a:stretch/>
        </p:blipFill>
        <p:spPr>
          <a:xfrm>
            <a:off x="6343905" y="1997650"/>
            <a:ext cx="2055486" cy="656877"/>
          </a:xfrm>
          <a:prstGeom prst="rect">
            <a:avLst/>
          </a:prstGeom>
        </p:spPr>
      </p:pic>
      <p:cxnSp>
        <p:nvCxnSpPr>
          <p:cNvPr id="34" name="Connector: Elbow 33">
            <a:extLst>
              <a:ext uri="{FF2B5EF4-FFF2-40B4-BE49-F238E27FC236}">
                <a16:creationId xmlns:a16="http://schemas.microsoft.com/office/drawing/2014/main" id="{B9A1D763-0A5B-5500-1B30-926295AE818A}"/>
              </a:ext>
            </a:extLst>
          </p:cNvPr>
          <p:cNvCxnSpPr>
            <a:cxnSpLocks/>
            <a:stCxn id="25" idx="2"/>
            <a:endCxn id="22" idx="0"/>
          </p:cNvCxnSpPr>
          <p:nvPr/>
        </p:nvCxnSpPr>
        <p:spPr>
          <a:xfrm rot="5400000">
            <a:off x="9557334" y="2119263"/>
            <a:ext cx="396001" cy="1474228"/>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B7FC7287-FD4F-602A-EE72-2AA7C41DFFCA}"/>
              </a:ext>
            </a:extLst>
          </p:cNvPr>
          <p:cNvCxnSpPr>
            <a:cxnSpLocks/>
            <a:stCxn id="31" idx="2"/>
            <a:endCxn id="22" idx="0"/>
          </p:cNvCxnSpPr>
          <p:nvPr/>
        </p:nvCxnSpPr>
        <p:spPr>
          <a:xfrm rot="16200000" flipH="1">
            <a:off x="7995009" y="2031166"/>
            <a:ext cx="399851" cy="1646572"/>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1693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400" descr="TextBox 37">
            <a:extLst>
              <a:ext uri="{FF2B5EF4-FFF2-40B4-BE49-F238E27FC236}">
                <a16:creationId xmlns:a16="http://schemas.microsoft.com/office/drawing/2014/main" id="{9763E7F5-5035-4F7E-9AFA-3145D0467110}"/>
              </a:ext>
            </a:extLst>
          </p:cNvPr>
          <p:cNvSpPr/>
          <p:nvPr/>
        </p:nvSpPr>
        <p:spPr>
          <a:xfrm>
            <a:off x="2787226" y="200660"/>
            <a:ext cx="6609799" cy="477054"/>
          </a:xfrm>
          <a:prstGeom prst="rect">
            <a:avLst/>
          </a:prstGeom>
          <a:ln w="25400">
            <a:miter lim="400000"/>
          </a:ln>
          <a:extLst>
            <a:ext uri="{C572A759-6A51-4108-AA02-DFA0A04FC94B}">
              <ma14:wrappingTextBoxFlag xmlns:ma14="http://schemas.microsoft.com/office/mac/drawingml/2011/main" xmlns="" val="1"/>
            </a:ext>
          </a:extLst>
        </p:spPr>
        <p:txBody>
          <a:bodyPr wrap="none" tIns="45720" bIns="45720">
            <a:noAutofit/>
          </a:bodyPr>
          <a:lstStyle>
            <a:lvl1pPr algn="ctr">
              <a:defRPr sz="5000">
                <a:solidFill>
                  <a:srgbClr val="FFFFFF"/>
                </a:solidFill>
                <a:latin typeface="Helvetica Light"/>
                <a:ea typeface="Helvetica Light"/>
                <a:cs typeface="Helvetica Light"/>
                <a:sym typeface="Helvetica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500" b="0" i="0" u="none" strike="noStrike" kern="1200" cap="none" spc="0" normalizeH="0" baseline="0" noProof="0" dirty="0">
                <a:ln>
                  <a:noFill/>
                </a:ln>
                <a:solidFill>
                  <a:srgbClr val="FFFFFF"/>
                </a:solidFill>
                <a:effectLst/>
                <a:uLnTx/>
                <a:uFillTx/>
                <a:latin typeface="Helvetica Light"/>
                <a:sym typeface="Helvetica Light"/>
              </a:rPr>
              <a:t>Concesionaria Monterrey-NL </a:t>
            </a:r>
          </a:p>
        </p:txBody>
      </p:sp>
      <p:pic>
        <p:nvPicPr>
          <p:cNvPr id="7" name="Imagen 6">
            <a:extLst>
              <a:ext uri="{FF2B5EF4-FFF2-40B4-BE49-F238E27FC236}">
                <a16:creationId xmlns:a16="http://schemas.microsoft.com/office/drawing/2014/main" id="{4755C942-4A00-4646-A06C-E692CF4DC5A5}"/>
              </a:ext>
            </a:extLst>
          </p:cNvPr>
          <p:cNvPicPr/>
          <p:nvPr/>
        </p:nvPicPr>
        <p:blipFill>
          <a:blip r:embed="rId3"/>
          <a:stretch>
            <a:fillRect/>
          </a:stretch>
        </p:blipFill>
        <p:spPr>
          <a:xfrm>
            <a:off x="1" y="934336"/>
            <a:ext cx="4787424" cy="2710564"/>
          </a:xfrm>
          <a:prstGeom prst="rect">
            <a:avLst/>
          </a:prstGeom>
        </p:spPr>
      </p:pic>
      <p:pic>
        <p:nvPicPr>
          <p:cNvPr id="3" name="Imagen 2" descr="Una carretera cerca de una playa&#10;&#10;Descripción generada automáticamente">
            <a:extLst>
              <a:ext uri="{FF2B5EF4-FFF2-40B4-BE49-F238E27FC236}">
                <a16:creationId xmlns:a16="http://schemas.microsoft.com/office/drawing/2014/main" id="{A6B5BC5B-0C4A-44EF-A05A-7FA4A1650AB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 y="3644900"/>
            <a:ext cx="4787422" cy="2944110"/>
          </a:xfrm>
          <a:prstGeom prst="rect">
            <a:avLst/>
          </a:prstGeom>
        </p:spPr>
      </p:pic>
      <p:pic>
        <p:nvPicPr>
          <p:cNvPr id="9" name="Imagen 8" descr="Vista de una carretera&#10;&#10;Descripción generada automáticamente">
            <a:extLst>
              <a:ext uri="{FF2B5EF4-FFF2-40B4-BE49-F238E27FC236}">
                <a16:creationId xmlns:a16="http://schemas.microsoft.com/office/drawing/2014/main" id="{CA701EB7-B276-40FC-BA5B-C4D46F93CCA0}"/>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4787423" y="934337"/>
            <a:ext cx="3672767" cy="5654674"/>
          </a:xfrm>
          <a:prstGeom prst="rect">
            <a:avLst/>
          </a:prstGeom>
        </p:spPr>
      </p:pic>
      <p:sp>
        <p:nvSpPr>
          <p:cNvPr id="10" name="Shape 403" descr="Slide Number Placeholder 5">
            <a:extLst>
              <a:ext uri="{FF2B5EF4-FFF2-40B4-BE49-F238E27FC236}">
                <a16:creationId xmlns:a16="http://schemas.microsoft.com/office/drawing/2014/main" id="{A1F1D7EC-C9A7-6FE9-1959-EDBC85FC8199}"/>
              </a:ext>
            </a:extLst>
          </p:cNvPr>
          <p:cNvSpPr txBox="1">
            <a:spLocks/>
          </p:cNvSpPr>
          <p:nvPr/>
        </p:nvSpPr>
        <p:spPr>
          <a:xfrm>
            <a:off x="11800115" y="6541907"/>
            <a:ext cx="391886" cy="257956"/>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s-MX" sz="1100" b="1" i="0" u="none" strike="noStrike" kern="1200" cap="none" spc="0" normalizeH="0" baseline="0" noProof="0" smtClean="0">
                <a:ln>
                  <a:noFill/>
                </a:ln>
                <a:solidFill>
                  <a:srgbClr val="44546A"/>
                </a:solidFill>
                <a:effectLst/>
                <a:uLnTx/>
                <a:uFillTx/>
                <a:latin typeface="Calibri" panose="020F0502020204030204"/>
                <a:ea typeface="+mn-ea"/>
                <a:cs typeface="+mn-cs"/>
                <a:sym typeface="Source Sans Pro Light"/>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s-MX" sz="1100" b="1" i="0" u="none" strike="noStrike" kern="1200" cap="none" spc="0" normalizeH="0" baseline="0" noProof="0" dirty="0">
              <a:ln>
                <a:noFill/>
              </a:ln>
              <a:solidFill>
                <a:srgbClr val="44546A"/>
              </a:solidFill>
              <a:effectLst/>
              <a:uLnTx/>
              <a:uFillTx/>
              <a:latin typeface="Calibri" panose="020F0502020204030204"/>
              <a:ea typeface="+mn-ea"/>
              <a:cs typeface="+mn-cs"/>
              <a:sym typeface="Source Sans Pro Light"/>
            </a:endParaRPr>
          </a:p>
        </p:txBody>
      </p:sp>
      <p:pic>
        <p:nvPicPr>
          <p:cNvPr id="11" name="Imagen 4" descr="Una carretera con pasto seco&#10;&#10;Descripción generada automáticamente con confianza media">
            <a:extLst>
              <a:ext uri="{FF2B5EF4-FFF2-40B4-BE49-F238E27FC236}">
                <a16:creationId xmlns:a16="http://schemas.microsoft.com/office/drawing/2014/main" id="{A778DF0A-16A4-B4BC-0157-AA2414A1A374}"/>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8460190" y="934335"/>
            <a:ext cx="3731810" cy="5654673"/>
          </a:xfrm>
          <a:prstGeom prst="rect">
            <a:avLst/>
          </a:prstGeom>
        </p:spPr>
      </p:pic>
    </p:spTree>
    <p:extLst>
      <p:ext uri="{BB962C8B-B14F-4D97-AF65-F5344CB8AC3E}">
        <p14:creationId xmlns:p14="http://schemas.microsoft.com/office/powerpoint/2010/main" val="2613061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Marcador de número de diapositiva 5">
            <a:extLst>
              <a:ext uri="{FF2B5EF4-FFF2-40B4-BE49-F238E27FC236}">
                <a16:creationId xmlns:a16="http://schemas.microsoft.com/office/drawing/2014/main" id="{FEB22377-F56F-BD65-0640-15AA175810CA}"/>
              </a:ext>
            </a:extLst>
          </p:cNvPr>
          <p:cNvSpPr>
            <a:spLocks noGrp="1"/>
          </p:cNvSpPr>
          <p:nvPr>
            <p:ph type="sldNum" sz="quarter" idx="12"/>
          </p:nvPr>
        </p:nvSpPr>
        <p:spPr>
          <a:xfrm>
            <a:off x="9290843" y="643422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1969DE-D155-4290-A1C5-98AF1F200E92}"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AD681B91-61D4-DBB3-F681-FAA700553B85}"/>
              </a:ext>
            </a:extLst>
          </p:cNvPr>
          <p:cNvSpPr txBox="1"/>
          <p:nvPr/>
        </p:nvSpPr>
        <p:spPr>
          <a:xfrm>
            <a:off x="334963" y="2110431"/>
            <a:ext cx="5652000" cy="176971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300"/>
              </a:spcBef>
              <a:spcAft>
                <a:spcPts val="300"/>
              </a:spcAft>
              <a:buClrTx/>
              <a:buSzTx/>
              <a:buFont typeface="Wingdings" panose="05000000000000000000" pitchFamily="2" charset="2"/>
              <a:buChar char="§"/>
              <a:tabLst/>
              <a:defRPr/>
            </a:pP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Acquisition of 49% - 35.37%</a:t>
            </a:r>
            <a:r>
              <a:rPr kumimoji="0" lang="es-MX" sz="1300" b="0" i="0" u="none" strike="noStrike" kern="1200" cap="none" spc="0" normalizeH="0" baseline="3000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1</a:t>
            </a: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 of </a:t>
            </a:r>
            <a:r>
              <a:rPr kumimoji="0" lang="en-US" sz="1300" b="0" i="0" u="none" strike="noStrike" kern="1200" cap="none" spc="0" normalizeH="0" baseline="0" noProof="0" dirty="0" err="1">
                <a:ln>
                  <a:noFill/>
                </a:ln>
                <a:solidFill>
                  <a:prstClr val="black"/>
                </a:solidFill>
                <a:effectLst/>
                <a:uLnTx/>
                <a:uFillTx/>
                <a:latin typeface="Calibri (Body)"/>
                <a:ea typeface="Calibri" panose="020F0502020204030204" pitchFamily="34" charset="0"/>
                <a:cs typeface="Times New Roman" panose="02020603050405020304" pitchFamily="18" charset="0"/>
              </a:rPr>
              <a:t>Concesionaria</a:t>
            </a: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 </a:t>
            </a:r>
            <a:r>
              <a:rPr kumimoji="0" lang="en-US" sz="1300" b="0" i="0" u="none" strike="noStrike" kern="1200" cap="none" spc="0" normalizeH="0" baseline="0" noProof="0" dirty="0" err="1">
                <a:ln>
                  <a:noFill/>
                </a:ln>
                <a:solidFill>
                  <a:prstClr val="black"/>
                </a:solidFill>
                <a:effectLst/>
                <a:uLnTx/>
                <a:uFillTx/>
                <a:latin typeface="Calibri (Body)"/>
                <a:ea typeface="Calibri" panose="020F0502020204030204" pitchFamily="34" charset="0"/>
                <a:cs typeface="Times New Roman" panose="02020603050405020304" pitchFamily="18" charset="0"/>
              </a:rPr>
              <a:t>Autopistas</a:t>
            </a: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 del </a:t>
            </a:r>
            <a:r>
              <a:rPr kumimoji="0" lang="en-US" sz="1300" b="0" i="0" u="none" strike="noStrike" kern="1200" cap="none" spc="0" normalizeH="0" baseline="0" noProof="0" dirty="0" err="1">
                <a:ln>
                  <a:noFill/>
                </a:ln>
                <a:solidFill>
                  <a:prstClr val="black"/>
                </a:solidFill>
                <a:effectLst/>
                <a:uLnTx/>
                <a:uFillTx/>
                <a:latin typeface="Calibri (Body)"/>
                <a:ea typeface="Calibri" panose="020F0502020204030204" pitchFamily="34" charset="0"/>
                <a:cs typeface="Times New Roman" panose="02020603050405020304" pitchFamily="18" charset="0"/>
              </a:rPr>
              <a:t>Sureste</a:t>
            </a: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 (CAS), a subsidiary of Grupo </a:t>
            </a:r>
            <a:r>
              <a:rPr kumimoji="0" lang="en-US" sz="1300" b="0" i="0" u="none" strike="noStrike" kern="1200" cap="none" spc="0" normalizeH="0" baseline="0" noProof="0" dirty="0" err="1">
                <a:ln>
                  <a:noFill/>
                </a:ln>
                <a:solidFill>
                  <a:prstClr val="black"/>
                </a:solidFill>
                <a:effectLst/>
                <a:uLnTx/>
                <a:uFillTx/>
                <a:latin typeface="Calibri (Body)"/>
                <a:ea typeface="Calibri" panose="020F0502020204030204" pitchFamily="34" charset="0"/>
                <a:cs typeface="Times New Roman" panose="02020603050405020304" pitchFamily="18" charset="0"/>
              </a:rPr>
              <a:t>Aldesa</a:t>
            </a: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 Concession granted for 50 years (ending in October 2057), which allows the exploitation, conservation, maintenance and modernization of the Tuxtla Gutiérrez-San Cristóbal de las Casas and Arriaga-</a:t>
            </a:r>
            <a:r>
              <a:rPr kumimoji="0" lang="en-US" sz="1300" b="0" i="0" u="none" strike="noStrike" kern="1200" cap="none" spc="0" normalizeH="0" baseline="0" noProof="0" dirty="0" err="1">
                <a:ln>
                  <a:noFill/>
                </a:ln>
                <a:solidFill>
                  <a:prstClr val="black"/>
                </a:solidFill>
                <a:effectLst/>
                <a:uLnTx/>
                <a:uFillTx/>
                <a:latin typeface="Calibri (Body)"/>
                <a:ea typeface="Calibri" panose="020F0502020204030204" pitchFamily="34" charset="0"/>
                <a:cs typeface="Times New Roman" panose="02020603050405020304" pitchFamily="18" charset="0"/>
              </a:rPr>
              <a:t>Ocozocoautla</a:t>
            </a: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 highways, in the state of Chiapas.</a:t>
            </a:r>
            <a:endParaRPr kumimoji="0" lang="es-MX"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300"/>
              </a:spcBef>
              <a:spcAft>
                <a:spcPts val="300"/>
              </a:spcAft>
              <a:buClrTx/>
              <a:buSzTx/>
              <a:buFont typeface="Wingdings" panose="05000000000000000000" pitchFamily="2" charset="2"/>
              <a:buChar char="§"/>
              <a:tabLst/>
              <a:defRPr/>
            </a:pP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The project considers the expansion to three lanes in 29 km of the Tuxtla Gutiérrez-San Cristóbal de las Casas highway and the modernization of a conflictive section of one km in the Arriaga - </a:t>
            </a:r>
            <a:r>
              <a:rPr kumimoji="0" lang="en-US" sz="1300" b="0" i="0" u="none" strike="noStrike" kern="1200" cap="none" spc="0" normalizeH="0" baseline="0" noProof="0" dirty="0" err="1">
                <a:ln>
                  <a:noFill/>
                </a:ln>
                <a:solidFill>
                  <a:prstClr val="black"/>
                </a:solidFill>
                <a:effectLst/>
                <a:uLnTx/>
                <a:uFillTx/>
                <a:latin typeface="Calibri (Body)"/>
                <a:ea typeface="Calibri" panose="020F0502020204030204" pitchFamily="34" charset="0"/>
                <a:cs typeface="Times New Roman" panose="02020603050405020304" pitchFamily="18" charset="0"/>
              </a:rPr>
              <a:t>Ocozocoautla</a:t>
            </a: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a:t>
            </a:r>
            <a:endParaRPr kumimoji="0" lang="es-MX"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BBC7963F-0FEE-7FFA-93D0-76C459C69AC0}"/>
              </a:ext>
            </a:extLst>
          </p:cNvPr>
          <p:cNvSpPr txBox="1"/>
          <p:nvPr/>
        </p:nvSpPr>
        <p:spPr>
          <a:xfrm>
            <a:off x="362762" y="4444282"/>
            <a:ext cx="5688000" cy="184665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300"/>
              </a:spcBef>
              <a:spcAft>
                <a:spcPts val="300"/>
              </a:spcAft>
              <a:buClrTx/>
              <a:buSzTx/>
              <a:buFont typeface="Wingdings" panose="05000000000000000000" pitchFamily="2" charset="2"/>
              <a:buChar char="§"/>
              <a:tabLst/>
              <a:defRPr/>
            </a:pP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The highways connect the main cities in Chiapas, the center of Mexico with the coast of Chiapas and provide the main access route to Central America.</a:t>
            </a:r>
            <a:endParaRPr kumimoji="0" lang="es-MX"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300"/>
              </a:spcBef>
              <a:spcAft>
                <a:spcPts val="300"/>
              </a:spcAft>
              <a:buClrTx/>
              <a:buSzTx/>
              <a:buFont typeface="Wingdings" panose="05000000000000000000" pitchFamily="2" charset="2"/>
              <a:buChar char="§"/>
              <a:tabLst/>
              <a:defRPr/>
            </a:pP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The project has generated an increase in the consumption of local goods and services, such as the hiring of local suppliers with labor contracts, rental of machinery and provision of services.</a:t>
            </a:r>
            <a:endParaRPr kumimoji="0" lang="es-MX"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endParaRPr>
          </a:p>
          <a:p>
            <a:pPr marL="285750" indent="-285750">
              <a:spcBef>
                <a:spcPts val="300"/>
              </a:spcBef>
              <a:spcAft>
                <a:spcPts val="300"/>
              </a:spcAft>
              <a:buFont typeface="Wingdings" panose="05000000000000000000" pitchFamily="2" charset="2"/>
              <a:buChar char="§"/>
              <a:defRPr/>
            </a:pPr>
            <a:r>
              <a:rPr lang="es-MX" sz="1300" dirty="0" err="1">
                <a:solidFill>
                  <a:prstClr val="black"/>
                </a:solidFill>
                <a:latin typeface="Calibri (Body)"/>
                <a:ea typeface="Calibri" panose="020F0502020204030204" pitchFamily="34" charset="0"/>
                <a:cs typeface="Times New Roman" panose="02020603050405020304" pitchFamily="18" charset="0"/>
              </a:rPr>
              <a:t>Regarding</a:t>
            </a:r>
            <a:r>
              <a:rPr lang="es-MX" sz="1300" dirty="0">
                <a:solidFill>
                  <a:prstClr val="black"/>
                </a:solidFill>
                <a:latin typeface="Calibri (Body)"/>
                <a:ea typeface="Calibri" panose="020F0502020204030204" pitchFamily="34" charset="0"/>
                <a:cs typeface="Times New Roman" panose="02020603050405020304" pitchFamily="18" charset="0"/>
              </a:rPr>
              <a:t> ESG</a:t>
            </a:r>
            <a:r>
              <a:rPr kumimoji="0" lang="es-MX"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 in 2022 CAS </a:t>
            </a:r>
            <a:r>
              <a:rPr kumimoji="0" lang="es-MX" sz="1300" b="0" i="0" u="none" strike="noStrike" kern="1200" cap="none" spc="0" normalizeH="0" baseline="0" noProof="0" dirty="0" err="1">
                <a:ln>
                  <a:noFill/>
                </a:ln>
                <a:solidFill>
                  <a:prstClr val="black"/>
                </a:solidFill>
                <a:effectLst/>
                <a:uLnTx/>
                <a:uFillTx/>
                <a:latin typeface="Calibri (Body)"/>
                <a:ea typeface="Calibri" panose="020F0502020204030204" pitchFamily="34" charset="0"/>
                <a:cs typeface="Times New Roman" panose="02020603050405020304" pitchFamily="18" charset="0"/>
              </a:rPr>
              <a:t>got</a:t>
            </a:r>
            <a:r>
              <a:rPr kumimoji="0" lang="es-MX"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 </a:t>
            </a:r>
            <a:r>
              <a:rPr kumimoji="0" lang="es-MX" sz="1300" b="0" i="0" u="none" strike="noStrike" kern="1200" cap="none" spc="0" normalizeH="0" baseline="0" noProof="0" dirty="0" err="1">
                <a:ln>
                  <a:noFill/>
                </a:ln>
                <a:solidFill>
                  <a:prstClr val="black"/>
                </a:solidFill>
                <a:effectLst/>
                <a:uLnTx/>
                <a:uFillTx/>
                <a:latin typeface="Calibri (Body)"/>
                <a:ea typeface="Calibri" panose="020F0502020204030204" pitchFamily="34" charset="0"/>
                <a:cs typeface="Times New Roman" panose="02020603050405020304" pitchFamily="18" charset="0"/>
              </a:rPr>
              <a:t>certified</a:t>
            </a:r>
            <a:r>
              <a:rPr kumimoji="0" lang="es-MX"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 </a:t>
            </a:r>
            <a:r>
              <a:rPr kumimoji="0" lang="es-MX" sz="1300" b="0" i="0" u="none" strike="noStrike" kern="1200" cap="none" spc="0" normalizeH="0" baseline="0" noProof="0" dirty="0" err="1">
                <a:ln>
                  <a:noFill/>
                </a:ln>
                <a:solidFill>
                  <a:prstClr val="black"/>
                </a:solidFill>
                <a:effectLst/>
                <a:uLnTx/>
                <a:uFillTx/>
                <a:latin typeface="Calibri (Body)"/>
                <a:ea typeface="Calibri" panose="020F0502020204030204" pitchFamily="34" charset="0"/>
                <a:cs typeface="Times New Roman" panose="02020603050405020304" pitchFamily="18" charset="0"/>
              </a:rPr>
              <a:t>under</a:t>
            </a:r>
            <a:r>
              <a:rPr kumimoji="0" lang="es-MX"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 </a:t>
            </a:r>
            <a:r>
              <a:rPr kumimoji="0" lang="es-MX" sz="1300" b="0" i="0" u="none" strike="noStrike" kern="1200" cap="none" spc="0" normalizeH="0" baseline="0" noProof="0" dirty="0" err="1">
                <a:ln>
                  <a:noFill/>
                </a:ln>
                <a:solidFill>
                  <a:prstClr val="black"/>
                </a:solidFill>
                <a:effectLst/>
                <a:uLnTx/>
                <a:uFillTx/>
                <a:latin typeface="Calibri (Body)"/>
                <a:ea typeface="Calibri" panose="020F0502020204030204" pitchFamily="34" charset="0"/>
                <a:cs typeface="Times New Roman" panose="02020603050405020304" pitchFamily="18" charset="0"/>
              </a:rPr>
              <a:t>the</a:t>
            </a:r>
            <a:r>
              <a:rPr kumimoji="0" lang="es-MX"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 GRESB </a:t>
            </a:r>
            <a:r>
              <a:rPr kumimoji="0" lang="es-MX" sz="1300" b="0" i="0" u="none" strike="noStrike" kern="1200" cap="none" spc="0" normalizeH="0" baseline="0" noProof="0" dirty="0" err="1">
                <a:ln>
                  <a:noFill/>
                </a:ln>
                <a:solidFill>
                  <a:prstClr val="black"/>
                </a:solidFill>
                <a:effectLst/>
                <a:uLnTx/>
                <a:uFillTx/>
                <a:latin typeface="Calibri (Body)"/>
                <a:ea typeface="Calibri" panose="020F0502020204030204" pitchFamily="34" charset="0"/>
                <a:cs typeface="Times New Roman" panose="02020603050405020304" pitchFamily="18" charset="0"/>
              </a:rPr>
              <a:t>methodology</a:t>
            </a:r>
            <a:r>
              <a:rPr kumimoji="0" lang="es-MX"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a:t>
            </a: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 where it obtained a rating of </a:t>
            </a:r>
            <a:r>
              <a:rPr lang="en-US" sz="1300" dirty="0">
                <a:solidFill>
                  <a:prstClr val="black"/>
                </a:solidFill>
                <a:latin typeface="Calibri (Body)"/>
                <a:ea typeface="Calibri" panose="020F0502020204030204" pitchFamily="34" charset="0"/>
                <a:cs typeface="Times New Roman" panose="02020603050405020304" pitchFamily="18" charset="0"/>
              </a:rPr>
              <a:t>96</a:t>
            </a: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/100, which positioned it as 1</a:t>
            </a:r>
            <a:r>
              <a:rPr kumimoji="0" lang="en-US" sz="1300" b="0" i="0" u="none" strike="noStrike" kern="1200" cap="none" spc="0" normalizeH="0" baseline="3000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st</a:t>
            </a: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 in highway assets in </a:t>
            </a:r>
            <a:r>
              <a:rPr kumimoji="0" lang="en-US" sz="1300" b="0" i="0" u="none" strike="noStrike" kern="1200" cap="none" spc="0" normalizeH="0" baseline="0" noProof="0" dirty="0" err="1">
                <a:ln>
                  <a:noFill/>
                </a:ln>
                <a:solidFill>
                  <a:prstClr val="black"/>
                </a:solidFill>
                <a:effectLst/>
                <a:uLnTx/>
                <a:uFillTx/>
                <a:latin typeface="Calibri (Body)"/>
                <a:ea typeface="Calibri" panose="020F0502020204030204" pitchFamily="34" charset="0"/>
                <a:cs typeface="Times New Roman" panose="02020603050405020304" pitchFamily="18" charset="0"/>
              </a:rPr>
              <a:t>LatAm</a:t>
            </a: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a:t>
            </a:r>
            <a:endParaRPr kumimoji="0" lang="es-MX"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endParaRPr>
          </a:p>
        </p:txBody>
      </p:sp>
      <p:cxnSp>
        <p:nvCxnSpPr>
          <p:cNvPr id="17" name="Conector recto 71">
            <a:extLst>
              <a:ext uri="{FF2B5EF4-FFF2-40B4-BE49-F238E27FC236}">
                <a16:creationId xmlns:a16="http://schemas.microsoft.com/office/drawing/2014/main" id="{0E4A6229-6D80-A22A-D3EB-7A2E4472FB69}"/>
              </a:ext>
            </a:extLst>
          </p:cNvPr>
          <p:cNvCxnSpPr>
            <a:cxnSpLocks/>
          </p:cNvCxnSpPr>
          <p:nvPr/>
        </p:nvCxnSpPr>
        <p:spPr>
          <a:xfrm flipH="1" flipV="1">
            <a:off x="426098" y="1851495"/>
            <a:ext cx="5400000" cy="8418"/>
          </a:xfrm>
          <a:prstGeom prst="line">
            <a:avLst/>
          </a:prstGeom>
          <a:ln w="25400">
            <a:solidFill>
              <a:srgbClr val="1E3E66"/>
            </a:solidFill>
          </a:ln>
        </p:spPr>
        <p:style>
          <a:lnRef idx="1">
            <a:schemeClr val="accent1"/>
          </a:lnRef>
          <a:fillRef idx="0">
            <a:schemeClr val="accent1"/>
          </a:fillRef>
          <a:effectRef idx="0">
            <a:schemeClr val="accent1"/>
          </a:effectRef>
          <a:fontRef idx="minor">
            <a:schemeClr val="tx1"/>
          </a:fontRef>
        </p:style>
      </p:cxnSp>
      <p:cxnSp>
        <p:nvCxnSpPr>
          <p:cNvPr id="20" name="Conector recto 71">
            <a:extLst>
              <a:ext uri="{FF2B5EF4-FFF2-40B4-BE49-F238E27FC236}">
                <a16:creationId xmlns:a16="http://schemas.microsoft.com/office/drawing/2014/main" id="{F79050A1-3A82-C6E5-1ED5-F58DAC2C0F7B}"/>
              </a:ext>
            </a:extLst>
          </p:cNvPr>
          <p:cNvCxnSpPr>
            <a:cxnSpLocks/>
          </p:cNvCxnSpPr>
          <p:nvPr/>
        </p:nvCxnSpPr>
        <p:spPr>
          <a:xfrm flipH="1">
            <a:off x="407280" y="4235628"/>
            <a:ext cx="5400000" cy="0"/>
          </a:xfrm>
          <a:prstGeom prst="line">
            <a:avLst/>
          </a:prstGeom>
          <a:ln w="25400">
            <a:solidFill>
              <a:srgbClr val="1E3E66"/>
            </a:solidFill>
          </a:ln>
        </p:spPr>
        <p:style>
          <a:lnRef idx="1">
            <a:schemeClr val="accent1"/>
          </a:lnRef>
          <a:fillRef idx="0">
            <a:schemeClr val="accent1"/>
          </a:fillRef>
          <a:effectRef idx="0">
            <a:schemeClr val="accent1"/>
          </a:effectRef>
          <a:fontRef idx="minor">
            <a:schemeClr val="tx1"/>
          </a:fontRef>
        </p:style>
      </p:cxnSp>
      <p:cxnSp>
        <p:nvCxnSpPr>
          <p:cNvPr id="24" name="Conector recto 71">
            <a:extLst>
              <a:ext uri="{FF2B5EF4-FFF2-40B4-BE49-F238E27FC236}">
                <a16:creationId xmlns:a16="http://schemas.microsoft.com/office/drawing/2014/main" id="{3E9127D4-4429-F3CA-F079-B593DEB56881}"/>
              </a:ext>
            </a:extLst>
          </p:cNvPr>
          <p:cNvCxnSpPr>
            <a:cxnSpLocks/>
          </p:cNvCxnSpPr>
          <p:nvPr/>
        </p:nvCxnSpPr>
        <p:spPr>
          <a:xfrm flipH="1">
            <a:off x="6239173" y="1859913"/>
            <a:ext cx="5400000" cy="0"/>
          </a:xfrm>
          <a:prstGeom prst="line">
            <a:avLst/>
          </a:prstGeom>
          <a:ln w="25400">
            <a:solidFill>
              <a:srgbClr val="1E3E66"/>
            </a:solidFill>
          </a:ln>
        </p:spPr>
        <p:style>
          <a:lnRef idx="1">
            <a:schemeClr val="accent1"/>
          </a:lnRef>
          <a:fillRef idx="0">
            <a:schemeClr val="accent1"/>
          </a:fillRef>
          <a:effectRef idx="0">
            <a:schemeClr val="accent1"/>
          </a:effectRef>
          <a:fontRef idx="minor">
            <a:schemeClr val="tx1"/>
          </a:fontRef>
        </p:style>
      </p:cxnSp>
      <p:cxnSp>
        <p:nvCxnSpPr>
          <p:cNvPr id="28" name="Conector recto 71">
            <a:extLst>
              <a:ext uri="{FF2B5EF4-FFF2-40B4-BE49-F238E27FC236}">
                <a16:creationId xmlns:a16="http://schemas.microsoft.com/office/drawing/2014/main" id="{5C54AEC3-9F82-5C50-E34B-133FC9A5F095}"/>
              </a:ext>
            </a:extLst>
          </p:cNvPr>
          <p:cNvCxnSpPr>
            <a:cxnSpLocks/>
          </p:cNvCxnSpPr>
          <p:nvPr/>
        </p:nvCxnSpPr>
        <p:spPr>
          <a:xfrm flipH="1">
            <a:off x="6252062" y="4233697"/>
            <a:ext cx="5400000" cy="0"/>
          </a:xfrm>
          <a:prstGeom prst="line">
            <a:avLst/>
          </a:prstGeom>
          <a:ln w="25400">
            <a:solidFill>
              <a:srgbClr val="1E3E66"/>
            </a:solidFill>
          </a:ln>
        </p:spPr>
        <p:style>
          <a:lnRef idx="1">
            <a:schemeClr val="accent1"/>
          </a:lnRef>
          <a:fillRef idx="0">
            <a:schemeClr val="accent1"/>
          </a:fillRef>
          <a:effectRef idx="0">
            <a:schemeClr val="accent1"/>
          </a:effectRef>
          <a:fontRef idx="minor">
            <a:schemeClr val="tx1"/>
          </a:fontRef>
        </p:style>
      </p:cxnSp>
      <p:graphicFrame>
        <p:nvGraphicFramePr>
          <p:cNvPr id="33" name="Table 33">
            <a:extLst>
              <a:ext uri="{FF2B5EF4-FFF2-40B4-BE49-F238E27FC236}">
                <a16:creationId xmlns:a16="http://schemas.microsoft.com/office/drawing/2014/main" id="{398DDE26-F11C-3363-2631-6D162EAC5CB3}"/>
              </a:ext>
            </a:extLst>
          </p:cNvPr>
          <p:cNvGraphicFramePr>
            <a:graphicFrameLocks noGrp="1"/>
          </p:cNvGraphicFramePr>
          <p:nvPr>
            <p:extLst>
              <p:ext uri="{D42A27DB-BD31-4B8C-83A1-F6EECF244321}">
                <p14:modId xmlns:p14="http://schemas.microsoft.com/office/powerpoint/2010/main" val="1552769887"/>
              </p:ext>
            </p:extLst>
          </p:nvPr>
        </p:nvGraphicFramePr>
        <p:xfrm>
          <a:off x="6252062" y="4371545"/>
          <a:ext cx="5400000" cy="1760091"/>
        </p:xfrm>
        <a:graphic>
          <a:graphicData uri="http://schemas.openxmlformats.org/drawingml/2006/table">
            <a:tbl>
              <a:tblPr firstRow="1" bandRow="1">
                <a:tableStyleId>{5C22544A-7EE6-4342-B048-85BDC9FD1C3A}</a:tableStyleId>
              </a:tblPr>
              <a:tblGrid>
                <a:gridCol w="1476310">
                  <a:extLst>
                    <a:ext uri="{9D8B030D-6E8A-4147-A177-3AD203B41FA5}">
                      <a16:colId xmlns:a16="http://schemas.microsoft.com/office/drawing/2014/main" val="1429048131"/>
                    </a:ext>
                  </a:extLst>
                </a:gridCol>
                <a:gridCol w="3923690">
                  <a:extLst>
                    <a:ext uri="{9D8B030D-6E8A-4147-A177-3AD203B41FA5}">
                      <a16:colId xmlns:a16="http://schemas.microsoft.com/office/drawing/2014/main" val="2829689521"/>
                    </a:ext>
                  </a:extLst>
                </a:gridCol>
              </a:tblGrid>
              <a:tr h="308260">
                <a:tc>
                  <a:txBody>
                    <a:bodyPr/>
                    <a:lstStyle/>
                    <a:p>
                      <a:pPr algn="ctr"/>
                      <a:endParaRPr lang="es-MX" sz="1400" dirty="0"/>
                    </a:p>
                  </a:txBody>
                  <a:tcPr anchor="ctr">
                    <a:solidFill>
                      <a:srgbClr val="1E3E66"/>
                    </a:solidFill>
                  </a:tcPr>
                </a:tc>
                <a:tc>
                  <a:txBody>
                    <a:bodyPr/>
                    <a:lstStyle/>
                    <a:p>
                      <a:pPr algn="l"/>
                      <a:r>
                        <a:rPr lang="es-ES" sz="1400" dirty="0" err="1"/>
                        <a:t>Description</a:t>
                      </a:r>
                      <a:endParaRPr lang="es-MX" sz="1400" dirty="0"/>
                    </a:p>
                  </a:txBody>
                  <a:tcPr anchor="ctr">
                    <a:solidFill>
                      <a:srgbClr val="1E3E66"/>
                    </a:solidFill>
                  </a:tcPr>
                </a:tc>
                <a:extLst>
                  <a:ext uri="{0D108BD9-81ED-4DB2-BD59-A6C34878D82A}">
                    <a16:rowId xmlns:a16="http://schemas.microsoft.com/office/drawing/2014/main" val="3751363176"/>
                  </a:ext>
                </a:extLst>
              </a:tr>
              <a:tr h="468851">
                <a:tc>
                  <a:txBody>
                    <a:bodyPr/>
                    <a:lstStyle/>
                    <a:p>
                      <a:pPr algn="just"/>
                      <a:r>
                        <a:rPr lang="en-US" sz="1050" b="0" i="0" noProof="0" dirty="0"/>
                        <a:t>Refinancing</a:t>
                      </a:r>
                    </a:p>
                  </a:txBody>
                  <a:tcPr anchor="ctr">
                    <a:solidFill>
                      <a:schemeClr val="accent5">
                        <a:lumMod val="40000"/>
                        <a:lumOff val="60000"/>
                      </a:schemeClr>
                    </a:solidFill>
                  </a:tcPr>
                </a:tc>
                <a:tc>
                  <a:txBody>
                    <a:bodyPr/>
                    <a:lstStyle/>
                    <a:p>
                      <a:pPr algn="just"/>
                      <a:r>
                        <a:rPr lang="en-US" sz="1050" noProof="0" dirty="0"/>
                        <a:t>Optimization of the capital structure under a refinancing with better rates and commissions</a:t>
                      </a:r>
                    </a:p>
                  </a:txBody>
                  <a:tcPr>
                    <a:solidFill>
                      <a:schemeClr val="accent5">
                        <a:lumMod val="40000"/>
                        <a:lumOff val="60000"/>
                      </a:schemeClr>
                    </a:solidFill>
                  </a:tcPr>
                </a:tc>
                <a:extLst>
                  <a:ext uri="{0D108BD9-81ED-4DB2-BD59-A6C34878D82A}">
                    <a16:rowId xmlns:a16="http://schemas.microsoft.com/office/drawing/2014/main" val="848886726"/>
                  </a:ext>
                </a:extLst>
              </a:tr>
              <a:tr h="505253">
                <a:tc>
                  <a:txBody>
                    <a:bodyPr/>
                    <a:lstStyle/>
                    <a:p>
                      <a:pPr algn="just"/>
                      <a:r>
                        <a:rPr lang="en-US" sz="1050" b="0" i="0" noProof="0" dirty="0"/>
                        <a:t>Seizure of toll booths and road blockades</a:t>
                      </a:r>
                    </a:p>
                  </a:txBody>
                  <a:tcPr anchor="ctr">
                    <a:solidFill>
                      <a:schemeClr val="accent5">
                        <a:lumMod val="20000"/>
                        <a:lumOff val="80000"/>
                      </a:schemeClr>
                    </a:solidFill>
                  </a:tcPr>
                </a:tc>
                <a:tc>
                  <a:txBody>
                    <a:bodyPr/>
                    <a:lstStyle/>
                    <a:p>
                      <a:pPr algn="just"/>
                      <a:r>
                        <a:rPr lang="en-US" sz="1050" dirty="0"/>
                        <a:t>Compensation of income lost due to the seizure of toll booths and road blockades charged to the Contingency Fund established in the Concession Title</a:t>
                      </a:r>
                      <a:endParaRPr lang="es-MX" sz="1050" dirty="0"/>
                    </a:p>
                  </a:txBody>
                  <a:tcPr>
                    <a:solidFill>
                      <a:schemeClr val="accent5">
                        <a:lumMod val="20000"/>
                        <a:lumOff val="80000"/>
                      </a:schemeClr>
                    </a:solidFill>
                  </a:tcPr>
                </a:tc>
                <a:extLst>
                  <a:ext uri="{0D108BD9-81ED-4DB2-BD59-A6C34878D82A}">
                    <a16:rowId xmlns:a16="http://schemas.microsoft.com/office/drawing/2014/main" val="915716730"/>
                  </a:ext>
                </a:extLst>
              </a:tr>
              <a:tr h="395449">
                <a:tc>
                  <a:txBody>
                    <a:bodyPr/>
                    <a:lstStyle/>
                    <a:p>
                      <a:pPr algn="just"/>
                      <a:r>
                        <a:rPr lang="es-ES" sz="1050" b="0" i="0" dirty="0"/>
                        <a:t>COVID </a:t>
                      </a:r>
                      <a:r>
                        <a:rPr lang="en-US" sz="1050" b="0" i="0" noProof="0" dirty="0"/>
                        <a:t>Rebalancing</a:t>
                      </a:r>
                    </a:p>
                  </a:txBody>
                  <a:tcPr anchor="ctr">
                    <a:solidFill>
                      <a:schemeClr val="accent5">
                        <a:lumMod val="40000"/>
                        <a:lumOff val="60000"/>
                      </a:schemeClr>
                    </a:solidFill>
                  </a:tcPr>
                </a:tc>
                <a:tc>
                  <a:txBody>
                    <a:bodyPr/>
                    <a:lstStyle/>
                    <a:p>
                      <a:pPr algn="just"/>
                      <a:r>
                        <a:rPr lang="en-US" sz="1050" dirty="0"/>
                        <a:t>Enter the SCT a request of income lost due to the COVID19 pandemic through the Contingency/rebalancing fund</a:t>
                      </a:r>
                      <a:endParaRPr lang="es-MX" sz="1050" dirty="0"/>
                    </a:p>
                  </a:txBody>
                  <a:tcPr>
                    <a:solidFill>
                      <a:schemeClr val="accent5">
                        <a:lumMod val="40000"/>
                        <a:lumOff val="60000"/>
                      </a:schemeClr>
                    </a:solidFill>
                  </a:tcPr>
                </a:tc>
                <a:extLst>
                  <a:ext uri="{0D108BD9-81ED-4DB2-BD59-A6C34878D82A}">
                    <a16:rowId xmlns:a16="http://schemas.microsoft.com/office/drawing/2014/main" val="230223722"/>
                  </a:ext>
                </a:extLst>
              </a:tr>
            </a:tbl>
          </a:graphicData>
        </a:graphic>
      </p:graphicFrame>
      <p:sp>
        <p:nvSpPr>
          <p:cNvPr id="23" name="Shape 400" descr="TextBox 37">
            <a:extLst>
              <a:ext uri="{FF2B5EF4-FFF2-40B4-BE49-F238E27FC236}">
                <a16:creationId xmlns:a16="http://schemas.microsoft.com/office/drawing/2014/main" id="{BBB10245-7AF8-3428-404D-71996399E1DA}"/>
              </a:ext>
            </a:extLst>
          </p:cNvPr>
          <p:cNvSpPr/>
          <p:nvPr/>
        </p:nvSpPr>
        <p:spPr>
          <a:xfrm>
            <a:off x="2787224" y="201934"/>
            <a:ext cx="6609799" cy="477054"/>
          </a:xfrm>
          <a:prstGeom prst="rect">
            <a:avLst/>
          </a:prstGeom>
          <a:ln w="25400">
            <a:miter lim="400000"/>
          </a:ln>
          <a:extLst>
            <a:ext uri="{C572A759-6A51-4108-AA02-DFA0A04FC94B}">
              <ma14:wrappingTextBoxFlag xmlns:ma14="http://schemas.microsoft.com/office/mac/drawingml/2011/main" xmlns="" val="1"/>
            </a:ext>
          </a:extLst>
        </p:spPr>
        <p:txBody>
          <a:bodyPr wrap="none" tIns="45720" bIns="45720">
            <a:noAutofit/>
          </a:bodyPr>
          <a:lstStyle>
            <a:lvl1pPr algn="ctr">
              <a:defRPr sz="5000">
                <a:solidFill>
                  <a:srgbClr val="FFFFFF"/>
                </a:solidFill>
                <a:latin typeface="Helvetica Light"/>
                <a:ea typeface="Helvetica Light"/>
                <a:cs typeface="Helvetica Light"/>
                <a:sym typeface="Helvetica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500" b="0" i="0" u="none" strike="noStrike" kern="1200" cap="none" spc="0" normalizeH="0" baseline="0" noProof="0" dirty="0">
                <a:ln>
                  <a:noFill/>
                </a:ln>
                <a:solidFill>
                  <a:srgbClr val="FFFFFF"/>
                </a:solidFill>
                <a:effectLst/>
                <a:uLnTx/>
                <a:uFillTx/>
                <a:latin typeface="Helvetica Light"/>
                <a:sym typeface="Helvetica Light"/>
              </a:rPr>
              <a:t>Concesionaria Autopistas del Sureste </a:t>
            </a:r>
          </a:p>
        </p:txBody>
      </p:sp>
      <p:sp>
        <p:nvSpPr>
          <p:cNvPr id="27" name="CuadroTexto 97">
            <a:extLst>
              <a:ext uri="{FF2B5EF4-FFF2-40B4-BE49-F238E27FC236}">
                <a16:creationId xmlns:a16="http://schemas.microsoft.com/office/drawing/2014/main" id="{ADF79BEE-3481-22B7-7693-21394C3E1224}"/>
              </a:ext>
            </a:extLst>
          </p:cNvPr>
          <p:cNvSpPr txBox="1"/>
          <p:nvPr/>
        </p:nvSpPr>
        <p:spPr>
          <a:xfrm>
            <a:off x="309056" y="6434224"/>
            <a:ext cx="11480237" cy="221842"/>
          </a:xfrm>
          <a:prstGeom prst="rect">
            <a:avLst/>
          </a:prstGeom>
          <a:noFill/>
        </p:spPr>
        <p:txBody>
          <a:bodyPr wrap="square">
            <a:spAutoFit/>
          </a:bodyPr>
          <a:lstStyle>
            <a:defPPr>
              <a:defRPr lang="en-US"/>
            </a:defPPr>
            <a:lvl1pPr marL="285750" indent="-285750">
              <a:buClr>
                <a:srgbClr val="00B050"/>
              </a:buClr>
              <a:buFont typeface="Wingdings" panose="05000000000000000000" pitchFamily="2" charset="2"/>
              <a:buChar char="§"/>
              <a:defRPr sz="1400">
                <a:solidFill>
                  <a:srgbClr val="13294F"/>
                </a:solidFill>
              </a:defRPr>
            </a:lvl1pPr>
          </a:lstStyle>
          <a:p>
            <a:pPr marL="0" marR="0" lvl="0" indent="180975" algn="just" defTabSz="914400" rtl="0" eaLnBrk="1" fontAlgn="auto" latinLnBrk="0" hangingPunct="1">
              <a:lnSpc>
                <a:spcPct val="100000"/>
              </a:lnSpc>
              <a:spcBef>
                <a:spcPts val="0"/>
              </a:spcBef>
              <a:spcAft>
                <a:spcPts val="0"/>
              </a:spcAft>
              <a:buClr>
                <a:srgbClr val="00B050"/>
              </a:buClr>
              <a:buSzTx/>
              <a:buFont typeface="+mj-lt"/>
              <a:buAutoNum type="arabicPeriod"/>
              <a:tabLst/>
              <a:defRPr/>
            </a:pPr>
            <a:r>
              <a:rPr kumimoji="0" lang="es-ES" sz="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Final </a:t>
            </a:r>
            <a:r>
              <a:rPr lang="es-ES" sz="800" dirty="0">
                <a:solidFill>
                  <a:prstClr val="black">
                    <a:lumMod val="50000"/>
                    <a:lumOff val="50000"/>
                  </a:prstClr>
                </a:solidFill>
                <a:latin typeface="Calibri" panose="020F0502020204030204"/>
              </a:rPr>
              <a:t>s</a:t>
            </a:r>
            <a:r>
              <a:rPr kumimoji="0" lang="es-ES" sz="800" b="0"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take</a:t>
            </a:r>
            <a:endParaRPr kumimoji="0" lang="es-MX" sz="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21" name="CuadroTexto 2">
            <a:extLst>
              <a:ext uri="{FF2B5EF4-FFF2-40B4-BE49-F238E27FC236}">
                <a16:creationId xmlns:a16="http://schemas.microsoft.com/office/drawing/2014/main" id="{B469436D-AAE1-1C3B-6E1A-E9C36A23A831}"/>
              </a:ext>
            </a:extLst>
          </p:cNvPr>
          <p:cNvSpPr txBox="1"/>
          <p:nvPr/>
        </p:nvSpPr>
        <p:spPr>
          <a:xfrm>
            <a:off x="336000" y="909147"/>
            <a:ext cx="11520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dirty="0">
                <a:ln>
                  <a:noFill/>
                </a:ln>
                <a:solidFill>
                  <a:srgbClr val="13294F"/>
                </a:solidFill>
                <a:effectLst/>
                <a:uLnTx/>
                <a:uFillTx/>
                <a:latin typeface="Calibri" panose="020F0502020204030204"/>
                <a:ea typeface="+mn-ea"/>
                <a:cs typeface="+mn-cs"/>
              </a:rPr>
              <a:t>AINDA acquired a stake in </a:t>
            </a:r>
            <a:r>
              <a:rPr kumimoji="0" lang="en-US" b="0" i="0" u="none" strike="noStrike" kern="1200" cap="none" spc="0" normalizeH="0" baseline="0" dirty="0" err="1">
                <a:ln>
                  <a:noFill/>
                </a:ln>
                <a:solidFill>
                  <a:srgbClr val="13294F"/>
                </a:solidFill>
                <a:effectLst/>
                <a:uLnTx/>
                <a:uFillTx/>
                <a:latin typeface="Calibri" panose="020F0502020204030204"/>
                <a:ea typeface="+mn-ea"/>
                <a:cs typeface="+mn-cs"/>
              </a:rPr>
              <a:t>Concesionaria</a:t>
            </a:r>
            <a:r>
              <a:rPr kumimoji="0" lang="en-US" b="0" i="0" u="none" strike="noStrike" kern="1200" cap="none" spc="0" normalizeH="0" baseline="0" dirty="0">
                <a:ln>
                  <a:noFill/>
                </a:ln>
                <a:solidFill>
                  <a:srgbClr val="13294F"/>
                </a:solidFill>
                <a:effectLst/>
                <a:uLnTx/>
                <a:uFillTx/>
                <a:latin typeface="Calibri" panose="020F0502020204030204"/>
                <a:ea typeface="+mn-ea"/>
                <a:cs typeface="+mn-cs"/>
              </a:rPr>
              <a:t> </a:t>
            </a:r>
            <a:r>
              <a:rPr kumimoji="0" lang="en-US" b="0" i="0" u="none" strike="noStrike" kern="1200" cap="none" spc="0" normalizeH="0" baseline="0" dirty="0" err="1">
                <a:ln>
                  <a:noFill/>
                </a:ln>
                <a:solidFill>
                  <a:srgbClr val="13294F"/>
                </a:solidFill>
                <a:effectLst/>
                <a:uLnTx/>
                <a:uFillTx/>
                <a:latin typeface="Calibri" panose="020F0502020204030204"/>
                <a:ea typeface="+mn-ea"/>
                <a:cs typeface="+mn-cs"/>
              </a:rPr>
              <a:t>Autopistas</a:t>
            </a:r>
            <a:r>
              <a:rPr kumimoji="0" lang="en-US" b="0" i="0" u="none" strike="noStrike" kern="1200" cap="none" spc="0" normalizeH="0" baseline="0" dirty="0">
                <a:ln>
                  <a:noFill/>
                </a:ln>
                <a:solidFill>
                  <a:srgbClr val="13294F"/>
                </a:solidFill>
                <a:effectLst/>
                <a:uLnTx/>
                <a:uFillTx/>
                <a:latin typeface="Calibri" panose="020F0502020204030204"/>
                <a:ea typeface="+mn-ea"/>
                <a:cs typeface="+mn-cs"/>
              </a:rPr>
              <a:t> del </a:t>
            </a:r>
            <a:r>
              <a:rPr kumimoji="0" lang="en-US" b="0" i="0" u="none" strike="noStrike" kern="1200" cap="none" spc="0" normalizeH="0" baseline="0" dirty="0" err="1">
                <a:ln>
                  <a:noFill/>
                </a:ln>
                <a:solidFill>
                  <a:srgbClr val="13294F"/>
                </a:solidFill>
                <a:effectLst/>
                <a:uLnTx/>
                <a:uFillTx/>
                <a:latin typeface="Calibri" panose="020F0502020204030204"/>
                <a:ea typeface="+mn-ea"/>
                <a:cs typeface="+mn-cs"/>
              </a:rPr>
              <a:t>Sureste</a:t>
            </a:r>
            <a:r>
              <a:rPr kumimoji="0" lang="en-US" b="0" i="0" u="none" strike="noStrike" kern="1200" cap="none" spc="0" normalizeH="0" baseline="0" dirty="0">
                <a:ln>
                  <a:noFill/>
                </a:ln>
                <a:solidFill>
                  <a:srgbClr val="13294F"/>
                </a:solidFill>
                <a:effectLst/>
                <a:uLnTx/>
                <a:uFillTx/>
                <a:latin typeface="Calibri" panose="020F0502020204030204"/>
                <a:ea typeface="+mn-ea"/>
                <a:cs typeface="+mn-cs"/>
              </a:rPr>
              <a:t> ("CAS"), a subsidiary of Grupo </a:t>
            </a:r>
            <a:r>
              <a:rPr kumimoji="0" lang="en-US" b="0" i="0" u="none" strike="noStrike" kern="1200" cap="none" spc="0" normalizeH="0" baseline="0" dirty="0" err="1">
                <a:ln>
                  <a:noFill/>
                </a:ln>
                <a:solidFill>
                  <a:srgbClr val="13294F"/>
                </a:solidFill>
                <a:effectLst/>
                <a:uLnTx/>
                <a:uFillTx/>
                <a:latin typeface="Calibri" panose="020F0502020204030204"/>
                <a:ea typeface="+mn-ea"/>
                <a:cs typeface="+mn-cs"/>
              </a:rPr>
              <a:t>Aldesa</a:t>
            </a:r>
            <a:r>
              <a:rPr kumimoji="0" lang="en-US" b="0" i="0" u="none" strike="noStrike" kern="1200" cap="none" spc="0" normalizeH="0" baseline="0" dirty="0">
                <a:ln>
                  <a:noFill/>
                </a:ln>
                <a:solidFill>
                  <a:srgbClr val="13294F"/>
                </a:solidFill>
                <a:effectLst/>
                <a:uLnTx/>
                <a:uFillTx/>
                <a:latin typeface="Calibri" panose="020F0502020204030204"/>
                <a:ea typeface="+mn-ea"/>
                <a:cs typeface="+mn-cs"/>
              </a:rPr>
              <a:t>. The SCT granted CAS the concession for sections of the Tuxtla Gutiérrez-San Cristóbal de las Casas and Arriaga-</a:t>
            </a:r>
            <a:r>
              <a:rPr kumimoji="0" lang="en-US" b="0" i="0" u="none" strike="noStrike" kern="1200" cap="none" spc="0" normalizeH="0" baseline="0" dirty="0" err="1">
                <a:ln>
                  <a:noFill/>
                </a:ln>
                <a:solidFill>
                  <a:srgbClr val="13294F"/>
                </a:solidFill>
                <a:effectLst/>
                <a:uLnTx/>
                <a:uFillTx/>
                <a:latin typeface="Calibri" panose="020F0502020204030204"/>
                <a:ea typeface="+mn-ea"/>
                <a:cs typeface="+mn-cs"/>
              </a:rPr>
              <a:t>Ocozocoautla</a:t>
            </a:r>
            <a:r>
              <a:rPr kumimoji="0" lang="en-US" b="0" i="0" u="none" strike="noStrike" kern="1200" cap="none" spc="0" normalizeH="0" baseline="0" dirty="0">
                <a:ln>
                  <a:noFill/>
                </a:ln>
                <a:solidFill>
                  <a:srgbClr val="13294F"/>
                </a:solidFill>
                <a:effectLst/>
                <a:uLnTx/>
                <a:uFillTx/>
                <a:latin typeface="Calibri" panose="020F0502020204030204"/>
                <a:ea typeface="+mn-ea"/>
                <a:cs typeface="+mn-cs"/>
              </a:rPr>
              <a:t> highways.</a:t>
            </a:r>
            <a:r>
              <a:rPr kumimoji="0" lang="es-ES" b="0" i="0" u="none" strike="noStrike" kern="1200" cap="none" spc="0" normalizeH="0" baseline="0" noProof="0" dirty="0">
                <a:ln>
                  <a:noFill/>
                </a:ln>
                <a:solidFill>
                  <a:srgbClr val="13294F"/>
                </a:solidFill>
                <a:effectLst/>
                <a:uLnTx/>
                <a:uFillTx/>
                <a:latin typeface="Calibri" panose="020F0502020204030204"/>
                <a:ea typeface="+mn-ea"/>
                <a:cs typeface="+mn-cs"/>
              </a:rPr>
              <a:t> </a:t>
            </a:r>
          </a:p>
        </p:txBody>
      </p:sp>
      <p:pic>
        <p:nvPicPr>
          <p:cNvPr id="48" name="Picture 47" descr="Grupo Aldesa | LinkedIn">
            <a:extLst>
              <a:ext uri="{FF2B5EF4-FFF2-40B4-BE49-F238E27FC236}">
                <a16:creationId xmlns:a16="http://schemas.microsoft.com/office/drawing/2014/main" id="{012E85D5-1094-7848-4ADD-15D18360365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tretch/>
        </p:blipFill>
        <p:spPr bwMode="auto">
          <a:xfrm>
            <a:off x="7082579" y="2975640"/>
            <a:ext cx="1436207" cy="445224"/>
          </a:xfrm>
          <a:prstGeom prst="rect">
            <a:avLst/>
          </a:prstGeom>
          <a:noFill/>
          <a:extLst>
            <a:ext uri="{909E8E84-426E-40DD-AFC4-6F175D3DCCD1}">
              <a14:hiddenFill xmlns:a14="http://schemas.microsoft.com/office/drawing/2010/main">
                <a:solidFill>
                  <a:srgbClr val="FFFFFF"/>
                </a:solidFill>
              </a14:hiddenFill>
            </a:ext>
          </a:extLst>
        </p:spPr>
      </p:pic>
      <p:pic>
        <p:nvPicPr>
          <p:cNvPr id="49" name="Imagen 74">
            <a:extLst>
              <a:ext uri="{FF2B5EF4-FFF2-40B4-BE49-F238E27FC236}">
                <a16:creationId xmlns:a16="http://schemas.microsoft.com/office/drawing/2014/main" id="{ECFEF670-DE8B-3AFF-DCC7-AB886B390F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37935" y="3082546"/>
            <a:ext cx="1283376" cy="319718"/>
          </a:xfrm>
          <a:prstGeom prst="rect">
            <a:avLst/>
          </a:prstGeom>
        </p:spPr>
      </p:pic>
      <p:sp>
        <p:nvSpPr>
          <p:cNvPr id="50" name="Rectángulo 75">
            <a:extLst>
              <a:ext uri="{FF2B5EF4-FFF2-40B4-BE49-F238E27FC236}">
                <a16:creationId xmlns:a16="http://schemas.microsoft.com/office/drawing/2014/main" id="{E28ECA38-517D-2CA8-8E4E-54BEBB20A913}"/>
              </a:ext>
            </a:extLst>
          </p:cNvPr>
          <p:cNvSpPr/>
          <p:nvPr/>
        </p:nvSpPr>
        <p:spPr>
          <a:xfrm>
            <a:off x="9682158" y="3018258"/>
            <a:ext cx="1436206" cy="411422"/>
          </a:xfrm>
          <a:prstGeom prst="rect">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ángulo 76">
            <a:extLst>
              <a:ext uri="{FF2B5EF4-FFF2-40B4-BE49-F238E27FC236}">
                <a16:creationId xmlns:a16="http://schemas.microsoft.com/office/drawing/2014/main" id="{307994BE-E619-304C-06CA-9ED14FFE9F8B}"/>
              </a:ext>
            </a:extLst>
          </p:cNvPr>
          <p:cNvSpPr/>
          <p:nvPr/>
        </p:nvSpPr>
        <p:spPr>
          <a:xfrm>
            <a:off x="7122510" y="3023651"/>
            <a:ext cx="1396275" cy="412170"/>
          </a:xfrm>
          <a:prstGeom prst="rect">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ángulo 78">
            <a:extLst>
              <a:ext uri="{FF2B5EF4-FFF2-40B4-BE49-F238E27FC236}">
                <a16:creationId xmlns:a16="http://schemas.microsoft.com/office/drawing/2014/main" id="{3EA22333-AB92-9417-A18E-8CB704AFAD17}"/>
              </a:ext>
            </a:extLst>
          </p:cNvPr>
          <p:cNvSpPr/>
          <p:nvPr/>
        </p:nvSpPr>
        <p:spPr>
          <a:xfrm>
            <a:off x="8640196" y="3609831"/>
            <a:ext cx="965920" cy="556592"/>
          </a:xfrm>
          <a:prstGeom prst="rect">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3" name="Picture 4" descr="CAS :: Inicio">
            <a:extLst>
              <a:ext uri="{FF2B5EF4-FFF2-40B4-BE49-F238E27FC236}">
                <a16:creationId xmlns:a16="http://schemas.microsoft.com/office/drawing/2014/main" id="{A6C79E55-F292-A767-5606-F53D08A1A28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39748" y="3664554"/>
            <a:ext cx="789275" cy="445224"/>
          </a:xfrm>
          <a:prstGeom prst="rect">
            <a:avLst/>
          </a:prstGeom>
          <a:noFill/>
          <a:extLst>
            <a:ext uri="{909E8E84-426E-40DD-AFC4-6F175D3DCCD1}">
              <a14:hiddenFill xmlns:a14="http://schemas.microsoft.com/office/drawing/2010/main">
                <a:solidFill>
                  <a:srgbClr val="FFFFFF"/>
                </a:solidFill>
              </a14:hiddenFill>
            </a:ext>
          </a:extLst>
        </p:spPr>
      </p:pic>
      <p:cxnSp>
        <p:nvCxnSpPr>
          <p:cNvPr id="61" name="Connector: Elbow 60">
            <a:extLst>
              <a:ext uri="{FF2B5EF4-FFF2-40B4-BE49-F238E27FC236}">
                <a16:creationId xmlns:a16="http://schemas.microsoft.com/office/drawing/2014/main" id="{7F67CDF1-2F8B-BF8A-72B6-B52CE6A68DA9}"/>
              </a:ext>
            </a:extLst>
          </p:cNvPr>
          <p:cNvCxnSpPr>
            <a:cxnSpLocks/>
            <a:stCxn id="51" idx="2"/>
            <a:endCxn id="52" idx="1"/>
          </p:cNvCxnSpPr>
          <p:nvPr/>
        </p:nvCxnSpPr>
        <p:spPr>
          <a:xfrm rot="16200000" flipH="1">
            <a:off x="8004269" y="3252200"/>
            <a:ext cx="452306" cy="819548"/>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C6F73FE3-A34F-BB06-F145-EEA89368DBF2}"/>
              </a:ext>
            </a:extLst>
          </p:cNvPr>
          <p:cNvCxnSpPr>
            <a:cxnSpLocks/>
            <a:stCxn id="50" idx="2"/>
            <a:endCxn id="52" idx="3"/>
          </p:cNvCxnSpPr>
          <p:nvPr/>
        </p:nvCxnSpPr>
        <p:spPr>
          <a:xfrm rot="5400000">
            <a:off x="9773966" y="3261831"/>
            <a:ext cx="458447" cy="794145"/>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64" name="Rectángulo 76">
            <a:extLst>
              <a:ext uri="{FF2B5EF4-FFF2-40B4-BE49-F238E27FC236}">
                <a16:creationId xmlns:a16="http://schemas.microsoft.com/office/drawing/2014/main" id="{425662A2-B926-C508-B6EC-D35A47FF3DB6}"/>
              </a:ext>
            </a:extLst>
          </p:cNvPr>
          <p:cNvSpPr/>
          <p:nvPr/>
        </p:nvSpPr>
        <p:spPr>
          <a:xfrm>
            <a:off x="7243291" y="2026620"/>
            <a:ext cx="1121337" cy="694443"/>
          </a:xfrm>
          <a:prstGeom prst="rect">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5" name="Picture 2" descr="China Railway Construction Corporation Limited logo">
            <a:extLst>
              <a:ext uri="{FF2B5EF4-FFF2-40B4-BE49-F238E27FC236}">
                <a16:creationId xmlns:a16="http://schemas.microsoft.com/office/drawing/2014/main" id="{8BFA78F9-33D2-0EE2-0237-B791DDEEF2BD}"/>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b="14100"/>
          <a:stretch/>
        </p:blipFill>
        <p:spPr bwMode="auto">
          <a:xfrm>
            <a:off x="7243291" y="1878754"/>
            <a:ext cx="1121337" cy="84230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80F22741-490A-6097-3B83-25CCFDD08265}"/>
              </a:ext>
            </a:extLst>
          </p:cNvPr>
          <p:cNvCxnSpPr>
            <a:cxnSpLocks/>
            <a:stCxn id="65" idx="2"/>
            <a:endCxn id="48" idx="0"/>
          </p:cNvCxnSpPr>
          <p:nvPr/>
        </p:nvCxnSpPr>
        <p:spPr>
          <a:xfrm flipH="1">
            <a:off x="7800683" y="2721063"/>
            <a:ext cx="3277" cy="254577"/>
          </a:xfrm>
          <a:prstGeom prst="line">
            <a:avLst/>
          </a:prstGeom>
        </p:spPr>
        <p:style>
          <a:lnRef idx="1">
            <a:schemeClr val="accent1"/>
          </a:lnRef>
          <a:fillRef idx="0">
            <a:schemeClr val="accent1"/>
          </a:fillRef>
          <a:effectRef idx="0">
            <a:schemeClr val="accent1"/>
          </a:effectRef>
          <a:fontRef idx="minor">
            <a:schemeClr val="tx1"/>
          </a:fontRef>
        </p:style>
      </p:cxnSp>
      <p:sp>
        <p:nvSpPr>
          <p:cNvPr id="3" name="CuadroTexto 7">
            <a:extLst>
              <a:ext uri="{FF2B5EF4-FFF2-40B4-BE49-F238E27FC236}">
                <a16:creationId xmlns:a16="http://schemas.microsoft.com/office/drawing/2014/main" id="{3B754E52-1289-1FAA-7655-41FF1CE8AEEF}"/>
              </a:ext>
            </a:extLst>
          </p:cNvPr>
          <p:cNvSpPr txBox="1"/>
          <p:nvPr/>
        </p:nvSpPr>
        <p:spPr>
          <a:xfrm>
            <a:off x="421524" y="1560453"/>
            <a:ext cx="558303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dirty="0">
                <a:ln>
                  <a:noFill/>
                </a:ln>
                <a:solidFill>
                  <a:srgbClr val="00B050"/>
                </a:solidFill>
                <a:effectLst/>
                <a:uLnTx/>
                <a:uFillTx/>
                <a:latin typeface="Calibri (Body)"/>
                <a:ea typeface="+mn-ea"/>
                <a:cs typeface="+mn-cs"/>
              </a:rPr>
              <a:t>General characteristics</a:t>
            </a:r>
          </a:p>
        </p:txBody>
      </p:sp>
      <p:sp>
        <p:nvSpPr>
          <p:cNvPr id="4" name="CuadroTexto 7">
            <a:extLst>
              <a:ext uri="{FF2B5EF4-FFF2-40B4-BE49-F238E27FC236}">
                <a16:creationId xmlns:a16="http://schemas.microsoft.com/office/drawing/2014/main" id="{5BC27F1C-A907-B170-5A23-5470E63EBE53}"/>
              </a:ext>
            </a:extLst>
          </p:cNvPr>
          <p:cNvSpPr txBox="1"/>
          <p:nvPr/>
        </p:nvSpPr>
        <p:spPr>
          <a:xfrm>
            <a:off x="402707" y="3930610"/>
            <a:ext cx="558303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500" b="1" i="0" u="none" strike="noStrike" kern="1200" cap="none" spc="0" normalizeH="0" baseline="0" noProof="0" dirty="0">
                <a:ln>
                  <a:noFill/>
                </a:ln>
                <a:solidFill>
                  <a:srgbClr val="00B050"/>
                </a:solidFill>
                <a:effectLst/>
                <a:uLnTx/>
                <a:uFillTx/>
                <a:latin typeface="Calibri (Body)"/>
                <a:ea typeface="+mn-ea"/>
                <a:cs typeface="+mn-cs"/>
              </a:rPr>
              <a:t>Project </a:t>
            </a:r>
            <a:r>
              <a:rPr kumimoji="0" lang="es-ES" sz="1500" b="1" i="0" u="none" strike="noStrike" kern="1200" cap="none" spc="0" normalizeH="0" baseline="0" noProof="0" dirty="0" err="1">
                <a:ln>
                  <a:noFill/>
                </a:ln>
                <a:solidFill>
                  <a:srgbClr val="00B050"/>
                </a:solidFill>
                <a:effectLst/>
                <a:uLnTx/>
                <a:uFillTx/>
                <a:latin typeface="Calibri (Body)"/>
                <a:ea typeface="+mn-ea"/>
                <a:cs typeface="+mn-cs"/>
              </a:rPr>
              <a:t>Value</a:t>
            </a:r>
            <a:endParaRPr kumimoji="0" lang="es-MX" sz="1500" b="1" i="0" u="none" strike="noStrike" kern="1200" cap="none" spc="0" normalizeH="0" baseline="0" noProof="0" dirty="0">
              <a:ln>
                <a:noFill/>
              </a:ln>
              <a:solidFill>
                <a:srgbClr val="00B050"/>
              </a:solidFill>
              <a:effectLst/>
              <a:uLnTx/>
              <a:uFillTx/>
              <a:latin typeface="Calibri (Body)"/>
              <a:ea typeface="+mn-ea"/>
              <a:cs typeface="+mn-cs"/>
            </a:endParaRPr>
          </a:p>
        </p:txBody>
      </p:sp>
      <p:sp>
        <p:nvSpPr>
          <p:cNvPr id="5" name="CuadroTexto 7">
            <a:extLst>
              <a:ext uri="{FF2B5EF4-FFF2-40B4-BE49-F238E27FC236}">
                <a16:creationId xmlns:a16="http://schemas.microsoft.com/office/drawing/2014/main" id="{F8D8129B-3AF1-F9E7-8F6B-C57CDE4B3301}"/>
              </a:ext>
            </a:extLst>
          </p:cNvPr>
          <p:cNvSpPr txBox="1"/>
          <p:nvPr/>
        </p:nvSpPr>
        <p:spPr>
          <a:xfrm>
            <a:off x="6234599" y="3939524"/>
            <a:ext cx="558303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500" b="1" i="0" u="none" strike="noStrike" kern="1200" cap="none" spc="0" normalizeH="0" baseline="0" noProof="0" dirty="0" err="1">
                <a:ln>
                  <a:noFill/>
                </a:ln>
                <a:solidFill>
                  <a:srgbClr val="00B050"/>
                </a:solidFill>
                <a:effectLst/>
                <a:uLnTx/>
                <a:uFillTx/>
                <a:latin typeface="Calibri (Body)"/>
                <a:ea typeface="+mn-ea"/>
                <a:cs typeface="+mn-cs"/>
              </a:rPr>
              <a:t>Upsides</a:t>
            </a:r>
            <a:endParaRPr kumimoji="0" lang="es-MX" sz="1500" b="1" i="0" u="none" strike="noStrike" kern="1200" cap="none" spc="0" normalizeH="0" baseline="0" noProof="0" dirty="0">
              <a:ln>
                <a:noFill/>
              </a:ln>
              <a:solidFill>
                <a:srgbClr val="00B050"/>
              </a:solidFill>
              <a:effectLst/>
              <a:uLnTx/>
              <a:uFillTx/>
              <a:latin typeface="Calibri (Body)"/>
              <a:ea typeface="+mn-ea"/>
              <a:cs typeface="+mn-cs"/>
            </a:endParaRPr>
          </a:p>
        </p:txBody>
      </p:sp>
      <p:sp>
        <p:nvSpPr>
          <p:cNvPr id="7" name="CuadroTexto 7">
            <a:extLst>
              <a:ext uri="{FF2B5EF4-FFF2-40B4-BE49-F238E27FC236}">
                <a16:creationId xmlns:a16="http://schemas.microsoft.com/office/drawing/2014/main" id="{0AF99434-1ADC-F216-77F5-A4C61AEDD15D}"/>
              </a:ext>
            </a:extLst>
          </p:cNvPr>
          <p:cNvSpPr txBox="1"/>
          <p:nvPr/>
        </p:nvSpPr>
        <p:spPr>
          <a:xfrm>
            <a:off x="6206257" y="1572591"/>
            <a:ext cx="558303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dirty="0">
                <a:ln>
                  <a:noFill/>
                </a:ln>
                <a:solidFill>
                  <a:srgbClr val="00B050"/>
                </a:solidFill>
                <a:effectLst/>
                <a:uLnTx/>
                <a:uFillTx/>
                <a:latin typeface="Calibri (Body)"/>
                <a:ea typeface="+mn-ea"/>
                <a:cs typeface="+mn-cs"/>
              </a:rPr>
              <a:t>Structure</a:t>
            </a:r>
          </a:p>
        </p:txBody>
      </p:sp>
    </p:spTree>
    <p:extLst>
      <p:ext uri="{BB962C8B-B14F-4D97-AF65-F5344CB8AC3E}">
        <p14:creationId xmlns:p14="http://schemas.microsoft.com/office/powerpoint/2010/main" val="3928642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00" descr="TextBox 37">
            <a:extLst>
              <a:ext uri="{FF2B5EF4-FFF2-40B4-BE49-F238E27FC236}">
                <a16:creationId xmlns:a16="http://schemas.microsoft.com/office/drawing/2014/main" id="{BC6E664C-07B8-4A34-88F2-C9FD0ED8756E}"/>
              </a:ext>
            </a:extLst>
          </p:cNvPr>
          <p:cNvSpPr/>
          <p:nvPr/>
        </p:nvSpPr>
        <p:spPr>
          <a:xfrm>
            <a:off x="2818695" y="228368"/>
            <a:ext cx="1629613" cy="477054"/>
          </a:xfrm>
          <a:prstGeom prst="rect">
            <a:avLst/>
          </a:prstGeom>
          <a:ln w="25400">
            <a:miter lim="400000"/>
          </a:ln>
          <a:extLst>
            <a:ext uri="{C572A759-6A51-4108-AA02-DFA0A04FC94B}">
              <ma14:wrappingTextBoxFlag xmlns="" xmlns:ma14="http://schemas.microsoft.com/office/mac/drawingml/2011/main" val="1"/>
            </a:ext>
          </a:extLst>
        </p:spPr>
        <p:txBody>
          <a:bodyPr wrap="none" tIns="45720" bIns="45720">
            <a:noAutofit/>
          </a:bodyPr>
          <a:lstStyle>
            <a:lvl1pPr algn="ctr">
              <a:defRPr sz="5000">
                <a:solidFill>
                  <a:srgbClr val="FFFFFF"/>
                </a:solidFill>
                <a:latin typeface="Helvetica Light"/>
                <a:ea typeface="Helvetica Light"/>
                <a:cs typeface="Helvetica Light"/>
                <a:sym typeface="Helvetica Light"/>
              </a:defRPr>
            </a:lvl1pPr>
          </a:lstStyle>
          <a:p>
            <a:r>
              <a:rPr lang="en-US" sz="2500" dirty="0"/>
              <a:t>Disclaimer</a:t>
            </a:r>
          </a:p>
        </p:txBody>
      </p:sp>
      <p:sp>
        <p:nvSpPr>
          <p:cNvPr id="5" name="Marcador de número de diapositiva 5">
            <a:extLst>
              <a:ext uri="{FF2B5EF4-FFF2-40B4-BE49-F238E27FC236}">
                <a16:creationId xmlns:a16="http://schemas.microsoft.com/office/drawing/2014/main" id="{3FE1CD98-C8CC-B063-CD44-9168BD280815}"/>
              </a:ext>
            </a:extLst>
          </p:cNvPr>
          <p:cNvSpPr>
            <a:spLocks noGrp="1"/>
          </p:cNvSpPr>
          <p:nvPr>
            <p:ph type="sldNum" sz="quarter" idx="12"/>
          </p:nvPr>
        </p:nvSpPr>
        <p:spPr>
          <a:xfrm>
            <a:off x="9292497" y="6477802"/>
            <a:ext cx="2743200" cy="365125"/>
          </a:xfrm>
        </p:spPr>
        <p:txBody>
          <a:bodyPr/>
          <a:lstStyle/>
          <a:p>
            <a:fld id="{831969DE-D155-4290-A1C5-98AF1F200E92}" type="slidenum">
              <a:rPr lang="en-US" smtClean="0"/>
              <a:t>2</a:t>
            </a:fld>
            <a:endParaRPr lang="en-US" dirty="0"/>
          </a:p>
        </p:txBody>
      </p:sp>
      <p:sp>
        <p:nvSpPr>
          <p:cNvPr id="7" name="Shape 335" descr="Rectangle 9">
            <a:extLst>
              <a:ext uri="{FF2B5EF4-FFF2-40B4-BE49-F238E27FC236}">
                <a16:creationId xmlns:a16="http://schemas.microsoft.com/office/drawing/2014/main" id="{E628C53E-CA6C-4D05-9889-955834ACE64D}"/>
              </a:ext>
            </a:extLst>
          </p:cNvPr>
          <p:cNvSpPr>
            <a:spLocks/>
          </p:cNvSpPr>
          <p:nvPr/>
        </p:nvSpPr>
        <p:spPr>
          <a:xfrm>
            <a:off x="275799" y="1204310"/>
            <a:ext cx="11640401" cy="4939814"/>
          </a:xfrm>
          <a:prstGeom prst="rect">
            <a:avLst/>
          </a:prstGeom>
          <a:noFill/>
          <a:ln w="254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2000">
                <a:solidFill>
                  <a:srgbClr val="FFFFFF"/>
                </a:solidFill>
                <a:latin typeface="+mn-lt"/>
                <a:ea typeface="+mn-ea"/>
                <a:cs typeface="+mn-cs"/>
                <a:sym typeface="Helvetica"/>
              </a:defRPr>
            </a:pPr>
            <a:r>
              <a:rPr kumimoji="0" lang="en-US" sz="900" b="0"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The information contained in this document is indicative and not exhaustive and belongs to </a:t>
            </a:r>
            <a:r>
              <a:rPr kumimoji="0" lang="en-US" sz="900" b="1"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Ainda Energia &amp; Infraestructura S.A.P.I. de C.V.</a:t>
            </a:r>
            <a:r>
              <a:rPr kumimoji="0" lang="en-US" sz="900" b="0"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 ("AINDA" or the "Company"). This material has been prepared by </a:t>
            </a:r>
            <a:r>
              <a:rPr kumimoji="0" lang="en-US" sz="900" b="1"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AINDA</a:t>
            </a:r>
            <a:r>
              <a:rPr kumimoji="0" lang="en-US" sz="900" b="0"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 based on public information, or on information prepared by the Company, for informational purposes only and confidentially addressed to a limited number of people. Although the information included in this presentation has been obtained from sources that </a:t>
            </a:r>
            <a:r>
              <a:rPr kumimoji="0" lang="en-US" sz="900" b="1"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AINDA</a:t>
            </a:r>
            <a:r>
              <a:rPr kumimoji="0" lang="en-US" sz="900" b="0"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 considers reliable, it is not responsible for its accuracy, validity, timeliness or completeness for any purpose. No representation or warranty is given, either express or implied, nor shall it depend on the accuracy, completeness or accuracy of the information and opinions contained herein.</a:t>
            </a:r>
          </a:p>
          <a:p>
            <a:pPr marL="0" marR="0" lvl="0" indent="0" algn="just" defTabSz="914400" rtl="0" eaLnBrk="1" fontAlgn="auto" latinLnBrk="0" hangingPunct="1">
              <a:lnSpc>
                <a:spcPct val="100000"/>
              </a:lnSpc>
              <a:spcBef>
                <a:spcPts val="0"/>
              </a:spcBef>
              <a:spcAft>
                <a:spcPts val="0"/>
              </a:spcAft>
              <a:buClrTx/>
              <a:buSzTx/>
              <a:buFontTx/>
              <a:buNone/>
              <a:tabLst/>
              <a:defRPr sz="2000">
                <a:solidFill>
                  <a:srgbClr val="FFFFFF"/>
                </a:solidFill>
                <a:latin typeface="+mn-lt"/>
                <a:ea typeface="+mn-ea"/>
                <a:cs typeface="+mn-cs"/>
                <a:sym typeface="Helvetica"/>
              </a:defRPr>
            </a:pPr>
            <a:r>
              <a:rPr kumimoji="0" lang="en-US" sz="900" b="0"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 </a:t>
            </a:r>
          </a:p>
          <a:p>
            <a:pPr marL="0" marR="0" lvl="0" indent="0" algn="just" defTabSz="914400" rtl="0" eaLnBrk="1" fontAlgn="auto" latinLnBrk="0" hangingPunct="1">
              <a:lnSpc>
                <a:spcPct val="100000"/>
              </a:lnSpc>
              <a:spcBef>
                <a:spcPts val="0"/>
              </a:spcBef>
              <a:spcAft>
                <a:spcPts val="0"/>
              </a:spcAft>
              <a:buClrTx/>
              <a:buSzTx/>
              <a:buFontTx/>
              <a:buNone/>
              <a:tabLst/>
              <a:defRPr sz="2000">
                <a:solidFill>
                  <a:srgbClr val="FFFFFF"/>
                </a:solidFill>
                <a:latin typeface="+mn-lt"/>
                <a:ea typeface="+mn-ea"/>
                <a:cs typeface="+mn-cs"/>
                <a:sym typeface="Helvetica"/>
              </a:defRPr>
            </a:pPr>
            <a:r>
              <a:rPr kumimoji="0" lang="en-US" sz="900" b="0"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This presentation and the information contained in it may contain private, secret, confidential and commercially sensitive information, so it must be considered as confidential for all legal purposes that may arise and people who have access to such information must keep absolute confidentiality against third parties, being obliged not to copy, disclose or reveal in any way the content or scope of such information, unless otherwise authorized in writing by</a:t>
            </a:r>
            <a:r>
              <a:rPr kumimoji="0" lang="en-US" sz="900" b="1"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 AINDA</a:t>
            </a:r>
            <a:r>
              <a:rPr kumimoji="0" lang="en-US" sz="900" b="0"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a:t>
            </a:r>
          </a:p>
          <a:p>
            <a:pPr marL="0" marR="0" lvl="0" indent="0" algn="just" defTabSz="914400" rtl="0" eaLnBrk="1" fontAlgn="auto" latinLnBrk="0" hangingPunct="1">
              <a:lnSpc>
                <a:spcPct val="100000"/>
              </a:lnSpc>
              <a:spcBef>
                <a:spcPts val="0"/>
              </a:spcBef>
              <a:spcAft>
                <a:spcPts val="0"/>
              </a:spcAft>
              <a:buClrTx/>
              <a:buSzTx/>
              <a:buFontTx/>
              <a:buNone/>
              <a:tabLst/>
              <a:defRPr sz="2000">
                <a:solidFill>
                  <a:srgbClr val="FFFFFF"/>
                </a:solidFill>
                <a:latin typeface="+mn-lt"/>
                <a:ea typeface="+mn-ea"/>
                <a:cs typeface="+mn-cs"/>
                <a:sym typeface="Helvetica"/>
              </a:defRPr>
            </a:pPr>
            <a:r>
              <a:rPr kumimoji="0" lang="en-US" sz="900" b="0"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 </a:t>
            </a:r>
          </a:p>
          <a:p>
            <a:pPr marL="0" marR="0" lvl="0" indent="0" algn="just" defTabSz="914400" rtl="0" eaLnBrk="1" fontAlgn="auto" latinLnBrk="0" hangingPunct="1">
              <a:lnSpc>
                <a:spcPct val="100000"/>
              </a:lnSpc>
              <a:spcBef>
                <a:spcPts val="0"/>
              </a:spcBef>
              <a:spcAft>
                <a:spcPts val="0"/>
              </a:spcAft>
              <a:buClrTx/>
              <a:buSzTx/>
              <a:buFontTx/>
              <a:buNone/>
              <a:tabLst/>
              <a:defRPr sz="2000">
                <a:solidFill>
                  <a:srgbClr val="FFFFFF"/>
                </a:solidFill>
                <a:latin typeface="+mn-lt"/>
                <a:ea typeface="+mn-ea"/>
                <a:cs typeface="+mn-cs"/>
                <a:sym typeface="Helvetica"/>
              </a:defRPr>
            </a:pPr>
            <a:r>
              <a:rPr kumimoji="0" lang="en-US" sz="900" b="0"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Any person interested in the content of this presentation should consult and read in full the preliminary prospectus and the documents of the issue, before acquiring or selling securities, or make investment decisions in relation to the securities described in this presentation. </a:t>
            </a:r>
          </a:p>
          <a:p>
            <a:pPr marL="0" marR="0" lvl="0" indent="0" algn="just" defTabSz="914400" rtl="0" eaLnBrk="1" fontAlgn="auto" latinLnBrk="0" hangingPunct="1">
              <a:lnSpc>
                <a:spcPct val="100000"/>
              </a:lnSpc>
              <a:spcBef>
                <a:spcPts val="0"/>
              </a:spcBef>
              <a:spcAft>
                <a:spcPts val="0"/>
              </a:spcAft>
              <a:buClrTx/>
              <a:buSzTx/>
              <a:buFontTx/>
              <a:buNone/>
              <a:tabLst/>
              <a:defRPr sz="2000">
                <a:solidFill>
                  <a:srgbClr val="FFFFFF"/>
                </a:solidFill>
                <a:latin typeface="+mn-lt"/>
                <a:ea typeface="+mn-ea"/>
                <a:cs typeface="+mn-cs"/>
                <a:sym typeface="Helvetica"/>
              </a:defRPr>
            </a:pPr>
            <a:r>
              <a:rPr kumimoji="0" lang="en-US" sz="900" b="0"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 </a:t>
            </a:r>
          </a:p>
          <a:p>
            <a:pPr marL="0" marR="0" lvl="0" indent="0" algn="just" defTabSz="914400" rtl="0" eaLnBrk="1" fontAlgn="auto" latinLnBrk="0" hangingPunct="1">
              <a:lnSpc>
                <a:spcPct val="100000"/>
              </a:lnSpc>
              <a:spcBef>
                <a:spcPts val="0"/>
              </a:spcBef>
              <a:spcAft>
                <a:spcPts val="0"/>
              </a:spcAft>
              <a:buClrTx/>
              <a:buSzTx/>
              <a:buFontTx/>
              <a:buNone/>
              <a:tabLst/>
              <a:defRPr sz="2000">
                <a:solidFill>
                  <a:srgbClr val="FFFFFF"/>
                </a:solidFill>
                <a:latin typeface="+mn-lt"/>
                <a:ea typeface="+mn-ea"/>
                <a:cs typeface="+mn-cs"/>
                <a:sym typeface="Helvetica"/>
              </a:defRPr>
            </a:pPr>
            <a:r>
              <a:rPr kumimoji="0" lang="en-US" sz="900" b="0"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Neither this document nor its content constitute an offer, invitation or request to purchase, subscribe, place or ensure securities or other instruments or realization or cancellation of investments, nor can they serve as the basis for any contract, commitment or decision. of any kind. </a:t>
            </a:r>
          </a:p>
          <a:p>
            <a:pPr marL="0" marR="0" lvl="0" indent="0" algn="just" defTabSz="914400" rtl="0" eaLnBrk="1" fontAlgn="auto" latinLnBrk="0" hangingPunct="1">
              <a:lnSpc>
                <a:spcPct val="100000"/>
              </a:lnSpc>
              <a:spcBef>
                <a:spcPts val="0"/>
              </a:spcBef>
              <a:spcAft>
                <a:spcPts val="0"/>
              </a:spcAft>
              <a:buClrTx/>
              <a:buSzTx/>
              <a:buFontTx/>
              <a:buNone/>
              <a:tabLst/>
              <a:defRPr sz="2000">
                <a:solidFill>
                  <a:srgbClr val="FFFFFF"/>
                </a:solidFill>
                <a:latin typeface="+mn-lt"/>
                <a:ea typeface="+mn-ea"/>
                <a:cs typeface="+mn-cs"/>
                <a:sym typeface="Helvetica"/>
              </a:defRPr>
            </a:pPr>
            <a:r>
              <a:rPr kumimoji="0" lang="en-US" sz="900" b="0"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 </a:t>
            </a:r>
          </a:p>
          <a:p>
            <a:pPr marL="0" marR="0" lvl="0" indent="0" algn="just" defTabSz="914400" rtl="0" eaLnBrk="1" fontAlgn="auto" latinLnBrk="0" hangingPunct="1">
              <a:lnSpc>
                <a:spcPct val="100000"/>
              </a:lnSpc>
              <a:spcBef>
                <a:spcPts val="0"/>
              </a:spcBef>
              <a:spcAft>
                <a:spcPts val="0"/>
              </a:spcAft>
              <a:buClrTx/>
              <a:buSzTx/>
              <a:buFontTx/>
              <a:buNone/>
              <a:tabLst/>
              <a:defRPr sz="2000">
                <a:solidFill>
                  <a:srgbClr val="FFFFFF"/>
                </a:solidFill>
                <a:latin typeface="+mn-lt"/>
                <a:ea typeface="+mn-ea"/>
                <a:cs typeface="+mn-cs"/>
                <a:sym typeface="Helvetica"/>
              </a:defRPr>
            </a:pPr>
            <a:r>
              <a:rPr kumimoji="0" lang="en-US" sz="900" b="0"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An investor who has access to this presentation recognizes that the securities, instruments or investments referred to may not be suitable for their specific investment objectives, financial position or risk profile, since they have not been taken into consideration for the preparation of this document, so the investor must adopt its own investment decisions considering these circumstances and seeking specific and specialized advice that may be necessary. Any decision made based on the information contained herein will be at its own risk.</a:t>
            </a:r>
          </a:p>
          <a:p>
            <a:pPr marL="0" marR="0" lvl="0" indent="0" algn="just" defTabSz="914400" rtl="0" eaLnBrk="1" fontAlgn="auto" latinLnBrk="0" hangingPunct="1">
              <a:lnSpc>
                <a:spcPct val="100000"/>
              </a:lnSpc>
              <a:spcBef>
                <a:spcPts val="0"/>
              </a:spcBef>
              <a:spcAft>
                <a:spcPts val="0"/>
              </a:spcAft>
              <a:buClrTx/>
              <a:buSzTx/>
              <a:buFontTx/>
              <a:buNone/>
              <a:tabLst/>
              <a:defRPr sz="2000">
                <a:solidFill>
                  <a:srgbClr val="FFFFFF"/>
                </a:solidFill>
                <a:latin typeface="+mn-lt"/>
                <a:ea typeface="+mn-ea"/>
                <a:cs typeface="+mn-cs"/>
                <a:sym typeface="Helvetica"/>
              </a:defRPr>
            </a:pPr>
            <a:r>
              <a:rPr kumimoji="0" lang="en-US" sz="900" b="0"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 </a:t>
            </a:r>
          </a:p>
          <a:p>
            <a:pPr marL="0" marR="0" lvl="0" indent="0" algn="just" defTabSz="914400" rtl="0" eaLnBrk="1" fontAlgn="auto" latinLnBrk="0" hangingPunct="1">
              <a:lnSpc>
                <a:spcPct val="100000"/>
              </a:lnSpc>
              <a:spcBef>
                <a:spcPts val="0"/>
              </a:spcBef>
              <a:spcAft>
                <a:spcPts val="0"/>
              </a:spcAft>
              <a:buClrTx/>
              <a:buSzTx/>
              <a:buFontTx/>
              <a:buNone/>
              <a:tabLst/>
              <a:defRPr sz="2000">
                <a:solidFill>
                  <a:srgbClr val="FFFFFF"/>
                </a:solidFill>
                <a:latin typeface="+mn-lt"/>
                <a:ea typeface="+mn-ea"/>
                <a:cs typeface="+mn-cs"/>
                <a:sym typeface="Helvetica"/>
              </a:defRPr>
            </a:pPr>
            <a:r>
              <a:rPr kumimoji="0" lang="en-US" sz="900" b="0"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No part of this document may be reproduced, taken away or transmitted to those countries (or persons or entities thereof) in which the distribution may be prohibited by the applicable regulations. Failure to comply with these restrictions may constitute an infringement of the legislation of the corresponding jurisdiction.</a:t>
            </a:r>
          </a:p>
          <a:p>
            <a:pPr marL="0" marR="0" lvl="0" indent="0" algn="just" defTabSz="914400" rtl="0" eaLnBrk="1" fontAlgn="auto" latinLnBrk="0" hangingPunct="1">
              <a:lnSpc>
                <a:spcPct val="100000"/>
              </a:lnSpc>
              <a:spcBef>
                <a:spcPts val="0"/>
              </a:spcBef>
              <a:spcAft>
                <a:spcPts val="0"/>
              </a:spcAft>
              <a:buClrTx/>
              <a:buSzTx/>
              <a:buFontTx/>
              <a:buNone/>
              <a:tabLst/>
              <a:defRPr sz="2000">
                <a:solidFill>
                  <a:srgbClr val="FFFFFF"/>
                </a:solidFill>
                <a:latin typeface="+mn-lt"/>
                <a:ea typeface="+mn-ea"/>
                <a:cs typeface="+mn-cs"/>
                <a:sym typeface="Helvetica"/>
              </a:defRPr>
            </a:pPr>
            <a:r>
              <a:rPr kumimoji="0" lang="en-US" sz="900" b="0"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 </a:t>
            </a:r>
          </a:p>
          <a:p>
            <a:pPr marL="0" marR="0" lvl="0" indent="0" algn="just" defTabSz="914400" rtl="0" eaLnBrk="1" fontAlgn="auto" latinLnBrk="0" hangingPunct="1">
              <a:lnSpc>
                <a:spcPct val="100000"/>
              </a:lnSpc>
              <a:spcBef>
                <a:spcPts val="0"/>
              </a:spcBef>
              <a:spcAft>
                <a:spcPts val="0"/>
              </a:spcAft>
              <a:buClrTx/>
              <a:buSzTx/>
              <a:buFontTx/>
              <a:buNone/>
              <a:tabLst/>
              <a:defRPr sz="2000">
                <a:solidFill>
                  <a:srgbClr val="FFFFFF"/>
                </a:solidFill>
                <a:latin typeface="+mn-lt"/>
                <a:ea typeface="+mn-ea"/>
                <a:cs typeface="+mn-cs"/>
                <a:sym typeface="Helvetica"/>
              </a:defRPr>
            </a:pPr>
            <a:r>
              <a:rPr kumimoji="0" lang="en-US" sz="900" b="0"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The recipients of this presentation should not interpret the content thereof as legal, tax or investment advice, so they should consult their own advisors for that purpose. </a:t>
            </a:r>
          </a:p>
          <a:p>
            <a:pPr marL="0" marR="0" lvl="0" indent="0" algn="just" defTabSz="914400" rtl="0" eaLnBrk="1" fontAlgn="auto" latinLnBrk="0" hangingPunct="1">
              <a:lnSpc>
                <a:spcPct val="100000"/>
              </a:lnSpc>
              <a:spcBef>
                <a:spcPts val="0"/>
              </a:spcBef>
              <a:spcAft>
                <a:spcPts val="0"/>
              </a:spcAft>
              <a:buClrTx/>
              <a:buSzTx/>
              <a:buFontTx/>
              <a:buNone/>
              <a:tabLst/>
              <a:defRPr sz="2000">
                <a:solidFill>
                  <a:srgbClr val="FFFFFF"/>
                </a:solidFill>
                <a:latin typeface="+mn-lt"/>
                <a:ea typeface="+mn-ea"/>
                <a:cs typeface="+mn-cs"/>
                <a:sym typeface="Helvetica"/>
              </a:defRPr>
            </a:pPr>
            <a:r>
              <a:rPr kumimoji="0" lang="en-US" sz="900" b="0"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 </a:t>
            </a:r>
          </a:p>
          <a:p>
            <a:pPr marL="0" marR="0" lvl="0" indent="0" algn="just" defTabSz="914400" rtl="0" eaLnBrk="1" fontAlgn="auto" latinLnBrk="0" hangingPunct="1">
              <a:lnSpc>
                <a:spcPct val="100000"/>
              </a:lnSpc>
              <a:spcBef>
                <a:spcPts val="0"/>
              </a:spcBef>
              <a:spcAft>
                <a:spcPts val="0"/>
              </a:spcAft>
              <a:buClrTx/>
              <a:buSzTx/>
              <a:buFontTx/>
              <a:buNone/>
              <a:tabLst/>
              <a:defRPr sz="2000">
                <a:solidFill>
                  <a:srgbClr val="FFFFFF"/>
                </a:solidFill>
                <a:latin typeface="+mn-lt"/>
                <a:ea typeface="+mn-ea"/>
                <a:cs typeface="+mn-cs"/>
                <a:sym typeface="Helvetica"/>
              </a:defRPr>
            </a:pPr>
            <a:r>
              <a:rPr kumimoji="0" lang="en-US" sz="900" b="0"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Any projections contained herein were prepared based on the views of AINDA as of the date of this presentation regarding future events and financial performance, and various estimates and assumptions, including estimates and assumptions related to future events, and may be incorrect or may change from time to time. The projections have been prepared and have a merely illustrative purpose, and do not constitute a prognosis. They have been prepared based on the current perspective of </a:t>
            </a:r>
            <a:r>
              <a:rPr kumimoji="0" lang="en-US" sz="900" b="1"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AINDA</a:t>
            </a:r>
            <a:r>
              <a:rPr kumimoji="0" lang="en-US" sz="900" b="0"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 in relation to future events and various estimates and assumptions made by </a:t>
            </a:r>
            <a:r>
              <a:rPr kumimoji="0" lang="en-US" sz="900" b="1"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AINDA</a:t>
            </a:r>
            <a:r>
              <a:rPr kumimoji="0" lang="en-US" sz="900" b="0"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 including estimates and assumptions regarding events that have not occurred, which may be incorrect. Although the projections are based on assumptions that </a:t>
            </a:r>
            <a:r>
              <a:rPr kumimoji="0" lang="en-US" sz="900" b="1"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AINDA</a:t>
            </a:r>
            <a:r>
              <a:rPr kumimoji="0" lang="en-US" sz="900" b="0"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 considers reasonable under the circumstances, they are subject to uncertainties, changes (including changes in economic, operational, political, legal or other circumstances) and other risks, including, but not limited to, general financial and business trends, as well as legislation that affects the legal provisions on banking and securities, monetary and fiscal policies, exchange rates, interest rates, inflation, and market conditions, which are beyond control of </a:t>
            </a:r>
            <a:r>
              <a:rPr kumimoji="0" lang="en-US" sz="900" b="1"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AINDA</a:t>
            </a:r>
            <a:r>
              <a:rPr kumimoji="0" lang="en-US" sz="900" b="0"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 No person assures or grants representation, or guarantee that the projections will be reached, and no recipient should depend on them. Neither </a:t>
            </a:r>
            <a:r>
              <a:rPr kumimoji="0" lang="en-US" sz="900" b="1"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AINDA</a:t>
            </a:r>
            <a:r>
              <a:rPr kumimoji="0" lang="en-US" sz="900" b="0"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 nor its affiliates, or its directors, officers, employees, partners or shareholders, advisors or agents assure or grant representation or guarantee with respect to the accuracy of the projections. Nothing contained in this presentation may be considered as a guarantee, promise, forecast or representation for the future. </a:t>
            </a:r>
            <a:r>
              <a:rPr kumimoji="0" lang="en-US" sz="900" b="1"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AINDA</a:t>
            </a:r>
            <a:r>
              <a:rPr kumimoji="0" lang="en-US" sz="900" b="0"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 does not assume any obligation to update the projections, or any information contained in this presentation.</a:t>
            </a:r>
          </a:p>
          <a:p>
            <a:pPr marL="0" marR="0" lvl="0" indent="0" algn="just" defTabSz="914400" rtl="0" eaLnBrk="1" fontAlgn="auto" latinLnBrk="0" hangingPunct="1">
              <a:lnSpc>
                <a:spcPct val="100000"/>
              </a:lnSpc>
              <a:spcBef>
                <a:spcPts val="0"/>
              </a:spcBef>
              <a:spcAft>
                <a:spcPts val="0"/>
              </a:spcAft>
              <a:buClrTx/>
              <a:buSzTx/>
              <a:buFontTx/>
              <a:buNone/>
              <a:tabLst/>
              <a:defRPr sz="2000">
                <a:solidFill>
                  <a:srgbClr val="FFFFFF"/>
                </a:solidFill>
                <a:latin typeface="+mn-lt"/>
                <a:ea typeface="+mn-ea"/>
                <a:cs typeface="+mn-cs"/>
                <a:sym typeface="Helvetica"/>
              </a:defRPr>
            </a:pPr>
            <a:endParaRPr kumimoji="0" lang="es-MX" sz="900" b="0" i="0" u="none" strike="noStrike" kern="1200" cap="none" spc="0" normalizeH="0" baseline="0" noProof="0" dirty="0">
              <a:ln>
                <a:noFill/>
              </a:ln>
              <a:solidFill>
                <a:srgbClr val="13294F"/>
              </a:solidFill>
              <a:effectLst/>
              <a:uLnTx/>
              <a:uFillTx/>
              <a:latin typeface="Calibri" panose="020F0502020204030204"/>
              <a:ea typeface="+mn-ea"/>
              <a:cs typeface="+mn-cs"/>
              <a:sym typeface="Helvetica"/>
            </a:endParaRPr>
          </a:p>
          <a:p>
            <a:pPr marL="0" marR="0" lvl="0" indent="0" algn="just" defTabSz="914400" rtl="0" eaLnBrk="1" fontAlgn="auto" latinLnBrk="0" hangingPunct="1">
              <a:lnSpc>
                <a:spcPct val="100000"/>
              </a:lnSpc>
              <a:spcBef>
                <a:spcPts val="0"/>
              </a:spcBef>
              <a:spcAft>
                <a:spcPts val="0"/>
              </a:spcAft>
              <a:buClrTx/>
              <a:buSzTx/>
              <a:buFontTx/>
              <a:buNone/>
              <a:tabLst/>
              <a:defRPr sz="2000">
                <a:solidFill>
                  <a:srgbClr val="FFFFFF"/>
                </a:solidFill>
                <a:latin typeface="+mn-lt"/>
                <a:ea typeface="+mn-ea"/>
                <a:cs typeface="+mn-cs"/>
                <a:sym typeface="Helvetica"/>
              </a:defRPr>
            </a:pPr>
            <a:r>
              <a:rPr kumimoji="0" lang="en-US" sz="900" b="0"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This presentation and its contents are property of the Company and may not be reproduced or disseminated in whole or in parts without the prior written consent of </a:t>
            </a:r>
            <a:r>
              <a:rPr kumimoji="0" lang="en-US" sz="900" b="1"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AINDA</a:t>
            </a:r>
            <a:r>
              <a:rPr kumimoji="0" lang="en-US" sz="900" b="0"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a:t>
            </a:r>
          </a:p>
          <a:p>
            <a:pPr marL="0" marR="0" lvl="0" indent="0" algn="just" defTabSz="914400" rtl="0" eaLnBrk="1" fontAlgn="auto" latinLnBrk="0" hangingPunct="1">
              <a:lnSpc>
                <a:spcPct val="100000"/>
              </a:lnSpc>
              <a:spcBef>
                <a:spcPts val="0"/>
              </a:spcBef>
              <a:spcAft>
                <a:spcPts val="0"/>
              </a:spcAft>
              <a:buClrTx/>
              <a:buSzTx/>
              <a:buFontTx/>
              <a:buNone/>
              <a:tabLst/>
              <a:defRPr sz="2000">
                <a:solidFill>
                  <a:srgbClr val="FFFFFF"/>
                </a:solidFill>
                <a:latin typeface="+mn-lt"/>
                <a:ea typeface="+mn-ea"/>
                <a:cs typeface="+mn-cs"/>
                <a:sym typeface="Helvetica"/>
              </a:defRPr>
            </a:pPr>
            <a:endParaRPr kumimoji="0" lang="es-MX" sz="900" b="0" i="0" u="none" strike="noStrike" kern="1200" cap="none" spc="0" normalizeH="0" baseline="0" noProof="0" dirty="0">
              <a:ln>
                <a:noFill/>
              </a:ln>
              <a:solidFill>
                <a:srgbClr val="13294F"/>
              </a:solidFill>
              <a:effectLst/>
              <a:uLnTx/>
              <a:uFillTx/>
              <a:latin typeface="Calibri" panose="020F0502020204030204"/>
              <a:ea typeface="+mn-ea"/>
              <a:cs typeface="+mn-cs"/>
              <a:sym typeface="Helvetica"/>
            </a:endParaRPr>
          </a:p>
          <a:p>
            <a:pPr marL="0" marR="0" lvl="0" indent="0" algn="just" defTabSz="914400" rtl="0" eaLnBrk="1" fontAlgn="auto" latinLnBrk="0" hangingPunct="1">
              <a:lnSpc>
                <a:spcPct val="100000"/>
              </a:lnSpc>
              <a:spcBef>
                <a:spcPts val="0"/>
              </a:spcBef>
              <a:spcAft>
                <a:spcPts val="0"/>
              </a:spcAft>
              <a:buClrTx/>
              <a:buSzTx/>
              <a:buFontTx/>
              <a:buNone/>
              <a:tabLst/>
              <a:defRPr sz="2000">
                <a:solidFill>
                  <a:srgbClr val="FFFFFF"/>
                </a:solidFill>
                <a:latin typeface="+mn-lt"/>
                <a:ea typeface="+mn-ea"/>
                <a:cs typeface="+mn-cs"/>
                <a:sym typeface="Helvetica"/>
              </a:defRPr>
            </a:pPr>
            <a:r>
              <a:rPr kumimoji="0" lang="en-US" sz="900" b="0" i="0" u="none" strike="noStrike" kern="1200" cap="none" spc="0" normalizeH="0" baseline="0" noProof="0" dirty="0">
                <a:ln>
                  <a:noFill/>
                </a:ln>
                <a:solidFill>
                  <a:srgbClr val="13294F"/>
                </a:solidFill>
                <a:effectLst/>
                <a:uLnTx/>
                <a:uFillTx/>
                <a:latin typeface="Calibri" panose="020F0502020204030204"/>
                <a:ea typeface="+mn-ea"/>
                <a:cs typeface="+mn-cs"/>
                <a:sym typeface="Helvetica"/>
              </a:rPr>
              <a:t>Neither the CNBV nor any other authority has approved or disapproved the information contained in this presentation, as well as its veracity and sufficiency.</a:t>
            </a:r>
          </a:p>
        </p:txBody>
      </p:sp>
    </p:spTree>
    <p:extLst>
      <p:ext uri="{BB962C8B-B14F-4D97-AF65-F5344CB8AC3E}">
        <p14:creationId xmlns:p14="http://schemas.microsoft.com/office/powerpoint/2010/main" val="4084102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00" descr="TextBox 37">
            <a:extLst>
              <a:ext uri="{FF2B5EF4-FFF2-40B4-BE49-F238E27FC236}">
                <a16:creationId xmlns:a16="http://schemas.microsoft.com/office/drawing/2014/main" id="{E79C989B-8B96-4AA2-9CB1-D2246BE88719}"/>
              </a:ext>
            </a:extLst>
          </p:cNvPr>
          <p:cNvSpPr/>
          <p:nvPr/>
        </p:nvSpPr>
        <p:spPr>
          <a:xfrm>
            <a:off x="2787223" y="201932"/>
            <a:ext cx="6609799" cy="477054"/>
          </a:xfrm>
          <a:prstGeom prst="rect">
            <a:avLst/>
          </a:prstGeom>
          <a:ln w="25400">
            <a:miter lim="400000"/>
          </a:ln>
          <a:extLst>
            <a:ext uri="{C572A759-6A51-4108-AA02-DFA0A04FC94B}">
              <ma14:wrappingTextBoxFlag xmlns="" xmlns:ma14="http://schemas.microsoft.com/office/mac/drawingml/2011/main" val="1"/>
            </a:ext>
          </a:extLst>
        </p:spPr>
        <p:txBody>
          <a:bodyPr wrap="none" tIns="45720" bIns="45720">
            <a:noAutofit/>
          </a:bodyPr>
          <a:lstStyle>
            <a:lvl1pPr algn="ctr">
              <a:defRPr sz="5000">
                <a:solidFill>
                  <a:srgbClr val="FFFFFF"/>
                </a:solidFill>
                <a:latin typeface="Helvetica Light"/>
                <a:ea typeface="Helvetica Light"/>
                <a:cs typeface="Helvetica Light"/>
                <a:sym typeface="Helvetica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500" b="0" i="0" u="none" strike="noStrike" kern="1200" cap="none" spc="0" normalizeH="0" baseline="0" noProof="0" dirty="0">
                <a:ln>
                  <a:noFill/>
                </a:ln>
                <a:solidFill>
                  <a:srgbClr val="FFFFFF"/>
                </a:solidFill>
                <a:effectLst/>
                <a:uLnTx/>
                <a:uFillTx/>
                <a:latin typeface="Helvetica Light"/>
                <a:sym typeface="Helvetica Light"/>
              </a:rPr>
              <a:t>Concesionaria Autopistas del Sureste </a:t>
            </a:r>
          </a:p>
        </p:txBody>
      </p:sp>
      <p:pic>
        <p:nvPicPr>
          <p:cNvPr id="31" name="Picture 5" descr="A picture containing outdoor, grass, nature, mountain&#10;&#10;Description automatically generated">
            <a:extLst>
              <a:ext uri="{FF2B5EF4-FFF2-40B4-BE49-F238E27FC236}">
                <a16:creationId xmlns:a16="http://schemas.microsoft.com/office/drawing/2014/main" id="{95A3E1C6-12D6-4354-963F-11ADBACEB617}"/>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924378"/>
            <a:ext cx="6795178" cy="3921199"/>
          </a:xfrm>
          <a:prstGeom prst="rect">
            <a:avLst/>
          </a:prstGeom>
        </p:spPr>
      </p:pic>
      <p:pic>
        <p:nvPicPr>
          <p:cNvPr id="9" name="Imagen 8" descr="Una roca en la calle&#10;&#10;Descripción generada automáticamente con confianza baja">
            <a:extLst>
              <a:ext uri="{FF2B5EF4-FFF2-40B4-BE49-F238E27FC236}">
                <a16:creationId xmlns:a16="http://schemas.microsoft.com/office/drawing/2014/main" id="{DF01A6F7-7F6F-4404-8122-C0E3067BBB5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95178" y="918847"/>
            <a:ext cx="2860966" cy="2805428"/>
          </a:xfrm>
          <a:prstGeom prst="rect">
            <a:avLst/>
          </a:prstGeom>
        </p:spPr>
      </p:pic>
      <p:pic>
        <p:nvPicPr>
          <p:cNvPr id="11" name="Imagen 10" descr="Una carretera a lado de una montaña&#10;&#10;Descripción generada automáticamente con confianza media">
            <a:extLst>
              <a:ext uri="{FF2B5EF4-FFF2-40B4-BE49-F238E27FC236}">
                <a16:creationId xmlns:a16="http://schemas.microsoft.com/office/drawing/2014/main" id="{A7FD628F-D864-48F3-9F25-300F8201C3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4845579"/>
            <a:ext cx="3362325" cy="1752071"/>
          </a:xfrm>
          <a:prstGeom prst="rect">
            <a:avLst/>
          </a:prstGeom>
        </p:spPr>
      </p:pic>
      <p:pic>
        <p:nvPicPr>
          <p:cNvPr id="13" name="Imagen 12" descr="Una carretera con coches&#10;&#10;Descripción generada automáticamente">
            <a:extLst>
              <a:ext uri="{FF2B5EF4-FFF2-40B4-BE49-F238E27FC236}">
                <a16:creationId xmlns:a16="http://schemas.microsoft.com/office/drawing/2014/main" id="{1070FCEE-1EA8-4C10-A69A-29EDA047CD2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656144" y="918847"/>
            <a:ext cx="2535856" cy="2805428"/>
          </a:xfrm>
          <a:prstGeom prst="rect">
            <a:avLst/>
          </a:prstGeom>
        </p:spPr>
      </p:pic>
      <p:pic>
        <p:nvPicPr>
          <p:cNvPr id="14" name="Imagen 13" descr="Una camioneta en la carretera&#10;&#10;Descripción generada automáticamente con confianza media">
            <a:extLst>
              <a:ext uri="{FF2B5EF4-FFF2-40B4-BE49-F238E27FC236}">
                <a16:creationId xmlns:a16="http://schemas.microsoft.com/office/drawing/2014/main" id="{311D7ECB-FCCC-4449-BF2F-048973FE49F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362324" y="4851111"/>
            <a:ext cx="3432854" cy="1746539"/>
          </a:xfrm>
          <a:prstGeom prst="rect">
            <a:avLst/>
          </a:prstGeom>
        </p:spPr>
      </p:pic>
      <p:sp>
        <p:nvSpPr>
          <p:cNvPr id="15" name="Shape 403" descr="Slide Number Placeholder 5">
            <a:extLst>
              <a:ext uri="{FF2B5EF4-FFF2-40B4-BE49-F238E27FC236}">
                <a16:creationId xmlns:a16="http://schemas.microsoft.com/office/drawing/2014/main" id="{8F7C5D31-8C71-FA12-8B7C-7ABE463FEBDF}"/>
              </a:ext>
            </a:extLst>
          </p:cNvPr>
          <p:cNvSpPr txBox="1">
            <a:spLocks/>
          </p:cNvSpPr>
          <p:nvPr/>
        </p:nvSpPr>
        <p:spPr>
          <a:xfrm>
            <a:off x="11800115" y="6541907"/>
            <a:ext cx="391886" cy="257956"/>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s-MX" sz="1100" b="1" i="0" u="none" strike="noStrike" kern="1200" cap="none" spc="0" normalizeH="0" baseline="0" noProof="0" smtClean="0">
                <a:ln>
                  <a:noFill/>
                </a:ln>
                <a:solidFill>
                  <a:srgbClr val="44546A"/>
                </a:solidFill>
                <a:effectLst/>
                <a:uLnTx/>
                <a:uFillTx/>
                <a:latin typeface="Calibri" panose="020F0502020204030204"/>
                <a:ea typeface="+mn-ea"/>
                <a:cs typeface="+mn-cs"/>
                <a:sym typeface="Source Sans Pro Light"/>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MX" sz="1100" b="1" i="0" u="none" strike="noStrike" kern="1200" cap="none" spc="0" normalizeH="0" baseline="0" noProof="0" dirty="0">
              <a:ln>
                <a:noFill/>
              </a:ln>
              <a:solidFill>
                <a:srgbClr val="44546A"/>
              </a:solidFill>
              <a:effectLst/>
              <a:uLnTx/>
              <a:uFillTx/>
              <a:latin typeface="Calibri" panose="020F0502020204030204"/>
              <a:ea typeface="+mn-ea"/>
              <a:cs typeface="+mn-cs"/>
              <a:sym typeface="Source Sans Pro Light"/>
            </a:endParaRPr>
          </a:p>
        </p:txBody>
      </p:sp>
      <p:pic>
        <p:nvPicPr>
          <p:cNvPr id="17" name="Picture 16" descr="A picture containing grass, way, road, outdoor&#10;&#10;Description automatically generated">
            <a:extLst>
              <a:ext uri="{FF2B5EF4-FFF2-40B4-BE49-F238E27FC236}">
                <a16:creationId xmlns:a16="http://schemas.microsoft.com/office/drawing/2014/main" id="{151CA139-0819-98E3-98B0-F363F4583F59}"/>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795178" y="3724274"/>
            <a:ext cx="5407178" cy="2873376"/>
          </a:xfrm>
          <a:prstGeom prst="rect">
            <a:avLst/>
          </a:prstGeom>
        </p:spPr>
      </p:pic>
    </p:spTree>
    <p:extLst>
      <p:ext uri="{BB962C8B-B14F-4D97-AF65-F5344CB8AC3E}">
        <p14:creationId xmlns:p14="http://schemas.microsoft.com/office/powerpoint/2010/main" val="394208228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Marcador de número de diapositiva 5">
            <a:extLst>
              <a:ext uri="{FF2B5EF4-FFF2-40B4-BE49-F238E27FC236}">
                <a16:creationId xmlns:a16="http://schemas.microsoft.com/office/drawing/2014/main" id="{FEB22377-F56F-BD65-0640-15AA175810CA}"/>
              </a:ext>
            </a:extLst>
          </p:cNvPr>
          <p:cNvSpPr>
            <a:spLocks noGrp="1"/>
          </p:cNvSpPr>
          <p:nvPr>
            <p:ph type="sldNum" sz="quarter" idx="12"/>
          </p:nvPr>
        </p:nvSpPr>
        <p:spPr>
          <a:xfrm>
            <a:off x="9292497" y="647780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1969DE-D155-4290-A1C5-98AF1F200E92}"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AD681B91-61D4-DBB3-F681-FAA700553B85}"/>
              </a:ext>
            </a:extLst>
          </p:cNvPr>
          <p:cNvSpPr txBox="1"/>
          <p:nvPr/>
        </p:nvSpPr>
        <p:spPr>
          <a:xfrm>
            <a:off x="330006" y="2024651"/>
            <a:ext cx="5583036" cy="1888850"/>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Financial stake in the capital of Neology </a:t>
            </a:r>
            <a:r>
              <a:rPr kumimoji="0" lang="en-US" sz="1300" b="0" i="0" u="none" strike="noStrike" kern="1200" cap="none" spc="0" normalizeH="0" baseline="0" noProof="0" dirty="0" err="1">
                <a:ln>
                  <a:noFill/>
                </a:ln>
                <a:solidFill>
                  <a:prstClr val="black"/>
                </a:solidFill>
                <a:effectLst/>
                <a:uLnTx/>
                <a:uFillTx/>
                <a:latin typeface="Calibri (Body)"/>
                <a:ea typeface="Calibri" panose="020F0502020204030204" pitchFamily="34" charset="0"/>
                <a:cs typeface="Times New Roman" panose="02020603050405020304" pitchFamily="18" charset="0"/>
              </a:rPr>
              <a:t>Latam</a:t>
            </a: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 a subsidiary of Neology Inc., leader in electronic toll technology, mobility and compliance with the legal framework associated with vehicles.</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Installation and maintenance of the infrastructure associated with the electronic toll lanes.</a:t>
            </a:r>
            <a:endParaRPr kumimoji="0" lang="es-MX"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Supplier of specialized equipment to third parties for electronic toll lanes.</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Payment processing for road users through PASE</a:t>
            </a:r>
            <a:endParaRPr kumimoji="0" lang="es-E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BBC7963F-0FEE-7FFA-93D0-76C459C69AC0}"/>
              </a:ext>
            </a:extLst>
          </p:cNvPr>
          <p:cNvSpPr txBox="1"/>
          <p:nvPr/>
        </p:nvSpPr>
        <p:spPr>
          <a:xfrm>
            <a:off x="339530" y="4463385"/>
            <a:ext cx="5583036" cy="1786258"/>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Security solutions (“enforcement”) for state agencies and corporations that allow increasing the effectiveness of security by reducing transportation times and pollutant emissions.</a:t>
            </a:r>
            <a:endParaRPr kumimoji="0" lang="es-E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Electronic toll mobility solutions with the highest level of technology.</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Presence throughout Latin America, that will continue to expand and deepen, where the needs for improvements in road efficiency and safety are essential.</a:t>
            </a:r>
            <a:endParaRPr kumimoji="0" lang="es-E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endParaRPr>
          </a:p>
        </p:txBody>
      </p:sp>
      <p:cxnSp>
        <p:nvCxnSpPr>
          <p:cNvPr id="17" name="Conector recto 71">
            <a:extLst>
              <a:ext uri="{FF2B5EF4-FFF2-40B4-BE49-F238E27FC236}">
                <a16:creationId xmlns:a16="http://schemas.microsoft.com/office/drawing/2014/main" id="{0E4A6229-6D80-A22A-D3EB-7A2E4472FB69}"/>
              </a:ext>
            </a:extLst>
          </p:cNvPr>
          <p:cNvCxnSpPr>
            <a:cxnSpLocks/>
          </p:cNvCxnSpPr>
          <p:nvPr/>
        </p:nvCxnSpPr>
        <p:spPr>
          <a:xfrm flipH="1" flipV="1">
            <a:off x="421524" y="1845577"/>
            <a:ext cx="5400000" cy="7200"/>
          </a:xfrm>
          <a:prstGeom prst="line">
            <a:avLst/>
          </a:prstGeom>
          <a:ln w="25400">
            <a:solidFill>
              <a:srgbClr val="1E3E66"/>
            </a:solidFill>
          </a:ln>
        </p:spPr>
        <p:style>
          <a:lnRef idx="1">
            <a:schemeClr val="accent1"/>
          </a:lnRef>
          <a:fillRef idx="0">
            <a:schemeClr val="accent1"/>
          </a:fillRef>
          <a:effectRef idx="0">
            <a:schemeClr val="accent1"/>
          </a:effectRef>
          <a:fontRef idx="minor">
            <a:schemeClr val="tx1"/>
          </a:fontRef>
        </p:style>
      </p:cxnSp>
      <p:cxnSp>
        <p:nvCxnSpPr>
          <p:cNvPr id="20" name="Conector recto 71">
            <a:extLst>
              <a:ext uri="{FF2B5EF4-FFF2-40B4-BE49-F238E27FC236}">
                <a16:creationId xmlns:a16="http://schemas.microsoft.com/office/drawing/2014/main" id="{F79050A1-3A82-C6E5-1ED5-F58DAC2C0F7B}"/>
              </a:ext>
            </a:extLst>
          </p:cNvPr>
          <p:cNvCxnSpPr>
            <a:cxnSpLocks/>
          </p:cNvCxnSpPr>
          <p:nvPr/>
        </p:nvCxnSpPr>
        <p:spPr>
          <a:xfrm flipH="1">
            <a:off x="431048" y="4327913"/>
            <a:ext cx="5400000" cy="7200"/>
          </a:xfrm>
          <a:prstGeom prst="line">
            <a:avLst/>
          </a:prstGeom>
          <a:ln w="25400">
            <a:solidFill>
              <a:srgbClr val="1E3E66"/>
            </a:solidFill>
          </a:ln>
        </p:spPr>
        <p:style>
          <a:lnRef idx="1">
            <a:schemeClr val="accent1"/>
          </a:lnRef>
          <a:fillRef idx="0">
            <a:schemeClr val="accent1"/>
          </a:fillRef>
          <a:effectRef idx="0">
            <a:schemeClr val="accent1"/>
          </a:effectRef>
          <a:fontRef idx="minor">
            <a:schemeClr val="tx1"/>
          </a:fontRef>
        </p:style>
      </p:cxnSp>
      <p:cxnSp>
        <p:nvCxnSpPr>
          <p:cNvPr id="24" name="Conector recto 71">
            <a:extLst>
              <a:ext uri="{FF2B5EF4-FFF2-40B4-BE49-F238E27FC236}">
                <a16:creationId xmlns:a16="http://schemas.microsoft.com/office/drawing/2014/main" id="{3E9127D4-4429-F3CA-F079-B593DEB56881}"/>
              </a:ext>
            </a:extLst>
          </p:cNvPr>
          <p:cNvCxnSpPr>
            <a:cxnSpLocks/>
          </p:cNvCxnSpPr>
          <p:nvPr/>
        </p:nvCxnSpPr>
        <p:spPr>
          <a:xfrm flipH="1" flipV="1">
            <a:off x="6234599" y="1851670"/>
            <a:ext cx="5428339" cy="1107"/>
          </a:xfrm>
          <a:prstGeom prst="line">
            <a:avLst/>
          </a:prstGeom>
          <a:ln w="25400">
            <a:solidFill>
              <a:srgbClr val="1E3E66"/>
            </a:solidFill>
          </a:ln>
        </p:spPr>
        <p:style>
          <a:lnRef idx="1">
            <a:schemeClr val="accent1"/>
          </a:lnRef>
          <a:fillRef idx="0">
            <a:schemeClr val="accent1"/>
          </a:fillRef>
          <a:effectRef idx="0">
            <a:schemeClr val="accent1"/>
          </a:effectRef>
          <a:fontRef idx="minor">
            <a:schemeClr val="tx1"/>
          </a:fontRef>
        </p:style>
      </p:cxnSp>
      <p:cxnSp>
        <p:nvCxnSpPr>
          <p:cNvPr id="28" name="Conector recto 71">
            <a:extLst>
              <a:ext uri="{FF2B5EF4-FFF2-40B4-BE49-F238E27FC236}">
                <a16:creationId xmlns:a16="http://schemas.microsoft.com/office/drawing/2014/main" id="{5C54AEC3-9F82-5C50-E34B-133FC9A5F095}"/>
              </a:ext>
            </a:extLst>
          </p:cNvPr>
          <p:cNvCxnSpPr>
            <a:cxnSpLocks/>
          </p:cNvCxnSpPr>
          <p:nvPr/>
        </p:nvCxnSpPr>
        <p:spPr>
          <a:xfrm flipH="1">
            <a:off x="6275727" y="4337158"/>
            <a:ext cx="5400000" cy="0"/>
          </a:xfrm>
          <a:prstGeom prst="line">
            <a:avLst/>
          </a:prstGeom>
          <a:ln w="25400">
            <a:solidFill>
              <a:srgbClr val="1E3E66"/>
            </a:solidFill>
          </a:ln>
        </p:spPr>
        <p:style>
          <a:lnRef idx="1">
            <a:schemeClr val="accent1"/>
          </a:lnRef>
          <a:fillRef idx="0">
            <a:schemeClr val="accent1"/>
          </a:fillRef>
          <a:effectRef idx="0">
            <a:schemeClr val="accent1"/>
          </a:effectRef>
          <a:fontRef idx="minor">
            <a:schemeClr val="tx1"/>
          </a:fontRef>
        </p:style>
      </p:cxnSp>
      <p:graphicFrame>
        <p:nvGraphicFramePr>
          <p:cNvPr id="33" name="Table 33">
            <a:extLst>
              <a:ext uri="{FF2B5EF4-FFF2-40B4-BE49-F238E27FC236}">
                <a16:creationId xmlns:a16="http://schemas.microsoft.com/office/drawing/2014/main" id="{398DDE26-F11C-3363-2631-6D162EAC5CB3}"/>
              </a:ext>
            </a:extLst>
          </p:cNvPr>
          <p:cNvGraphicFramePr>
            <a:graphicFrameLocks noGrp="1"/>
          </p:cNvGraphicFramePr>
          <p:nvPr>
            <p:extLst>
              <p:ext uri="{D42A27DB-BD31-4B8C-83A1-F6EECF244321}">
                <p14:modId xmlns:p14="http://schemas.microsoft.com/office/powerpoint/2010/main" val="1384465462"/>
              </p:ext>
            </p:extLst>
          </p:nvPr>
        </p:nvGraphicFramePr>
        <p:xfrm>
          <a:off x="6275726" y="4609830"/>
          <a:ext cx="5399998" cy="1236680"/>
        </p:xfrm>
        <a:graphic>
          <a:graphicData uri="http://schemas.openxmlformats.org/drawingml/2006/table">
            <a:tbl>
              <a:tblPr firstRow="1" bandRow="1">
                <a:tableStyleId>{5C22544A-7EE6-4342-B048-85BDC9FD1C3A}</a:tableStyleId>
              </a:tblPr>
              <a:tblGrid>
                <a:gridCol w="1471360">
                  <a:extLst>
                    <a:ext uri="{9D8B030D-6E8A-4147-A177-3AD203B41FA5}">
                      <a16:colId xmlns:a16="http://schemas.microsoft.com/office/drawing/2014/main" val="1429048131"/>
                    </a:ext>
                  </a:extLst>
                </a:gridCol>
                <a:gridCol w="3928638">
                  <a:extLst>
                    <a:ext uri="{9D8B030D-6E8A-4147-A177-3AD203B41FA5}">
                      <a16:colId xmlns:a16="http://schemas.microsoft.com/office/drawing/2014/main" val="2829689521"/>
                    </a:ext>
                  </a:extLst>
                </a:gridCol>
              </a:tblGrid>
              <a:tr h="261776">
                <a:tc>
                  <a:txBody>
                    <a:bodyPr/>
                    <a:lstStyle/>
                    <a:p>
                      <a:endParaRPr lang="es-MX" sz="1400" dirty="0"/>
                    </a:p>
                  </a:txBody>
                  <a:tcPr>
                    <a:solidFill>
                      <a:srgbClr val="1E3E66"/>
                    </a:solidFill>
                  </a:tcPr>
                </a:tc>
                <a:tc>
                  <a:txBody>
                    <a:bodyPr/>
                    <a:lstStyle/>
                    <a:p>
                      <a:r>
                        <a:rPr lang="en-US" sz="1400" noProof="0" dirty="0"/>
                        <a:t>Description</a:t>
                      </a:r>
                      <a:r>
                        <a:rPr lang="es-ES" sz="1400" dirty="0"/>
                        <a:t> </a:t>
                      </a:r>
                      <a:endParaRPr lang="es-MX" sz="1400" dirty="0"/>
                    </a:p>
                  </a:txBody>
                  <a:tcPr>
                    <a:solidFill>
                      <a:srgbClr val="1E3E66"/>
                    </a:solidFill>
                  </a:tcPr>
                </a:tc>
                <a:extLst>
                  <a:ext uri="{0D108BD9-81ED-4DB2-BD59-A6C34878D82A}">
                    <a16:rowId xmlns:a16="http://schemas.microsoft.com/office/drawing/2014/main" val="3751363176"/>
                  </a:ext>
                </a:extLst>
              </a:tr>
              <a:tr h="359260">
                <a:tc>
                  <a:txBody>
                    <a:bodyPr/>
                    <a:lstStyle/>
                    <a:p>
                      <a:pPr algn="l"/>
                      <a:r>
                        <a:rPr lang="es-ES" sz="1050" dirty="0" err="1"/>
                        <a:t>Enforcement</a:t>
                      </a:r>
                      <a:r>
                        <a:rPr lang="es-ES" sz="1050" dirty="0"/>
                        <a:t> and </a:t>
                      </a:r>
                      <a:r>
                        <a:rPr lang="es-ES" sz="1050" dirty="0" err="1"/>
                        <a:t>mobility</a:t>
                      </a:r>
                      <a:endParaRPr lang="es-ES" sz="1050" dirty="0"/>
                    </a:p>
                  </a:txBody>
                  <a:tcPr>
                    <a:solidFill>
                      <a:schemeClr val="accent5">
                        <a:lumMod val="40000"/>
                        <a:lumOff val="60000"/>
                      </a:schemeClr>
                    </a:solidFill>
                  </a:tcPr>
                </a:tc>
                <a:tc>
                  <a:txBody>
                    <a:bodyPr/>
                    <a:lstStyle/>
                    <a:p>
                      <a:pPr algn="just"/>
                      <a:r>
                        <a:rPr lang="en-US" sz="1050" dirty="0"/>
                        <a:t>Offer solutions to security and urban mobility corporations</a:t>
                      </a:r>
                      <a:endParaRPr lang="es-MX" sz="1050" dirty="0"/>
                    </a:p>
                  </a:txBody>
                  <a:tcPr>
                    <a:solidFill>
                      <a:schemeClr val="accent5">
                        <a:lumMod val="40000"/>
                        <a:lumOff val="60000"/>
                      </a:schemeClr>
                    </a:solidFill>
                  </a:tcPr>
                </a:tc>
                <a:extLst>
                  <a:ext uri="{0D108BD9-81ED-4DB2-BD59-A6C34878D82A}">
                    <a16:rowId xmlns:a16="http://schemas.microsoft.com/office/drawing/2014/main" val="848886726"/>
                  </a:ext>
                </a:extLst>
              </a:tr>
              <a:tr h="264010">
                <a:tc>
                  <a:txBody>
                    <a:bodyPr/>
                    <a:lstStyle/>
                    <a:p>
                      <a:pPr algn="just"/>
                      <a:r>
                        <a:rPr lang="es-ES" sz="1050" dirty="0" err="1"/>
                        <a:t>LatAm</a:t>
                      </a:r>
                      <a:r>
                        <a:rPr lang="es-ES" sz="1050" dirty="0"/>
                        <a:t> </a:t>
                      </a:r>
                      <a:r>
                        <a:rPr lang="es-ES" sz="1050" dirty="0" err="1"/>
                        <a:t>growth</a:t>
                      </a:r>
                      <a:endParaRPr lang="es-ES" sz="1050" dirty="0"/>
                    </a:p>
                  </a:txBody>
                  <a:tcPr>
                    <a:solidFill>
                      <a:schemeClr val="accent5">
                        <a:lumMod val="20000"/>
                        <a:lumOff val="80000"/>
                      </a:schemeClr>
                    </a:solidFill>
                  </a:tcPr>
                </a:tc>
                <a:tc>
                  <a:txBody>
                    <a:bodyPr/>
                    <a:lstStyle/>
                    <a:p>
                      <a:pPr algn="just"/>
                      <a:r>
                        <a:rPr lang="en-US" sz="1050" dirty="0"/>
                        <a:t>Expand the scope of the electronic toll business in LatAm</a:t>
                      </a:r>
                      <a:endParaRPr lang="es-MX" sz="1050" dirty="0"/>
                    </a:p>
                  </a:txBody>
                  <a:tcPr>
                    <a:solidFill>
                      <a:schemeClr val="accent5">
                        <a:lumMod val="20000"/>
                        <a:lumOff val="80000"/>
                      </a:schemeClr>
                    </a:solidFill>
                  </a:tcPr>
                </a:tc>
                <a:extLst>
                  <a:ext uri="{0D108BD9-81ED-4DB2-BD59-A6C34878D82A}">
                    <a16:rowId xmlns:a16="http://schemas.microsoft.com/office/drawing/2014/main" val="915716730"/>
                  </a:ext>
                </a:extLst>
              </a:tr>
              <a:tr h="256390">
                <a:tc>
                  <a:txBody>
                    <a:bodyPr/>
                    <a:lstStyle/>
                    <a:p>
                      <a:pPr algn="just"/>
                      <a:r>
                        <a:rPr lang="es-ES" sz="1050" dirty="0" err="1"/>
                        <a:t>Gasoline</a:t>
                      </a:r>
                      <a:endParaRPr lang="es-MX" sz="1050" dirty="0"/>
                    </a:p>
                  </a:txBody>
                  <a:tcPr>
                    <a:solidFill>
                      <a:schemeClr val="accent5">
                        <a:lumMod val="40000"/>
                        <a:lumOff val="60000"/>
                      </a:schemeClr>
                    </a:solidFill>
                  </a:tcPr>
                </a:tc>
                <a:tc>
                  <a:txBody>
                    <a:bodyPr/>
                    <a:lstStyle/>
                    <a:p>
                      <a:pPr algn="just"/>
                      <a:r>
                        <a:rPr lang="en-US" sz="1050" noProof="0" dirty="0"/>
                        <a:t>Incentivize the use of TAG as a payment method for fuel</a:t>
                      </a:r>
                    </a:p>
                  </a:txBody>
                  <a:tcPr>
                    <a:solidFill>
                      <a:schemeClr val="accent5">
                        <a:lumMod val="40000"/>
                        <a:lumOff val="60000"/>
                      </a:schemeClr>
                    </a:solidFill>
                  </a:tcPr>
                </a:tc>
                <a:extLst>
                  <a:ext uri="{0D108BD9-81ED-4DB2-BD59-A6C34878D82A}">
                    <a16:rowId xmlns:a16="http://schemas.microsoft.com/office/drawing/2014/main" val="230223722"/>
                  </a:ext>
                </a:extLst>
              </a:tr>
            </a:tbl>
          </a:graphicData>
        </a:graphic>
      </p:graphicFrame>
      <p:sp>
        <p:nvSpPr>
          <p:cNvPr id="23" name="Shape 400" descr="TextBox 37">
            <a:extLst>
              <a:ext uri="{FF2B5EF4-FFF2-40B4-BE49-F238E27FC236}">
                <a16:creationId xmlns:a16="http://schemas.microsoft.com/office/drawing/2014/main" id="{343BD3D4-CC02-A9A9-FA56-0B17FFE2E54A}"/>
              </a:ext>
            </a:extLst>
          </p:cNvPr>
          <p:cNvSpPr/>
          <p:nvPr/>
        </p:nvSpPr>
        <p:spPr>
          <a:xfrm>
            <a:off x="2787219" y="211170"/>
            <a:ext cx="6609799" cy="477054"/>
          </a:xfrm>
          <a:prstGeom prst="rect">
            <a:avLst/>
          </a:prstGeom>
          <a:ln w="25400">
            <a:miter lim="400000"/>
          </a:ln>
          <a:extLst>
            <a:ext uri="{C572A759-6A51-4108-AA02-DFA0A04FC94B}">
              <ma14:wrappingTextBoxFlag xmlns:ma14="http://schemas.microsoft.com/office/mac/drawingml/2011/main" xmlns="" val="1"/>
            </a:ext>
          </a:extLst>
        </p:spPr>
        <p:txBody>
          <a:bodyPr wrap="none" tIns="45720" bIns="45720">
            <a:noAutofit/>
          </a:bodyPr>
          <a:lstStyle>
            <a:lvl1pPr algn="ctr">
              <a:defRPr sz="5000">
                <a:solidFill>
                  <a:srgbClr val="FFFFFF"/>
                </a:solidFill>
                <a:latin typeface="Helvetica Light"/>
                <a:ea typeface="Helvetica Light"/>
                <a:cs typeface="Helvetica Light"/>
                <a:sym typeface="Helvetica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500" b="0" i="0" u="none" strike="noStrike" kern="1200" cap="none" spc="0" normalizeH="0" baseline="0" noProof="0" dirty="0" err="1">
                <a:ln>
                  <a:noFill/>
                </a:ln>
                <a:solidFill>
                  <a:srgbClr val="FFFFFF"/>
                </a:solidFill>
                <a:effectLst/>
                <a:uLnTx/>
                <a:uFillTx/>
                <a:latin typeface="Helvetica Light"/>
                <a:sym typeface="Helvetica Light"/>
              </a:rPr>
              <a:t>Neology</a:t>
            </a:r>
            <a:r>
              <a:rPr kumimoji="0" lang="es-MX" sz="2500" b="0" i="0" u="none" strike="noStrike" kern="1200" cap="none" spc="0" normalizeH="0" baseline="0" noProof="0" dirty="0">
                <a:ln>
                  <a:noFill/>
                </a:ln>
                <a:solidFill>
                  <a:srgbClr val="FFFFFF"/>
                </a:solidFill>
                <a:effectLst/>
                <a:uLnTx/>
                <a:uFillTx/>
                <a:latin typeface="Helvetica Light"/>
                <a:sym typeface="Helvetica Light"/>
              </a:rPr>
              <a:t> </a:t>
            </a:r>
          </a:p>
        </p:txBody>
      </p:sp>
      <p:sp>
        <p:nvSpPr>
          <p:cNvPr id="22" name="CuadroTexto 2">
            <a:extLst>
              <a:ext uri="{FF2B5EF4-FFF2-40B4-BE49-F238E27FC236}">
                <a16:creationId xmlns:a16="http://schemas.microsoft.com/office/drawing/2014/main" id="{F4144F67-2FF7-4A6F-1B92-CB85517D3F64}"/>
              </a:ext>
            </a:extLst>
          </p:cNvPr>
          <p:cNvSpPr txBox="1"/>
          <p:nvPr/>
        </p:nvSpPr>
        <p:spPr>
          <a:xfrm>
            <a:off x="336000" y="908947"/>
            <a:ext cx="11520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13294F"/>
                </a:solidFill>
                <a:effectLst/>
                <a:uLnTx/>
                <a:uFillTx/>
                <a:latin typeface="Calibri" panose="020F0502020204030204"/>
                <a:ea typeface="+mn-ea"/>
                <a:cs typeface="+mn-cs"/>
              </a:rPr>
              <a:t>AINDA made an investment in Neology </a:t>
            </a:r>
            <a:r>
              <a:rPr kumimoji="0" lang="en-US" b="0" i="0" u="none" strike="noStrike" kern="1200" cap="none" spc="0" normalizeH="0" baseline="0" noProof="0" dirty="0" err="1">
                <a:ln>
                  <a:noFill/>
                </a:ln>
                <a:solidFill>
                  <a:srgbClr val="13294F"/>
                </a:solidFill>
                <a:effectLst/>
                <a:uLnTx/>
                <a:uFillTx/>
                <a:latin typeface="Calibri" panose="020F0502020204030204"/>
                <a:ea typeface="+mn-ea"/>
                <a:cs typeface="+mn-cs"/>
              </a:rPr>
              <a:t>Latam</a:t>
            </a:r>
            <a:r>
              <a:rPr kumimoji="0" lang="en-US" b="0" i="0" u="none" strike="noStrike" kern="1200" cap="none" spc="0" normalizeH="0" baseline="0" noProof="0" dirty="0">
                <a:ln>
                  <a:noFill/>
                </a:ln>
                <a:solidFill>
                  <a:srgbClr val="13294F"/>
                </a:solidFill>
                <a:effectLst/>
                <a:uLnTx/>
                <a:uFillTx/>
                <a:latin typeface="Calibri" panose="020F0502020204030204"/>
                <a:ea typeface="+mn-ea"/>
                <a:cs typeface="+mn-cs"/>
              </a:rPr>
              <a:t>, a subsidiary of Neology Inc, leader in electronic toll technology, mobility and compliance with the legal framework associated with vehicles.</a:t>
            </a:r>
            <a:endParaRPr kumimoji="0" lang="es-MX" b="0" i="0" u="none" strike="noStrike" kern="1200" cap="none" spc="0" normalizeH="0" baseline="0" noProof="0" dirty="0">
              <a:ln>
                <a:noFill/>
              </a:ln>
              <a:solidFill>
                <a:srgbClr val="13294F"/>
              </a:solidFill>
              <a:effectLst/>
              <a:uLnTx/>
              <a:uFillTx/>
              <a:latin typeface="Calibri" panose="020F0502020204030204"/>
              <a:ea typeface="+mn-ea"/>
              <a:cs typeface="+mn-cs"/>
            </a:endParaRPr>
          </a:p>
        </p:txBody>
      </p:sp>
      <p:pic>
        <p:nvPicPr>
          <p:cNvPr id="21" name="Picture 94">
            <a:extLst>
              <a:ext uri="{FF2B5EF4-FFF2-40B4-BE49-F238E27FC236}">
                <a16:creationId xmlns:a16="http://schemas.microsoft.com/office/drawing/2014/main" id="{6FAEB5C6-7142-127F-8FB9-456E8BA74200}"/>
              </a:ext>
            </a:extLst>
          </p:cNvPr>
          <p:cNvPicPr>
            <a:picLocks noChangeAspect="1"/>
          </p:cNvPicPr>
          <p:nvPr/>
        </p:nvPicPr>
        <p:blipFill rotWithShape="1">
          <a:blip r:embed="rId2"/>
          <a:srcRect l="9167" t="17334" r="75167" b="65934"/>
          <a:stretch/>
        </p:blipFill>
        <p:spPr>
          <a:xfrm>
            <a:off x="6887955" y="2656741"/>
            <a:ext cx="1162521" cy="698404"/>
          </a:xfrm>
          <a:prstGeom prst="rect">
            <a:avLst/>
          </a:prstGeom>
        </p:spPr>
      </p:pic>
      <p:pic>
        <p:nvPicPr>
          <p:cNvPr id="34" name="Picture 96">
            <a:extLst>
              <a:ext uri="{FF2B5EF4-FFF2-40B4-BE49-F238E27FC236}">
                <a16:creationId xmlns:a16="http://schemas.microsoft.com/office/drawing/2014/main" id="{57DD4CF1-5756-D5C4-2498-6BA0F7FC43B2}"/>
              </a:ext>
            </a:extLst>
          </p:cNvPr>
          <p:cNvPicPr>
            <a:picLocks noChangeAspect="1"/>
          </p:cNvPicPr>
          <p:nvPr/>
        </p:nvPicPr>
        <p:blipFill>
          <a:blip r:embed="rId3"/>
          <a:stretch>
            <a:fillRect/>
          </a:stretch>
        </p:blipFill>
        <p:spPr>
          <a:xfrm>
            <a:off x="10220171" y="2986707"/>
            <a:ext cx="1133679" cy="287233"/>
          </a:xfrm>
          <a:prstGeom prst="rect">
            <a:avLst/>
          </a:prstGeom>
        </p:spPr>
      </p:pic>
      <p:sp>
        <p:nvSpPr>
          <p:cNvPr id="35" name="CuadroTexto 11">
            <a:extLst>
              <a:ext uri="{FF2B5EF4-FFF2-40B4-BE49-F238E27FC236}">
                <a16:creationId xmlns:a16="http://schemas.microsoft.com/office/drawing/2014/main" id="{2AC35D23-94A5-6EE0-2448-D2C8977E24AD}"/>
              </a:ext>
            </a:extLst>
          </p:cNvPr>
          <p:cNvSpPr txBox="1"/>
          <p:nvPr/>
        </p:nvSpPr>
        <p:spPr>
          <a:xfrm>
            <a:off x="7946492" y="3072155"/>
            <a:ext cx="51577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900"/>
              </a:spcBef>
              <a:spcAft>
                <a:spcPts val="900"/>
              </a:spcAft>
              <a:buClrTx/>
              <a:buSzTx/>
              <a:buFontTx/>
              <a:buNone/>
              <a:tabLst/>
              <a:defRPr/>
            </a:pPr>
            <a:r>
              <a:rPr kumimoji="0" lang="es-MX" sz="1200" b="1" i="0" u="none" strike="noStrike" kern="1200" cap="none" spc="0" normalizeH="0" baseline="0" noProof="0" dirty="0" err="1">
                <a:ln>
                  <a:noFill/>
                </a:ln>
                <a:solidFill>
                  <a:srgbClr val="44546A"/>
                </a:solidFill>
                <a:effectLst/>
                <a:uLnTx/>
                <a:uFillTx/>
                <a:latin typeface="Calibri" panose="020F0502020204030204"/>
                <a:ea typeface="+mn-ea"/>
                <a:cs typeface="+mn-cs"/>
              </a:rPr>
              <a:t>Inc</a:t>
            </a:r>
            <a:endParaRPr kumimoji="0" lang="es-MX" sz="1200" b="1"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pic>
        <p:nvPicPr>
          <p:cNvPr id="36" name="Picture 98">
            <a:extLst>
              <a:ext uri="{FF2B5EF4-FFF2-40B4-BE49-F238E27FC236}">
                <a16:creationId xmlns:a16="http://schemas.microsoft.com/office/drawing/2014/main" id="{5897B432-825B-03FD-F870-E999B3C4CB5F}"/>
              </a:ext>
            </a:extLst>
          </p:cNvPr>
          <p:cNvPicPr>
            <a:picLocks noChangeAspect="1"/>
          </p:cNvPicPr>
          <p:nvPr/>
        </p:nvPicPr>
        <p:blipFill rotWithShape="1">
          <a:blip r:embed="rId2"/>
          <a:srcRect l="9167" t="17334" r="75167" b="65934"/>
          <a:stretch/>
        </p:blipFill>
        <p:spPr>
          <a:xfrm>
            <a:off x="8172645" y="3430246"/>
            <a:ext cx="1162521" cy="698404"/>
          </a:xfrm>
          <a:prstGeom prst="rect">
            <a:avLst/>
          </a:prstGeom>
        </p:spPr>
      </p:pic>
      <p:sp>
        <p:nvSpPr>
          <p:cNvPr id="37" name="CuadroTexto 11">
            <a:extLst>
              <a:ext uri="{FF2B5EF4-FFF2-40B4-BE49-F238E27FC236}">
                <a16:creationId xmlns:a16="http://schemas.microsoft.com/office/drawing/2014/main" id="{FE7CFC7E-5BBF-6B5F-BA80-07DE85F63ECD}"/>
              </a:ext>
            </a:extLst>
          </p:cNvPr>
          <p:cNvSpPr txBox="1"/>
          <p:nvPr/>
        </p:nvSpPr>
        <p:spPr>
          <a:xfrm>
            <a:off x="9204522" y="3837191"/>
            <a:ext cx="8440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900"/>
              </a:spcBef>
              <a:spcAft>
                <a:spcPts val="900"/>
              </a:spcAft>
              <a:buClrTx/>
              <a:buSzTx/>
              <a:buFontTx/>
              <a:buNone/>
              <a:tabLst/>
              <a:defRPr/>
            </a:pPr>
            <a:r>
              <a:rPr kumimoji="0" lang="es-MX" sz="1200" b="1" i="0" u="none" strike="noStrike" kern="1200" cap="none" spc="0" normalizeH="0" baseline="0" noProof="0" dirty="0" err="1">
                <a:ln>
                  <a:noFill/>
                </a:ln>
                <a:solidFill>
                  <a:srgbClr val="44546A"/>
                </a:solidFill>
                <a:effectLst/>
                <a:uLnTx/>
                <a:uFillTx/>
                <a:latin typeface="Calibri" panose="020F0502020204030204"/>
                <a:ea typeface="+mn-ea"/>
                <a:cs typeface="+mn-cs"/>
              </a:rPr>
              <a:t>Latam</a:t>
            </a:r>
            <a:endParaRPr kumimoji="0" lang="es-MX" sz="1200" b="1"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cxnSp>
        <p:nvCxnSpPr>
          <p:cNvPr id="38" name="Connector: Elbow 100">
            <a:extLst>
              <a:ext uri="{FF2B5EF4-FFF2-40B4-BE49-F238E27FC236}">
                <a16:creationId xmlns:a16="http://schemas.microsoft.com/office/drawing/2014/main" id="{1A17191A-EFDF-FC10-4F34-4AAEAFBD539D}"/>
              </a:ext>
            </a:extLst>
          </p:cNvPr>
          <p:cNvCxnSpPr>
            <a:cxnSpLocks/>
            <a:stCxn id="21" idx="2"/>
            <a:endCxn id="36" idx="1"/>
          </p:cNvCxnSpPr>
          <p:nvPr/>
        </p:nvCxnSpPr>
        <p:spPr>
          <a:xfrm rot="16200000" flipH="1">
            <a:off x="7608779" y="3215581"/>
            <a:ext cx="424303" cy="703429"/>
          </a:xfrm>
          <a:prstGeom prst="bentConnector2">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Connector: Elbow 104">
            <a:extLst>
              <a:ext uri="{FF2B5EF4-FFF2-40B4-BE49-F238E27FC236}">
                <a16:creationId xmlns:a16="http://schemas.microsoft.com/office/drawing/2014/main" id="{50AF3C82-0DDE-88B2-CCAC-D3656F1A5912}"/>
              </a:ext>
            </a:extLst>
          </p:cNvPr>
          <p:cNvCxnSpPr>
            <a:cxnSpLocks/>
            <a:stCxn id="47" idx="2"/>
            <a:endCxn id="36" idx="3"/>
          </p:cNvCxnSpPr>
          <p:nvPr/>
        </p:nvCxnSpPr>
        <p:spPr>
          <a:xfrm rot="5400000">
            <a:off x="9859561" y="2836922"/>
            <a:ext cx="418131" cy="1466920"/>
          </a:xfrm>
          <a:prstGeom prst="bentConnector2">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42" name="Picture 106" descr="One Equity Partners Acquired American Medical Technologies | Paragon  Ventures">
            <a:extLst>
              <a:ext uri="{FF2B5EF4-FFF2-40B4-BE49-F238E27FC236}">
                <a16:creationId xmlns:a16="http://schemas.microsoft.com/office/drawing/2014/main" id="{631F6FAA-2F76-F94D-BD1D-A79DAD8ECF9E}"/>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6887955" y="1951612"/>
            <a:ext cx="1162521" cy="474671"/>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Straight Connector 107">
            <a:extLst>
              <a:ext uri="{FF2B5EF4-FFF2-40B4-BE49-F238E27FC236}">
                <a16:creationId xmlns:a16="http://schemas.microsoft.com/office/drawing/2014/main" id="{18FBE6C6-35AA-F1E8-2678-70D3C0DDF529}"/>
              </a:ext>
            </a:extLst>
          </p:cNvPr>
          <p:cNvCxnSpPr>
            <a:stCxn id="42" idx="2"/>
            <a:endCxn id="21" idx="0"/>
          </p:cNvCxnSpPr>
          <p:nvPr/>
        </p:nvCxnSpPr>
        <p:spPr>
          <a:xfrm>
            <a:off x="7469216" y="2426283"/>
            <a:ext cx="0" cy="23045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7" name="Rectangle 111">
            <a:extLst>
              <a:ext uri="{FF2B5EF4-FFF2-40B4-BE49-F238E27FC236}">
                <a16:creationId xmlns:a16="http://schemas.microsoft.com/office/drawing/2014/main" id="{34121444-E636-250E-798A-8383CAA98495}"/>
              </a:ext>
            </a:extLst>
          </p:cNvPr>
          <p:cNvSpPr/>
          <p:nvPr/>
        </p:nvSpPr>
        <p:spPr>
          <a:xfrm>
            <a:off x="10183137" y="2837953"/>
            <a:ext cx="1237898" cy="523364"/>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uadroTexto 7">
            <a:extLst>
              <a:ext uri="{FF2B5EF4-FFF2-40B4-BE49-F238E27FC236}">
                <a16:creationId xmlns:a16="http://schemas.microsoft.com/office/drawing/2014/main" id="{1B15D07D-F144-C823-2885-5EBB29DC7DBE}"/>
              </a:ext>
            </a:extLst>
          </p:cNvPr>
          <p:cNvSpPr txBox="1"/>
          <p:nvPr/>
        </p:nvSpPr>
        <p:spPr>
          <a:xfrm>
            <a:off x="421524" y="1560453"/>
            <a:ext cx="558303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dirty="0">
                <a:ln>
                  <a:noFill/>
                </a:ln>
                <a:solidFill>
                  <a:srgbClr val="00B050"/>
                </a:solidFill>
                <a:effectLst/>
                <a:uLnTx/>
                <a:uFillTx/>
                <a:latin typeface="Calibri (Body)"/>
                <a:ea typeface="+mn-ea"/>
                <a:cs typeface="+mn-cs"/>
              </a:rPr>
              <a:t>General characteristics</a:t>
            </a:r>
          </a:p>
        </p:txBody>
      </p:sp>
      <p:sp>
        <p:nvSpPr>
          <p:cNvPr id="3" name="CuadroTexto 7">
            <a:extLst>
              <a:ext uri="{FF2B5EF4-FFF2-40B4-BE49-F238E27FC236}">
                <a16:creationId xmlns:a16="http://schemas.microsoft.com/office/drawing/2014/main" id="{0BC9F6DC-5992-5026-553F-4823C5F42B98}"/>
              </a:ext>
            </a:extLst>
          </p:cNvPr>
          <p:cNvSpPr txBox="1"/>
          <p:nvPr/>
        </p:nvSpPr>
        <p:spPr>
          <a:xfrm>
            <a:off x="402707" y="4044910"/>
            <a:ext cx="558303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500" b="1" i="0" u="none" strike="noStrike" kern="1200" cap="none" spc="0" normalizeH="0" baseline="0" noProof="0" dirty="0">
                <a:ln>
                  <a:noFill/>
                </a:ln>
                <a:solidFill>
                  <a:srgbClr val="00B050"/>
                </a:solidFill>
                <a:effectLst/>
                <a:uLnTx/>
                <a:uFillTx/>
                <a:latin typeface="Calibri (Body)"/>
                <a:ea typeface="+mn-ea"/>
                <a:cs typeface="+mn-cs"/>
              </a:rPr>
              <a:t>Project </a:t>
            </a:r>
            <a:r>
              <a:rPr kumimoji="0" lang="es-ES" sz="1500" b="1" i="0" u="none" strike="noStrike" kern="1200" cap="none" spc="0" normalizeH="0" baseline="0" noProof="0" dirty="0" err="1">
                <a:ln>
                  <a:noFill/>
                </a:ln>
                <a:solidFill>
                  <a:srgbClr val="00B050"/>
                </a:solidFill>
                <a:effectLst/>
                <a:uLnTx/>
                <a:uFillTx/>
                <a:latin typeface="Calibri (Body)"/>
                <a:ea typeface="+mn-ea"/>
                <a:cs typeface="+mn-cs"/>
              </a:rPr>
              <a:t>Value</a:t>
            </a:r>
            <a:endParaRPr kumimoji="0" lang="es-MX" sz="1500" b="1" i="0" u="none" strike="noStrike" kern="1200" cap="none" spc="0" normalizeH="0" baseline="0" noProof="0" dirty="0">
              <a:ln>
                <a:noFill/>
              </a:ln>
              <a:solidFill>
                <a:srgbClr val="00B050"/>
              </a:solidFill>
              <a:effectLst/>
              <a:uLnTx/>
              <a:uFillTx/>
              <a:latin typeface="Calibri (Body)"/>
              <a:ea typeface="+mn-ea"/>
              <a:cs typeface="+mn-cs"/>
            </a:endParaRPr>
          </a:p>
        </p:txBody>
      </p:sp>
      <p:sp>
        <p:nvSpPr>
          <p:cNvPr id="4" name="CuadroTexto 7">
            <a:extLst>
              <a:ext uri="{FF2B5EF4-FFF2-40B4-BE49-F238E27FC236}">
                <a16:creationId xmlns:a16="http://schemas.microsoft.com/office/drawing/2014/main" id="{2D515121-5198-178D-4F90-D7C41C3BA160}"/>
              </a:ext>
            </a:extLst>
          </p:cNvPr>
          <p:cNvSpPr txBox="1"/>
          <p:nvPr/>
        </p:nvSpPr>
        <p:spPr>
          <a:xfrm>
            <a:off x="6234599" y="4053824"/>
            <a:ext cx="558303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500" b="1" i="0" u="none" strike="noStrike" kern="1200" cap="none" spc="0" normalizeH="0" baseline="0" noProof="0" dirty="0" err="1">
                <a:ln>
                  <a:noFill/>
                </a:ln>
                <a:solidFill>
                  <a:srgbClr val="00B050"/>
                </a:solidFill>
                <a:effectLst/>
                <a:uLnTx/>
                <a:uFillTx/>
                <a:latin typeface="Calibri (Body)"/>
                <a:ea typeface="+mn-ea"/>
                <a:cs typeface="+mn-cs"/>
              </a:rPr>
              <a:t>Upsides</a:t>
            </a:r>
            <a:endParaRPr kumimoji="0" lang="es-MX" sz="1500" b="1" i="0" u="none" strike="noStrike" kern="1200" cap="none" spc="0" normalizeH="0" baseline="0" noProof="0" dirty="0">
              <a:ln>
                <a:noFill/>
              </a:ln>
              <a:solidFill>
                <a:srgbClr val="00B050"/>
              </a:solidFill>
              <a:effectLst/>
              <a:uLnTx/>
              <a:uFillTx/>
              <a:latin typeface="Calibri (Body)"/>
              <a:ea typeface="+mn-ea"/>
              <a:cs typeface="+mn-cs"/>
            </a:endParaRPr>
          </a:p>
        </p:txBody>
      </p:sp>
      <p:sp>
        <p:nvSpPr>
          <p:cNvPr id="6" name="CuadroTexto 7">
            <a:extLst>
              <a:ext uri="{FF2B5EF4-FFF2-40B4-BE49-F238E27FC236}">
                <a16:creationId xmlns:a16="http://schemas.microsoft.com/office/drawing/2014/main" id="{02A49E89-B581-C969-EE8C-3A470686445D}"/>
              </a:ext>
            </a:extLst>
          </p:cNvPr>
          <p:cNvSpPr txBox="1"/>
          <p:nvPr/>
        </p:nvSpPr>
        <p:spPr>
          <a:xfrm>
            <a:off x="6206257" y="1572591"/>
            <a:ext cx="558303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dirty="0">
                <a:ln>
                  <a:noFill/>
                </a:ln>
                <a:solidFill>
                  <a:srgbClr val="00B050"/>
                </a:solidFill>
                <a:effectLst/>
                <a:uLnTx/>
                <a:uFillTx/>
                <a:latin typeface="Calibri (Body)"/>
                <a:ea typeface="+mn-ea"/>
                <a:cs typeface="+mn-cs"/>
              </a:rPr>
              <a:t>Structure</a:t>
            </a:r>
          </a:p>
        </p:txBody>
      </p:sp>
    </p:spTree>
    <p:extLst>
      <p:ext uri="{BB962C8B-B14F-4D97-AF65-F5344CB8AC3E}">
        <p14:creationId xmlns:p14="http://schemas.microsoft.com/office/powerpoint/2010/main" val="15214911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400" descr="TextBox 37">
            <a:extLst>
              <a:ext uri="{FF2B5EF4-FFF2-40B4-BE49-F238E27FC236}">
                <a16:creationId xmlns:a16="http://schemas.microsoft.com/office/drawing/2014/main" id="{893519D2-5D8D-40BE-8370-F2F5AF93C4AA}"/>
              </a:ext>
            </a:extLst>
          </p:cNvPr>
          <p:cNvSpPr/>
          <p:nvPr/>
        </p:nvSpPr>
        <p:spPr>
          <a:xfrm>
            <a:off x="2787219" y="211170"/>
            <a:ext cx="6609799" cy="477054"/>
          </a:xfrm>
          <a:prstGeom prst="rect">
            <a:avLst/>
          </a:prstGeom>
          <a:ln w="25400">
            <a:miter lim="400000"/>
          </a:ln>
          <a:extLst>
            <a:ext uri="{C572A759-6A51-4108-AA02-DFA0A04FC94B}">
              <ma14:wrappingTextBoxFlag xmlns="" xmlns:ma14="http://schemas.microsoft.com/office/mac/drawingml/2011/main" val="1"/>
            </a:ext>
          </a:extLst>
        </p:spPr>
        <p:txBody>
          <a:bodyPr wrap="none" tIns="45720" bIns="45720">
            <a:noAutofit/>
          </a:bodyPr>
          <a:lstStyle>
            <a:lvl1pPr algn="ctr">
              <a:defRPr sz="5000">
                <a:solidFill>
                  <a:srgbClr val="FFFFFF"/>
                </a:solidFill>
                <a:latin typeface="Helvetica Light"/>
                <a:ea typeface="Helvetica Light"/>
                <a:cs typeface="Helvetica Light"/>
                <a:sym typeface="Helvetica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500" b="0" i="0" u="none" strike="noStrike" kern="1200" cap="none" spc="0" normalizeH="0" baseline="0" noProof="0" dirty="0" err="1">
                <a:ln>
                  <a:noFill/>
                </a:ln>
                <a:solidFill>
                  <a:srgbClr val="FFFFFF"/>
                </a:solidFill>
                <a:effectLst/>
                <a:uLnTx/>
                <a:uFillTx/>
                <a:latin typeface="Helvetica Light"/>
                <a:sym typeface="Helvetica Light"/>
              </a:rPr>
              <a:t>Neology</a:t>
            </a:r>
            <a:r>
              <a:rPr kumimoji="0" lang="es-ES" sz="2500" b="0" i="0" u="none" strike="noStrike" kern="1200" cap="none" spc="0" normalizeH="0" baseline="0" noProof="0" dirty="0">
                <a:ln>
                  <a:noFill/>
                </a:ln>
                <a:solidFill>
                  <a:srgbClr val="FFFFFF"/>
                </a:solidFill>
                <a:effectLst/>
                <a:uLnTx/>
                <a:uFillTx/>
                <a:latin typeface="Helvetica Light"/>
                <a:sym typeface="Helvetica Light"/>
              </a:rPr>
              <a:t> </a:t>
            </a:r>
          </a:p>
        </p:txBody>
      </p:sp>
      <p:pic>
        <p:nvPicPr>
          <p:cNvPr id="10" name="Picture 1">
            <a:extLst>
              <a:ext uri="{FF2B5EF4-FFF2-40B4-BE49-F238E27FC236}">
                <a16:creationId xmlns:a16="http://schemas.microsoft.com/office/drawing/2014/main" id="{4AC58C55-2153-48D1-8312-A45217BB474D}"/>
              </a:ext>
            </a:extLst>
          </p:cNvPr>
          <p:cNvPicPr>
            <a:picLocks noChangeAspect="1"/>
          </p:cNvPicPr>
          <p:nvPr/>
        </p:nvPicPr>
        <p:blipFill rotWithShape="1">
          <a:blip r:embed="rId2"/>
          <a:srcRect t="11272" b="14533"/>
          <a:stretch/>
        </p:blipFill>
        <p:spPr>
          <a:xfrm>
            <a:off x="5259" y="913340"/>
            <a:ext cx="3347541" cy="1820335"/>
          </a:xfrm>
          <a:prstGeom prst="rect">
            <a:avLst/>
          </a:prstGeom>
        </p:spPr>
      </p:pic>
      <p:pic>
        <p:nvPicPr>
          <p:cNvPr id="13" name="Picture 2" descr="Capufe: estas son los nuevas tarifas en las casetas a partir del 3 de  febrero - Infobae">
            <a:extLst>
              <a:ext uri="{FF2B5EF4-FFF2-40B4-BE49-F238E27FC236}">
                <a16:creationId xmlns:a16="http://schemas.microsoft.com/office/drawing/2014/main" id="{791807D5-4048-4C26-B4D5-F2184D4BF8E6}"/>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0" y="4492685"/>
            <a:ext cx="6832325" cy="2117665"/>
          </a:xfrm>
          <a:prstGeom prst="rect">
            <a:avLst/>
          </a:prstGeom>
          <a:noFill/>
          <a:extLst>
            <a:ext uri="{909E8E84-426E-40DD-AFC4-6F175D3DCCD1}">
              <a14:hiddenFill xmlns:a14="http://schemas.microsoft.com/office/drawing/2010/main">
                <a:solidFill>
                  <a:srgbClr val="FFFFFF"/>
                </a:solidFill>
              </a14:hiddenFill>
            </a:ext>
          </a:extLst>
        </p:spPr>
      </p:pic>
      <p:sp>
        <p:nvSpPr>
          <p:cNvPr id="15" name="Shape 403" descr="Slide Number Placeholder 5">
            <a:extLst>
              <a:ext uri="{FF2B5EF4-FFF2-40B4-BE49-F238E27FC236}">
                <a16:creationId xmlns:a16="http://schemas.microsoft.com/office/drawing/2014/main" id="{C0FF8191-313B-8DAA-03D4-64FA4C75CAE4}"/>
              </a:ext>
            </a:extLst>
          </p:cNvPr>
          <p:cNvSpPr txBox="1">
            <a:spLocks/>
          </p:cNvSpPr>
          <p:nvPr/>
        </p:nvSpPr>
        <p:spPr>
          <a:xfrm>
            <a:off x="11800115" y="6541907"/>
            <a:ext cx="391886" cy="257956"/>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s-MX" sz="1100" b="1" i="0" u="none" strike="noStrike" kern="1200" cap="none" spc="0" normalizeH="0" baseline="0" noProof="0" smtClean="0">
                <a:ln>
                  <a:noFill/>
                </a:ln>
                <a:solidFill>
                  <a:srgbClr val="44546A"/>
                </a:solidFill>
                <a:effectLst/>
                <a:uLnTx/>
                <a:uFillTx/>
                <a:latin typeface="Calibri" panose="020F0502020204030204"/>
                <a:ea typeface="+mn-ea"/>
                <a:cs typeface="+mn-cs"/>
                <a:sym typeface="Source Sans Pro Light"/>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MX" sz="1100" b="1" i="0" u="none" strike="noStrike" kern="1200" cap="none" spc="0" normalizeH="0" baseline="0" noProof="0" dirty="0">
              <a:ln>
                <a:noFill/>
              </a:ln>
              <a:solidFill>
                <a:srgbClr val="44546A"/>
              </a:solidFill>
              <a:effectLst/>
              <a:uLnTx/>
              <a:uFillTx/>
              <a:latin typeface="Calibri" panose="020F0502020204030204"/>
              <a:ea typeface="+mn-ea"/>
              <a:cs typeface="+mn-cs"/>
              <a:sym typeface="Source Sans Pro Light"/>
            </a:endParaRPr>
          </a:p>
        </p:txBody>
      </p:sp>
      <p:pic>
        <p:nvPicPr>
          <p:cNvPr id="1026" name="Picture 2" descr="Neology Landing Page">
            <a:extLst>
              <a:ext uri="{FF2B5EF4-FFF2-40B4-BE49-F238E27FC236}">
                <a16:creationId xmlns:a16="http://schemas.microsoft.com/office/drawing/2014/main" id="{EB7629A8-6974-4D27-A429-D85497A814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916266"/>
            <a:ext cx="3479526" cy="357641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059FD61B-5B33-76C4-CF27-8D581A5B4F84}"/>
              </a:ext>
            </a:extLst>
          </p:cNvPr>
          <p:cNvPicPr>
            <a:picLocks noChangeAspect="1"/>
          </p:cNvPicPr>
          <p:nvPr/>
        </p:nvPicPr>
        <p:blipFill>
          <a:blip r:embed="rId5"/>
          <a:stretch>
            <a:fillRect/>
          </a:stretch>
        </p:blipFill>
        <p:spPr>
          <a:xfrm>
            <a:off x="6832325" y="913340"/>
            <a:ext cx="5359675" cy="5684310"/>
          </a:xfrm>
          <a:prstGeom prst="rect">
            <a:avLst/>
          </a:prstGeom>
        </p:spPr>
      </p:pic>
      <p:pic>
        <p:nvPicPr>
          <p:cNvPr id="5" name="Picture 4">
            <a:extLst>
              <a:ext uri="{FF2B5EF4-FFF2-40B4-BE49-F238E27FC236}">
                <a16:creationId xmlns:a16="http://schemas.microsoft.com/office/drawing/2014/main" id="{EAAA73D3-B8B8-CCCD-128B-3BFA0157D2B9}"/>
              </a:ext>
            </a:extLst>
          </p:cNvPr>
          <p:cNvPicPr>
            <a:picLocks noChangeAspect="1"/>
          </p:cNvPicPr>
          <p:nvPr/>
        </p:nvPicPr>
        <p:blipFill>
          <a:blip r:embed="rId6"/>
          <a:stretch>
            <a:fillRect/>
          </a:stretch>
        </p:blipFill>
        <p:spPr>
          <a:xfrm>
            <a:off x="0" y="2733675"/>
            <a:ext cx="3347541" cy="1759010"/>
          </a:xfrm>
          <a:prstGeom prst="rect">
            <a:avLst/>
          </a:prstGeom>
        </p:spPr>
      </p:pic>
    </p:spTree>
    <p:extLst>
      <p:ext uri="{BB962C8B-B14F-4D97-AF65-F5344CB8AC3E}">
        <p14:creationId xmlns:p14="http://schemas.microsoft.com/office/powerpoint/2010/main" val="143886524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DC667294-BE83-43FF-8D51-F2C2EA2A63BC}"/>
              </a:ext>
            </a:extLst>
          </p:cNvPr>
          <p:cNvSpPr txBox="1"/>
          <p:nvPr/>
        </p:nvSpPr>
        <p:spPr>
          <a:xfrm>
            <a:off x="336000" y="904715"/>
            <a:ext cx="11520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13294F"/>
                </a:solidFill>
                <a:effectLst/>
                <a:uLnTx/>
                <a:uFillTx/>
                <a:latin typeface="Calibri" panose="020F0502020204030204"/>
                <a:ea typeface="+mn-ea"/>
                <a:cs typeface="+mn-cs"/>
              </a:rPr>
              <a:t>AINDA acquired a stake in a portfolio of 3 solar projects with a capacity of 216 MWp in operation, in partnership with InfraRed and </a:t>
            </a:r>
            <a:r>
              <a:rPr kumimoji="0" lang="en-US" b="0" i="0" u="none" strike="noStrike" kern="1200" cap="none" spc="0" normalizeH="0" baseline="0" noProof="0" dirty="0" err="1">
                <a:ln>
                  <a:noFill/>
                </a:ln>
                <a:solidFill>
                  <a:srgbClr val="13294F"/>
                </a:solidFill>
                <a:effectLst/>
                <a:uLnTx/>
                <a:uFillTx/>
                <a:latin typeface="Calibri" panose="020F0502020204030204"/>
                <a:ea typeface="+mn-ea"/>
                <a:cs typeface="+mn-cs"/>
              </a:rPr>
              <a:t>Invex</a:t>
            </a:r>
            <a:r>
              <a:rPr kumimoji="0" lang="en-US" b="0" i="0" u="none" strike="noStrike" kern="1200" cap="none" spc="0" normalizeH="0" baseline="0" noProof="0" dirty="0">
                <a:ln>
                  <a:noFill/>
                </a:ln>
                <a:solidFill>
                  <a:srgbClr val="13294F"/>
                </a:solidFill>
                <a:effectLst/>
                <a:uLnTx/>
                <a:uFillTx/>
                <a:latin typeface="Calibri" panose="020F0502020204030204"/>
                <a:ea typeface="+mn-ea"/>
                <a:cs typeface="+mn-cs"/>
              </a:rPr>
              <a:t> </a:t>
            </a:r>
            <a:r>
              <a:rPr kumimoji="0" lang="en-US" b="0" i="0" u="none" strike="noStrike" kern="1200" cap="none" spc="0" normalizeH="0" baseline="0" noProof="0" dirty="0" err="1">
                <a:ln>
                  <a:noFill/>
                </a:ln>
                <a:solidFill>
                  <a:srgbClr val="13294F"/>
                </a:solidFill>
                <a:effectLst/>
                <a:uLnTx/>
                <a:uFillTx/>
                <a:latin typeface="Calibri" panose="020F0502020204030204"/>
                <a:ea typeface="+mn-ea"/>
                <a:cs typeface="+mn-cs"/>
              </a:rPr>
              <a:t>Infraestructura</a:t>
            </a:r>
            <a:r>
              <a:rPr kumimoji="0" lang="en-US" b="0" i="0" u="none" strike="noStrike" kern="1200" cap="none" spc="0" normalizeH="0" baseline="0" noProof="0" dirty="0">
                <a:ln>
                  <a:noFill/>
                </a:ln>
                <a:solidFill>
                  <a:srgbClr val="13294F"/>
                </a:solidFill>
                <a:effectLst/>
                <a:uLnTx/>
                <a:uFillTx/>
                <a:latin typeface="Calibri" panose="020F0502020204030204"/>
                <a:ea typeface="+mn-ea"/>
                <a:cs typeface="+mn-cs"/>
              </a:rPr>
              <a:t>.</a:t>
            </a:r>
          </a:p>
        </p:txBody>
      </p:sp>
      <p:sp>
        <p:nvSpPr>
          <p:cNvPr id="41" name="Marcador de número de diapositiva 5">
            <a:extLst>
              <a:ext uri="{FF2B5EF4-FFF2-40B4-BE49-F238E27FC236}">
                <a16:creationId xmlns:a16="http://schemas.microsoft.com/office/drawing/2014/main" id="{FEB22377-F56F-BD65-0640-15AA175810CA}"/>
              </a:ext>
            </a:extLst>
          </p:cNvPr>
          <p:cNvSpPr>
            <a:spLocks noGrp="1"/>
          </p:cNvSpPr>
          <p:nvPr>
            <p:ph type="sldNum" sz="quarter" idx="12"/>
          </p:nvPr>
        </p:nvSpPr>
        <p:spPr>
          <a:xfrm>
            <a:off x="9292497" y="647780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1969DE-D155-4290-A1C5-98AF1F200E92}"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BBC7963F-0FEE-7FFA-93D0-76C459C69AC0}"/>
              </a:ext>
            </a:extLst>
          </p:cNvPr>
          <p:cNvSpPr txBox="1"/>
          <p:nvPr/>
        </p:nvSpPr>
        <p:spPr>
          <a:xfrm>
            <a:off x="330006" y="5505305"/>
            <a:ext cx="5583036" cy="827534"/>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1300" b="0" i="0" u="none" strike="noStrike" kern="1200" cap="none" spc="0" normalizeH="0" baseline="0" noProof="0" dirty="0">
                <a:ln>
                  <a:noFill/>
                </a:ln>
                <a:solidFill>
                  <a:srgbClr val="000000"/>
                </a:solidFill>
                <a:effectLst/>
                <a:uLnTx/>
                <a:uFillTx/>
                <a:latin typeface="Calibri (Body)"/>
                <a:ea typeface="+mn-ea"/>
                <a:cs typeface="+mn-cs"/>
              </a:rPr>
              <a:t>State-of-the-art clean energy generation in an area of ​​the country with abundant solar resources, with demand and transmission capacity.</a:t>
            </a:r>
            <a:endParaRPr kumimoji="0" lang="es-ES" sz="1300" b="0" i="0" u="none" strike="noStrike" kern="1200" cap="none" spc="0" normalizeH="0" baseline="0" noProof="0" dirty="0">
              <a:ln>
                <a:noFill/>
              </a:ln>
              <a:solidFill>
                <a:srgbClr val="000000"/>
              </a:solidFill>
              <a:effectLst/>
              <a:uLnTx/>
              <a:uFillTx/>
              <a:latin typeface="Calibri (Body)"/>
              <a:ea typeface="+mn-ea"/>
              <a:cs typeface="+mn-cs"/>
            </a:endParaRP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1300" b="0" i="0" u="none" strike="noStrike" kern="1200" cap="none" spc="0" normalizeH="0" baseline="0" noProof="0" dirty="0">
                <a:ln>
                  <a:noFill/>
                </a:ln>
                <a:solidFill>
                  <a:srgbClr val="000000"/>
                </a:solidFill>
                <a:effectLst/>
                <a:uLnTx/>
                <a:uFillTx/>
                <a:latin typeface="Calibri (Body)"/>
                <a:ea typeface="Calibri" panose="020F0502020204030204" pitchFamily="34" charset="0"/>
                <a:cs typeface="Times New Roman" panose="02020603050405020304" pitchFamily="18" charset="0"/>
              </a:rPr>
              <a:t>Energy transition of the country's generation matrix.</a:t>
            </a:r>
            <a:endParaRPr kumimoji="0" lang="es-ES" sz="1300" b="0" i="0" u="none" strike="noStrike" kern="1200" cap="none" spc="0" normalizeH="0" baseline="0" noProof="0" dirty="0">
              <a:ln>
                <a:noFill/>
              </a:ln>
              <a:solidFill>
                <a:srgbClr val="000000"/>
              </a:solidFill>
              <a:effectLst/>
              <a:uLnTx/>
              <a:uFillTx/>
              <a:latin typeface="Calibri (Body)"/>
              <a:ea typeface="Calibri" panose="020F0502020204030204" pitchFamily="34" charset="0"/>
              <a:cs typeface="Times New Roman" panose="02020603050405020304" pitchFamily="18" charset="0"/>
            </a:endParaRPr>
          </a:p>
        </p:txBody>
      </p:sp>
      <p:cxnSp>
        <p:nvCxnSpPr>
          <p:cNvPr id="17" name="Conector recto 71">
            <a:extLst>
              <a:ext uri="{FF2B5EF4-FFF2-40B4-BE49-F238E27FC236}">
                <a16:creationId xmlns:a16="http://schemas.microsoft.com/office/drawing/2014/main" id="{0E4A6229-6D80-A22A-D3EB-7A2E4472FB69}"/>
              </a:ext>
            </a:extLst>
          </p:cNvPr>
          <p:cNvCxnSpPr>
            <a:cxnSpLocks/>
          </p:cNvCxnSpPr>
          <p:nvPr/>
        </p:nvCxnSpPr>
        <p:spPr>
          <a:xfrm flipH="1" flipV="1">
            <a:off x="421524" y="1865827"/>
            <a:ext cx="5400000" cy="8418"/>
          </a:xfrm>
          <a:prstGeom prst="line">
            <a:avLst/>
          </a:prstGeom>
          <a:ln w="25400">
            <a:solidFill>
              <a:srgbClr val="1E3E66"/>
            </a:solidFill>
          </a:ln>
        </p:spPr>
        <p:style>
          <a:lnRef idx="1">
            <a:schemeClr val="accent1"/>
          </a:lnRef>
          <a:fillRef idx="0">
            <a:schemeClr val="accent1"/>
          </a:fillRef>
          <a:effectRef idx="0">
            <a:schemeClr val="accent1"/>
          </a:effectRef>
          <a:fontRef idx="minor">
            <a:schemeClr val="tx1"/>
          </a:fontRef>
        </p:style>
      </p:cxnSp>
      <p:cxnSp>
        <p:nvCxnSpPr>
          <p:cNvPr id="20" name="Conector recto 71">
            <a:extLst>
              <a:ext uri="{FF2B5EF4-FFF2-40B4-BE49-F238E27FC236}">
                <a16:creationId xmlns:a16="http://schemas.microsoft.com/office/drawing/2014/main" id="{F79050A1-3A82-C6E5-1ED5-F58DAC2C0F7B}"/>
              </a:ext>
            </a:extLst>
          </p:cNvPr>
          <p:cNvCxnSpPr>
            <a:cxnSpLocks/>
          </p:cNvCxnSpPr>
          <p:nvPr/>
        </p:nvCxnSpPr>
        <p:spPr>
          <a:xfrm flipH="1">
            <a:off x="431048" y="5426636"/>
            <a:ext cx="5400000" cy="0"/>
          </a:xfrm>
          <a:prstGeom prst="line">
            <a:avLst/>
          </a:prstGeom>
          <a:ln w="25400">
            <a:solidFill>
              <a:srgbClr val="1E3E66"/>
            </a:solidFill>
          </a:ln>
        </p:spPr>
        <p:style>
          <a:lnRef idx="1">
            <a:schemeClr val="accent1"/>
          </a:lnRef>
          <a:fillRef idx="0">
            <a:schemeClr val="accent1"/>
          </a:fillRef>
          <a:effectRef idx="0">
            <a:schemeClr val="accent1"/>
          </a:effectRef>
          <a:fontRef idx="minor">
            <a:schemeClr val="tx1"/>
          </a:fontRef>
        </p:style>
      </p:cxnSp>
      <p:cxnSp>
        <p:nvCxnSpPr>
          <p:cNvPr id="24" name="Conector recto 71">
            <a:extLst>
              <a:ext uri="{FF2B5EF4-FFF2-40B4-BE49-F238E27FC236}">
                <a16:creationId xmlns:a16="http://schemas.microsoft.com/office/drawing/2014/main" id="{3E9127D4-4429-F3CA-F079-B593DEB56881}"/>
              </a:ext>
            </a:extLst>
          </p:cNvPr>
          <p:cNvCxnSpPr>
            <a:cxnSpLocks/>
          </p:cNvCxnSpPr>
          <p:nvPr/>
        </p:nvCxnSpPr>
        <p:spPr>
          <a:xfrm flipH="1">
            <a:off x="6234599" y="1864720"/>
            <a:ext cx="5400000" cy="0"/>
          </a:xfrm>
          <a:prstGeom prst="line">
            <a:avLst/>
          </a:prstGeom>
          <a:ln w="25400">
            <a:solidFill>
              <a:srgbClr val="1E3E66"/>
            </a:solidFill>
          </a:ln>
        </p:spPr>
        <p:style>
          <a:lnRef idx="1">
            <a:schemeClr val="accent1"/>
          </a:lnRef>
          <a:fillRef idx="0">
            <a:schemeClr val="accent1"/>
          </a:fillRef>
          <a:effectRef idx="0">
            <a:schemeClr val="accent1"/>
          </a:effectRef>
          <a:fontRef idx="minor">
            <a:schemeClr val="tx1"/>
          </a:fontRef>
        </p:style>
      </p:cxnSp>
      <p:sp>
        <p:nvSpPr>
          <p:cNvPr id="23" name="Shape 400" descr="TextBox 37">
            <a:extLst>
              <a:ext uri="{FF2B5EF4-FFF2-40B4-BE49-F238E27FC236}">
                <a16:creationId xmlns:a16="http://schemas.microsoft.com/office/drawing/2014/main" id="{CB57843A-1BE1-A2C5-00CA-6AD8F1EA5CA7}"/>
              </a:ext>
            </a:extLst>
          </p:cNvPr>
          <p:cNvSpPr/>
          <p:nvPr/>
        </p:nvSpPr>
        <p:spPr>
          <a:xfrm>
            <a:off x="2796455" y="209896"/>
            <a:ext cx="6609799" cy="477054"/>
          </a:xfrm>
          <a:prstGeom prst="rect">
            <a:avLst/>
          </a:prstGeom>
          <a:ln w="25400">
            <a:miter lim="400000"/>
          </a:ln>
          <a:extLst>
            <a:ext uri="{C572A759-6A51-4108-AA02-DFA0A04FC94B}">
              <ma14:wrappingTextBoxFlag xmlns:ma14="http://schemas.microsoft.com/office/mac/drawingml/2011/main" xmlns="" val="1"/>
            </a:ext>
          </a:extLst>
        </p:spPr>
        <p:txBody>
          <a:bodyPr wrap="none" tIns="45720" bIns="45720">
            <a:noAutofit/>
          </a:bodyPr>
          <a:lstStyle>
            <a:lvl1pPr algn="ctr">
              <a:defRPr sz="5000">
                <a:solidFill>
                  <a:srgbClr val="FFFFFF"/>
                </a:solidFill>
                <a:latin typeface="Helvetica Light"/>
                <a:ea typeface="Helvetica Light"/>
                <a:cs typeface="Helvetica Light"/>
                <a:sym typeface="Helvetica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500" b="0" i="0" u="none" strike="noStrike" kern="1200" cap="none" spc="0" normalizeH="0" baseline="0" noProof="0" dirty="0">
                <a:ln>
                  <a:noFill/>
                </a:ln>
                <a:solidFill>
                  <a:srgbClr val="FFFFFF"/>
                </a:solidFill>
                <a:effectLst/>
                <a:uLnTx/>
                <a:uFillTx/>
                <a:latin typeface="Helvetica Light"/>
                <a:sym typeface="Helvetica Light"/>
              </a:rPr>
              <a:t>Jaguar </a:t>
            </a:r>
          </a:p>
        </p:txBody>
      </p:sp>
      <p:graphicFrame>
        <p:nvGraphicFramePr>
          <p:cNvPr id="26" name="Tabla 5">
            <a:extLst>
              <a:ext uri="{FF2B5EF4-FFF2-40B4-BE49-F238E27FC236}">
                <a16:creationId xmlns:a16="http://schemas.microsoft.com/office/drawing/2014/main" id="{D9EA1F90-E487-E0EA-0B48-5F9A00A42AE6}"/>
              </a:ext>
            </a:extLst>
          </p:cNvPr>
          <p:cNvGraphicFramePr>
            <a:graphicFrameLocks noGrp="1"/>
          </p:cNvGraphicFramePr>
          <p:nvPr>
            <p:extLst>
              <p:ext uri="{D42A27DB-BD31-4B8C-83A1-F6EECF244321}">
                <p14:modId xmlns:p14="http://schemas.microsoft.com/office/powerpoint/2010/main" val="4163649623"/>
              </p:ext>
            </p:extLst>
          </p:nvPr>
        </p:nvGraphicFramePr>
        <p:xfrm>
          <a:off x="421524" y="3459721"/>
          <a:ext cx="5380979" cy="1578041"/>
        </p:xfrm>
        <a:graphic>
          <a:graphicData uri="http://schemas.openxmlformats.org/drawingml/2006/table">
            <a:tbl>
              <a:tblPr firstRow="1" bandRow="1">
                <a:tableStyleId>{5C22544A-7EE6-4342-B048-85BDC9FD1C3A}</a:tableStyleId>
              </a:tblPr>
              <a:tblGrid>
                <a:gridCol w="995553">
                  <a:extLst>
                    <a:ext uri="{9D8B030D-6E8A-4147-A177-3AD203B41FA5}">
                      <a16:colId xmlns:a16="http://schemas.microsoft.com/office/drawing/2014/main" val="3078462491"/>
                    </a:ext>
                  </a:extLst>
                </a:gridCol>
                <a:gridCol w="1423926">
                  <a:extLst>
                    <a:ext uri="{9D8B030D-6E8A-4147-A177-3AD203B41FA5}">
                      <a16:colId xmlns:a16="http://schemas.microsoft.com/office/drawing/2014/main" val="3026455193"/>
                    </a:ext>
                  </a:extLst>
                </a:gridCol>
                <a:gridCol w="1480750">
                  <a:extLst>
                    <a:ext uri="{9D8B030D-6E8A-4147-A177-3AD203B41FA5}">
                      <a16:colId xmlns:a16="http://schemas.microsoft.com/office/drawing/2014/main" val="3093380496"/>
                    </a:ext>
                  </a:extLst>
                </a:gridCol>
                <a:gridCol w="1480750">
                  <a:extLst>
                    <a:ext uri="{9D8B030D-6E8A-4147-A177-3AD203B41FA5}">
                      <a16:colId xmlns:a16="http://schemas.microsoft.com/office/drawing/2014/main" val="2607850359"/>
                    </a:ext>
                  </a:extLst>
                </a:gridCol>
              </a:tblGrid>
              <a:tr h="374866">
                <a:tc>
                  <a:txBody>
                    <a:bodyPr/>
                    <a:lstStyle/>
                    <a:p>
                      <a:pPr algn="ctr"/>
                      <a:r>
                        <a:rPr lang="es-MX" sz="1300" dirty="0">
                          <a:solidFill>
                            <a:schemeClr val="bg1"/>
                          </a:solidFill>
                        </a:rPr>
                        <a:t>Park: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73862"/>
                    </a:solidFill>
                  </a:tcPr>
                </a:tc>
                <a:tc>
                  <a:txBody>
                    <a:bodyPr/>
                    <a:lstStyle/>
                    <a:p>
                      <a:pPr algn="ctr"/>
                      <a:r>
                        <a:rPr lang="es-MX" sz="1300" dirty="0">
                          <a:solidFill>
                            <a:schemeClr val="bg1"/>
                          </a:solidFill>
                        </a:rPr>
                        <a:t>Ahumadas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73862"/>
                    </a:solidFill>
                  </a:tcPr>
                </a:tc>
                <a:tc>
                  <a:txBody>
                    <a:bodyPr/>
                    <a:lstStyle/>
                    <a:p>
                      <a:pPr algn="ctr"/>
                      <a:r>
                        <a:rPr lang="es-MX" sz="1300" dirty="0">
                          <a:solidFill>
                            <a:schemeClr val="bg1"/>
                          </a:solidFill>
                        </a:rPr>
                        <a:t>Torreoncitos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73862"/>
                    </a:solidFill>
                  </a:tcPr>
                </a:tc>
                <a:tc>
                  <a:txBody>
                    <a:bodyPr/>
                    <a:lstStyle/>
                    <a:p>
                      <a:pPr algn="ctr"/>
                      <a:r>
                        <a:rPr lang="es-MX" sz="1300" dirty="0">
                          <a:solidFill>
                            <a:schemeClr val="bg1"/>
                          </a:solidFill>
                        </a:rPr>
                        <a:t>Rancho el Trece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73862"/>
                    </a:solidFill>
                  </a:tcPr>
                </a:tc>
                <a:extLst>
                  <a:ext uri="{0D108BD9-81ED-4DB2-BD59-A6C34878D82A}">
                    <a16:rowId xmlns:a16="http://schemas.microsoft.com/office/drawing/2014/main" val="3100519977"/>
                  </a:ext>
                </a:extLst>
              </a:tr>
              <a:tr h="380186">
                <a:tc>
                  <a:txBody>
                    <a:bodyPr/>
                    <a:lstStyle/>
                    <a:p>
                      <a:pPr algn="ctr"/>
                      <a:r>
                        <a:rPr lang="es-ES" sz="1100" b="1" dirty="0" err="1"/>
                        <a:t>Location</a:t>
                      </a:r>
                      <a:endParaRPr lang="es-MX" sz="11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MX" sz="1100" b="0" dirty="0"/>
                        <a:t>Villa Ahumada, Chihuahua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MX" sz="1100" b="0" dirty="0"/>
                        <a:t>Jiménez, Chihuahua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MX" sz="1100" b="0" dirty="0" err="1"/>
                        <a:t>Camarago</a:t>
                      </a:r>
                      <a:r>
                        <a:rPr lang="es-MX" sz="1100" b="0" dirty="0"/>
                        <a:t>, Chihuahua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9669402"/>
                  </a:ext>
                </a:extLst>
              </a:tr>
              <a:tr h="399515">
                <a:tc>
                  <a:txBody>
                    <a:bodyPr/>
                    <a:lstStyle/>
                    <a:p>
                      <a:pPr algn="ctr"/>
                      <a:r>
                        <a:rPr lang="es-ES" sz="1100" b="1" dirty="0" err="1"/>
                        <a:t>Size</a:t>
                      </a:r>
                      <a:endParaRPr lang="es-MX" sz="11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MX" sz="1100" b="0" dirty="0"/>
                        <a:t>144 </a:t>
                      </a:r>
                      <a:r>
                        <a:rPr lang="es-MX" sz="1100" b="0" dirty="0" err="1"/>
                        <a:t>MWp</a:t>
                      </a:r>
                      <a:endParaRPr lang="es-MX" sz="11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MX" sz="1100" b="0" dirty="0"/>
                        <a:t>36 </a:t>
                      </a:r>
                      <a:r>
                        <a:rPr lang="es-MX" sz="1100" b="0" dirty="0" err="1"/>
                        <a:t>MWp</a:t>
                      </a:r>
                      <a:r>
                        <a:rPr lang="es-MX" sz="1100" b="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MX" sz="1100" b="0" dirty="0"/>
                        <a:t>36 </a:t>
                      </a:r>
                      <a:r>
                        <a:rPr lang="es-MX" sz="1100" b="0" dirty="0" err="1"/>
                        <a:t>MWp</a:t>
                      </a:r>
                      <a:r>
                        <a:rPr lang="es-MX" sz="1100" b="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52074010"/>
                  </a:ext>
                </a:extLst>
              </a:tr>
              <a:tr h="376940">
                <a:tc>
                  <a:txBody>
                    <a:bodyPr/>
                    <a:lstStyle/>
                    <a:p>
                      <a:pPr algn="ctr"/>
                      <a:r>
                        <a:rPr lang="es-MX" sz="1100" b="1" dirty="0"/>
                        <a:t>COD: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MX" sz="1100" dirty="0" err="1"/>
                        <a:t>July</a:t>
                      </a:r>
                      <a:r>
                        <a:rPr lang="es-MX" sz="1100" dirty="0"/>
                        <a:t> 2019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MX" sz="1100" dirty="0"/>
                        <a:t>March 2018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MX" sz="1100" dirty="0"/>
                        <a:t>April 2018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23509915"/>
                  </a:ext>
                </a:extLst>
              </a:tr>
            </a:tbl>
          </a:graphicData>
        </a:graphic>
      </p:graphicFrame>
      <p:sp>
        <p:nvSpPr>
          <p:cNvPr id="27" name="TextBox 26">
            <a:extLst>
              <a:ext uri="{FF2B5EF4-FFF2-40B4-BE49-F238E27FC236}">
                <a16:creationId xmlns:a16="http://schemas.microsoft.com/office/drawing/2014/main" id="{7CF59698-FBE0-F690-B636-38A2817712C4}"/>
              </a:ext>
            </a:extLst>
          </p:cNvPr>
          <p:cNvSpPr txBox="1"/>
          <p:nvPr/>
        </p:nvSpPr>
        <p:spPr>
          <a:xfrm>
            <a:off x="371475" y="2031950"/>
            <a:ext cx="5583036" cy="1358192"/>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Acquisition of a minority percentage of the Jaguar Solar Portfolio of 216 MWp.</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Long-term PPA (2032) with </a:t>
            </a:r>
            <a:r>
              <a:rPr kumimoji="0" lang="en-US" sz="1300" b="0" i="0" u="none" strike="noStrike" kern="1200" cap="none" spc="0" normalizeH="0" baseline="0" noProof="0" dirty="0" err="1">
                <a:ln>
                  <a:noFill/>
                </a:ln>
                <a:solidFill>
                  <a:prstClr val="black"/>
                </a:solidFill>
                <a:effectLst/>
                <a:uLnTx/>
                <a:uFillTx/>
                <a:latin typeface="Calibri (Body)"/>
                <a:ea typeface="Calibri" panose="020F0502020204030204" pitchFamily="34" charset="0"/>
                <a:cs typeface="Times New Roman" panose="02020603050405020304" pitchFamily="18" charset="0"/>
              </a:rPr>
              <a:t>Ammper</a:t>
            </a: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 </a:t>
            </a:r>
            <a:r>
              <a:rPr kumimoji="0" lang="en-US" sz="1300" b="0" i="0" u="none" strike="noStrike" kern="1200" cap="none" spc="0" normalizeH="0" baseline="0" noProof="0" dirty="0" err="1">
                <a:ln>
                  <a:noFill/>
                </a:ln>
                <a:solidFill>
                  <a:prstClr val="black"/>
                </a:solidFill>
                <a:effectLst/>
                <a:uLnTx/>
                <a:uFillTx/>
                <a:latin typeface="Calibri (Body)"/>
                <a:ea typeface="Calibri" panose="020F0502020204030204" pitchFamily="34" charset="0"/>
                <a:cs typeface="Times New Roman" panose="02020603050405020304" pitchFamily="18" charset="0"/>
              </a:rPr>
              <a:t>Suministrador</a:t>
            </a: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 rated (AA-mx), subsidiary of Grupo </a:t>
            </a:r>
            <a:r>
              <a:rPr kumimoji="0" lang="en-US" sz="1300" b="0" i="0" u="none" strike="noStrike" kern="1200" cap="none" spc="0" normalizeH="0" baseline="0" noProof="0" dirty="0" err="1">
                <a:ln>
                  <a:noFill/>
                </a:ln>
                <a:solidFill>
                  <a:prstClr val="black"/>
                </a:solidFill>
                <a:effectLst/>
                <a:uLnTx/>
                <a:uFillTx/>
                <a:latin typeface="Calibri (Body)"/>
                <a:ea typeface="Calibri" panose="020F0502020204030204" pitchFamily="34" charset="0"/>
                <a:cs typeface="Times New Roman" panose="02020603050405020304" pitchFamily="18" charset="0"/>
              </a:rPr>
              <a:t>Invex</a:t>
            </a: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 for 100% of the energy.</a:t>
            </a:r>
            <a:endParaRPr kumimoji="0" lang="es-E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The assets operate under the Electricity Industry Law.</a:t>
            </a:r>
            <a:endParaRPr kumimoji="0" lang="es-E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endParaRPr>
          </a:p>
        </p:txBody>
      </p:sp>
      <p:cxnSp>
        <p:nvCxnSpPr>
          <p:cNvPr id="21" name="Conector recto 71">
            <a:extLst>
              <a:ext uri="{FF2B5EF4-FFF2-40B4-BE49-F238E27FC236}">
                <a16:creationId xmlns:a16="http://schemas.microsoft.com/office/drawing/2014/main" id="{122A4446-A15D-F6A9-C476-A40D35243DEF}"/>
              </a:ext>
            </a:extLst>
          </p:cNvPr>
          <p:cNvCxnSpPr>
            <a:cxnSpLocks/>
          </p:cNvCxnSpPr>
          <p:nvPr/>
        </p:nvCxnSpPr>
        <p:spPr>
          <a:xfrm flipH="1">
            <a:off x="6262941" y="4587296"/>
            <a:ext cx="5400000" cy="0"/>
          </a:xfrm>
          <a:prstGeom prst="line">
            <a:avLst/>
          </a:prstGeom>
          <a:ln w="25400">
            <a:solidFill>
              <a:srgbClr val="1E3E66"/>
            </a:solidFill>
          </a:ln>
        </p:spPr>
        <p:style>
          <a:lnRef idx="1">
            <a:schemeClr val="accent1"/>
          </a:lnRef>
          <a:fillRef idx="0">
            <a:schemeClr val="accent1"/>
          </a:fillRef>
          <a:effectRef idx="0">
            <a:schemeClr val="accent1"/>
          </a:effectRef>
          <a:fontRef idx="minor">
            <a:schemeClr val="tx1"/>
          </a:fontRef>
        </p:style>
      </p:cxnSp>
      <p:graphicFrame>
        <p:nvGraphicFramePr>
          <p:cNvPr id="31" name="Table 33">
            <a:extLst>
              <a:ext uri="{FF2B5EF4-FFF2-40B4-BE49-F238E27FC236}">
                <a16:creationId xmlns:a16="http://schemas.microsoft.com/office/drawing/2014/main" id="{9015939F-2FA3-09FE-E211-820F0E19AE64}"/>
              </a:ext>
            </a:extLst>
          </p:cNvPr>
          <p:cNvGraphicFramePr>
            <a:graphicFrameLocks noGrp="1"/>
          </p:cNvGraphicFramePr>
          <p:nvPr>
            <p:extLst>
              <p:ext uri="{D42A27DB-BD31-4B8C-83A1-F6EECF244321}">
                <p14:modId xmlns:p14="http://schemas.microsoft.com/office/powerpoint/2010/main" val="17000778"/>
              </p:ext>
            </p:extLst>
          </p:nvPr>
        </p:nvGraphicFramePr>
        <p:xfrm>
          <a:off x="6338505" y="4652877"/>
          <a:ext cx="5274440" cy="1966018"/>
        </p:xfrm>
        <a:graphic>
          <a:graphicData uri="http://schemas.openxmlformats.org/drawingml/2006/table">
            <a:tbl>
              <a:tblPr firstRow="1" bandRow="1">
                <a:tableStyleId>{5C22544A-7EE6-4342-B048-85BDC9FD1C3A}</a:tableStyleId>
              </a:tblPr>
              <a:tblGrid>
                <a:gridCol w="1459866">
                  <a:extLst>
                    <a:ext uri="{9D8B030D-6E8A-4147-A177-3AD203B41FA5}">
                      <a16:colId xmlns:a16="http://schemas.microsoft.com/office/drawing/2014/main" val="1429048131"/>
                    </a:ext>
                  </a:extLst>
                </a:gridCol>
                <a:gridCol w="3814574">
                  <a:extLst>
                    <a:ext uri="{9D8B030D-6E8A-4147-A177-3AD203B41FA5}">
                      <a16:colId xmlns:a16="http://schemas.microsoft.com/office/drawing/2014/main" val="2829689521"/>
                    </a:ext>
                  </a:extLst>
                </a:gridCol>
              </a:tblGrid>
              <a:tr h="320098">
                <a:tc>
                  <a:txBody>
                    <a:bodyPr/>
                    <a:lstStyle/>
                    <a:p>
                      <a:endParaRPr lang="es-MX" sz="1400" dirty="0"/>
                    </a:p>
                  </a:txBody>
                  <a:tcPr>
                    <a:solidFill>
                      <a:srgbClr val="1E3E66"/>
                    </a:solidFill>
                  </a:tcPr>
                </a:tc>
                <a:tc>
                  <a:txBody>
                    <a:bodyPr/>
                    <a:lstStyle/>
                    <a:p>
                      <a:r>
                        <a:rPr lang="en-US" sz="1400" noProof="0" dirty="0"/>
                        <a:t>Description</a:t>
                      </a:r>
                    </a:p>
                  </a:txBody>
                  <a:tcPr>
                    <a:solidFill>
                      <a:srgbClr val="1E3E66"/>
                    </a:solidFill>
                  </a:tcPr>
                </a:tc>
                <a:extLst>
                  <a:ext uri="{0D108BD9-81ED-4DB2-BD59-A6C34878D82A}">
                    <a16:rowId xmlns:a16="http://schemas.microsoft.com/office/drawing/2014/main" val="3751363176"/>
                  </a:ext>
                </a:extLst>
              </a:tr>
              <a:tr h="403555">
                <a:tc>
                  <a:txBody>
                    <a:bodyPr/>
                    <a:lstStyle/>
                    <a:p>
                      <a:pPr algn="l"/>
                      <a:r>
                        <a:rPr lang="en-US" sz="1050" noProof="0" dirty="0"/>
                        <a:t>Optimization of the</a:t>
                      </a:r>
                      <a:r>
                        <a:rPr lang="es-ES" sz="1050" dirty="0"/>
                        <a:t> PPA</a:t>
                      </a:r>
                    </a:p>
                  </a:txBody>
                  <a:tcPr>
                    <a:solidFill>
                      <a:schemeClr val="accent5">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050" dirty="0"/>
                        <a:t>Extend the term of the contract</a:t>
                      </a:r>
                      <a:endParaRPr lang="es-ES" sz="1050" dirty="0"/>
                    </a:p>
                  </a:txBody>
                  <a:tcPr>
                    <a:solidFill>
                      <a:schemeClr val="accent5">
                        <a:lumMod val="40000"/>
                        <a:lumOff val="60000"/>
                      </a:schemeClr>
                    </a:solidFill>
                  </a:tcPr>
                </a:tc>
                <a:extLst>
                  <a:ext uri="{0D108BD9-81ED-4DB2-BD59-A6C34878D82A}">
                    <a16:rowId xmlns:a16="http://schemas.microsoft.com/office/drawing/2014/main" val="848886726"/>
                  </a:ext>
                </a:extLst>
              </a:tr>
              <a:tr h="337763">
                <a:tc>
                  <a:txBody>
                    <a:bodyPr/>
                    <a:lstStyle/>
                    <a:p>
                      <a:pPr algn="just"/>
                      <a:r>
                        <a:rPr lang="en-US" sz="1050" noProof="0" dirty="0"/>
                        <a:t>Financing</a:t>
                      </a:r>
                    </a:p>
                  </a:txBody>
                  <a:tcPr>
                    <a:solidFill>
                      <a:schemeClr val="accent5">
                        <a:lumMod val="20000"/>
                        <a:lumOff val="80000"/>
                      </a:schemeClr>
                    </a:solidFill>
                  </a:tcPr>
                </a:tc>
                <a:tc>
                  <a:txBody>
                    <a:bodyPr/>
                    <a:lstStyle/>
                    <a:p>
                      <a:pPr algn="just"/>
                      <a:r>
                        <a:rPr lang="en-US" sz="1050" dirty="0"/>
                        <a:t>Optimize the capital structure by exploring different financing schemes</a:t>
                      </a:r>
                      <a:endParaRPr lang="es-MX" sz="1050" dirty="0"/>
                    </a:p>
                  </a:txBody>
                  <a:tcPr>
                    <a:solidFill>
                      <a:schemeClr val="accent5">
                        <a:lumMod val="20000"/>
                        <a:lumOff val="80000"/>
                      </a:schemeClr>
                    </a:solidFill>
                  </a:tcPr>
                </a:tc>
                <a:extLst>
                  <a:ext uri="{0D108BD9-81ED-4DB2-BD59-A6C34878D82A}">
                    <a16:rowId xmlns:a16="http://schemas.microsoft.com/office/drawing/2014/main" val="915716730"/>
                  </a:ext>
                </a:extLst>
              </a:tr>
              <a:tr h="350029">
                <a:tc>
                  <a:txBody>
                    <a:bodyPr/>
                    <a:lstStyle/>
                    <a:p>
                      <a:pPr algn="l"/>
                      <a:r>
                        <a:rPr lang="en-US" sz="1050" noProof="0" dirty="0"/>
                        <a:t>Optimization / batteries &amp; AI </a:t>
                      </a:r>
                    </a:p>
                  </a:txBody>
                  <a:tcPr>
                    <a:solidFill>
                      <a:schemeClr val="accent5">
                        <a:lumMod val="40000"/>
                        <a:lumOff val="60000"/>
                      </a:schemeClr>
                    </a:solidFill>
                  </a:tcPr>
                </a:tc>
                <a:tc>
                  <a:txBody>
                    <a:bodyPr/>
                    <a:lstStyle/>
                    <a:p>
                      <a:pPr algn="just"/>
                      <a:r>
                        <a:rPr lang="en-US" sz="1050" dirty="0"/>
                        <a:t>Reduce curtailment potential and take advantage of high PMLs with the use of AI and battery system</a:t>
                      </a:r>
                      <a:endParaRPr lang="es-MX" sz="1050" dirty="0"/>
                    </a:p>
                  </a:txBody>
                  <a:tcPr>
                    <a:solidFill>
                      <a:schemeClr val="accent5">
                        <a:lumMod val="40000"/>
                        <a:lumOff val="60000"/>
                      </a:schemeClr>
                    </a:solidFill>
                  </a:tcPr>
                </a:tc>
                <a:extLst>
                  <a:ext uri="{0D108BD9-81ED-4DB2-BD59-A6C34878D82A}">
                    <a16:rowId xmlns:a16="http://schemas.microsoft.com/office/drawing/2014/main" val="230223722"/>
                  </a:ext>
                </a:extLst>
              </a:tr>
              <a:tr h="328589">
                <a:tc>
                  <a:txBody>
                    <a:bodyPr/>
                    <a:lstStyle/>
                    <a:p>
                      <a:pPr algn="just"/>
                      <a:r>
                        <a:rPr lang="en-US" sz="1050" noProof="0" dirty="0"/>
                        <a:t>Capacity expansion</a:t>
                      </a:r>
                    </a:p>
                  </a:txBody>
                  <a:tcPr>
                    <a:solidFill>
                      <a:schemeClr val="accent5">
                        <a:lumMod val="20000"/>
                        <a:lumOff val="80000"/>
                      </a:schemeClr>
                    </a:solidFill>
                  </a:tcPr>
                </a:tc>
                <a:tc>
                  <a:txBody>
                    <a:bodyPr/>
                    <a:lstStyle/>
                    <a:p>
                      <a:pPr algn="just"/>
                      <a:r>
                        <a:rPr lang="en-US" sz="1050" dirty="0"/>
                        <a:t>Expand and take advantage of the land and substation space to install up to an additional 72 MW</a:t>
                      </a:r>
                      <a:endParaRPr lang="es-MX" sz="1050" dirty="0"/>
                    </a:p>
                  </a:txBody>
                  <a:tcPr>
                    <a:solidFill>
                      <a:schemeClr val="accent5">
                        <a:lumMod val="20000"/>
                        <a:lumOff val="80000"/>
                      </a:schemeClr>
                    </a:solidFill>
                  </a:tcPr>
                </a:tc>
                <a:extLst>
                  <a:ext uri="{0D108BD9-81ED-4DB2-BD59-A6C34878D82A}">
                    <a16:rowId xmlns:a16="http://schemas.microsoft.com/office/drawing/2014/main" val="536867823"/>
                  </a:ext>
                </a:extLst>
              </a:tr>
            </a:tbl>
          </a:graphicData>
        </a:graphic>
      </p:graphicFrame>
      <p:sp>
        <p:nvSpPr>
          <p:cNvPr id="37" name="Rectangle: Rounded Corners 147">
            <a:extLst>
              <a:ext uri="{FF2B5EF4-FFF2-40B4-BE49-F238E27FC236}">
                <a16:creationId xmlns:a16="http://schemas.microsoft.com/office/drawing/2014/main" id="{266D5358-B31C-E3B5-540B-A600C541CD71}"/>
              </a:ext>
            </a:extLst>
          </p:cNvPr>
          <p:cNvSpPr/>
          <p:nvPr/>
        </p:nvSpPr>
        <p:spPr>
          <a:xfrm>
            <a:off x="8026350" y="3643278"/>
            <a:ext cx="1888449" cy="604861"/>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white"/>
                </a:solidFill>
                <a:effectLst/>
                <a:uLnTx/>
                <a:uFillTx/>
                <a:latin typeface="Calibri" panose="020F0502020204030204"/>
                <a:ea typeface="+mn-ea"/>
                <a:cs typeface="+mn-cs"/>
              </a:rPr>
              <a:t>Jaguar Solar</a:t>
            </a:r>
          </a:p>
        </p:txBody>
      </p:sp>
      <p:pic>
        <p:nvPicPr>
          <p:cNvPr id="38" name="Picture 4" descr="InfraRed Capital Partners Ltd | LinkedIn">
            <a:extLst>
              <a:ext uri="{FF2B5EF4-FFF2-40B4-BE49-F238E27FC236}">
                <a16:creationId xmlns:a16="http://schemas.microsoft.com/office/drawing/2014/main" id="{F85D6151-BE63-99D9-E3EF-F4AB1CF420BD}"/>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tretch/>
        </p:blipFill>
        <p:spPr bwMode="auto">
          <a:xfrm>
            <a:off x="6142430" y="2327002"/>
            <a:ext cx="1580474" cy="58477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ONSIDERACIÓNES PARA EL APOYO DE PROYECTOS DE INFRAESTRUCTURA EN ESTADOS Y  MUNICIPIOS. Enero 10, PDF Descargar libre">
            <a:extLst>
              <a:ext uri="{FF2B5EF4-FFF2-40B4-BE49-F238E27FC236}">
                <a16:creationId xmlns:a16="http://schemas.microsoft.com/office/drawing/2014/main" id="{482C20CE-96F2-3821-4A1A-1D8C1DF8A347}"/>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tretch/>
        </p:blipFill>
        <p:spPr bwMode="auto">
          <a:xfrm>
            <a:off x="10278341" y="2327043"/>
            <a:ext cx="1476008" cy="558715"/>
          </a:xfrm>
          <a:prstGeom prst="rect">
            <a:avLst/>
          </a:prstGeom>
          <a:noFill/>
          <a:extLst>
            <a:ext uri="{909E8E84-426E-40DD-AFC4-6F175D3DCCD1}">
              <a14:hiddenFill xmlns:a14="http://schemas.microsoft.com/office/drawing/2010/main">
                <a:solidFill>
                  <a:srgbClr val="FFFFFF"/>
                </a:solidFill>
              </a14:hiddenFill>
            </a:ext>
          </a:extLst>
        </p:spPr>
      </p:pic>
      <p:pic>
        <p:nvPicPr>
          <p:cNvPr id="40" name="Imagen 2">
            <a:extLst>
              <a:ext uri="{FF2B5EF4-FFF2-40B4-BE49-F238E27FC236}">
                <a16:creationId xmlns:a16="http://schemas.microsoft.com/office/drawing/2014/main" id="{047943D6-B1C0-6BEC-5C3F-7FC434C7A662}"/>
              </a:ext>
            </a:extLst>
          </p:cNvPr>
          <p:cNvPicPr>
            <a:picLocks noChangeAspect="1"/>
          </p:cNvPicPr>
          <p:nvPr/>
        </p:nvPicPr>
        <p:blipFill>
          <a:blip r:embed="rId4"/>
          <a:stretch>
            <a:fillRect/>
          </a:stretch>
        </p:blipFill>
        <p:spPr>
          <a:xfrm>
            <a:off x="8012225" y="2385980"/>
            <a:ext cx="1916119" cy="477349"/>
          </a:xfrm>
          <a:prstGeom prst="rect">
            <a:avLst/>
          </a:prstGeom>
        </p:spPr>
      </p:pic>
      <p:cxnSp>
        <p:nvCxnSpPr>
          <p:cNvPr id="13" name="Connector: Elbow 12">
            <a:extLst>
              <a:ext uri="{FF2B5EF4-FFF2-40B4-BE49-F238E27FC236}">
                <a16:creationId xmlns:a16="http://schemas.microsoft.com/office/drawing/2014/main" id="{1AF1B537-B6E1-FF71-3F92-3F22FD4A2E7C}"/>
              </a:ext>
            </a:extLst>
          </p:cNvPr>
          <p:cNvCxnSpPr>
            <a:stCxn id="38" idx="2"/>
            <a:endCxn id="37" idx="0"/>
          </p:cNvCxnSpPr>
          <p:nvPr/>
        </p:nvCxnSpPr>
        <p:spPr>
          <a:xfrm rot="16200000" flipH="1">
            <a:off x="7585871" y="2258573"/>
            <a:ext cx="731501" cy="203790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C33D9404-5A33-BA7F-71BE-78B20A6FB15D}"/>
              </a:ext>
            </a:extLst>
          </p:cNvPr>
          <p:cNvCxnSpPr>
            <a:stCxn id="39" idx="2"/>
            <a:endCxn id="37" idx="0"/>
          </p:cNvCxnSpPr>
          <p:nvPr/>
        </p:nvCxnSpPr>
        <p:spPr>
          <a:xfrm rot="5400000">
            <a:off x="9614700" y="2241633"/>
            <a:ext cx="757520" cy="2045770"/>
          </a:xfrm>
          <a:prstGeom prst="bentConnector3">
            <a:avLst>
              <a:gd name="adj1" fmla="val 5125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C37F11C3-CDF2-938A-B0A7-192DD44B7823}"/>
              </a:ext>
            </a:extLst>
          </p:cNvPr>
          <p:cNvCxnSpPr>
            <a:cxnSpLocks/>
            <a:stCxn id="40" idx="2"/>
            <a:endCxn id="37" idx="0"/>
          </p:cNvCxnSpPr>
          <p:nvPr/>
        </p:nvCxnSpPr>
        <p:spPr>
          <a:xfrm rot="16200000" flipH="1">
            <a:off x="8580456" y="3253158"/>
            <a:ext cx="779949" cy="29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CuadroTexto 7">
            <a:extLst>
              <a:ext uri="{FF2B5EF4-FFF2-40B4-BE49-F238E27FC236}">
                <a16:creationId xmlns:a16="http://schemas.microsoft.com/office/drawing/2014/main" id="{5F9946EF-6E59-1D11-CD8D-F2F4A94410B7}"/>
              </a:ext>
            </a:extLst>
          </p:cNvPr>
          <p:cNvSpPr txBox="1"/>
          <p:nvPr/>
        </p:nvSpPr>
        <p:spPr>
          <a:xfrm>
            <a:off x="421524" y="1560453"/>
            <a:ext cx="558303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dirty="0">
                <a:ln>
                  <a:noFill/>
                </a:ln>
                <a:solidFill>
                  <a:srgbClr val="00B050"/>
                </a:solidFill>
                <a:effectLst/>
                <a:uLnTx/>
                <a:uFillTx/>
                <a:latin typeface="Calibri (Body)"/>
                <a:ea typeface="+mn-ea"/>
                <a:cs typeface="+mn-cs"/>
              </a:rPr>
              <a:t>General characteristics</a:t>
            </a:r>
          </a:p>
        </p:txBody>
      </p:sp>
      <p:sp>
        <p:nvSpPr>
          <p:cNvPr id="3" name="CuadroTexto 7">
            <a:extLst>
              <a:ext uri="{FF2B5EF4-FFF2-40B4-BE49-F238E27FC236}">
                <a16:creationId xmlns:a16="http://schemas.microsoft.com/office/drawing/2014/main" id="{8D211E37-0B81-B56B-7724-855E5C02250F}"/>
              </a:ext>
            </a:extLst>
          </p:cNvPr>
          <p:cNvSpPr txBox="1"/>
          <p:nvPr/>
        </p:nvSpPr>
        <p:spPr>
          <a:xfrm>
            <a:off x="402707" y="5149810"/>
            <a:ext cx="558303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500" b="1" i="0" u="none" strike="noStrike" kern="1200" cap="none" spc="0" normalizeH="0" baseline="0" noProof="0" dirty="0">
                <a:ln>
                  <a:noFill/>
                </a:ln>
                <a:solidFill>
                  <a:srgbClr val="00B050"/>
                </a:solidFill>
                <a:effectLst/>
                <a:uLnTx/>
                <a:uFillTx/>
                <a:latin typeface="Calibri (Body)"/>
                <a:ea typeface="+mn-ea"/>
                <a:cs typeface="+mn-cs"/>
              </a:rPr>
              <a:t>Project </a:t>
            </a:r>
            <a:r>
              <a:rPr kumimoji="0" lang="es-ES" sz="1500" b="1" i="0" u="none" strike="noStrike" kern="1200" cap="none" spc="0" normalizeH="0" baseline="0" noProof="0" dirty="0" err="1">
                <a:ln>
                  <a:noFill/>
                </a:ln>
                <a:solidFill>
                  <a:srgbClr val="00B050"/>
                </a:solidFill>
                <a:effectLst/>
                <a:uLnTx/>
                <a:uFillTx/>
                <a:latin typeface="Calibri (Body)"/>
                <a:ea typeface="+mn-ea"/>
                <a:cs typeface="+mn-cs"/>
              </a:rPr>
              <a:t>Value</a:t>
            </a:r>
            <a:endParaRPr kumimoji="0" lang="es-MX" sz="1500" b="1" i="0" u="none" strike="noStrike" kern="1200" cap="none" spc="0" normalizeH="0" baseline="0" noProof="0" dirty="0">
              <a:ln>
                <a:noFill/>
              </a:ln>
              <a:solidFill>
                <a:srgbClr val="00B050"/>
              </a:solidFill>
              <a:effectLst/>
              <a:uLnTx/>
              <a:uFillTx/>
              <a:latin typeface="Calibri (Body)"/>
              <a:ea typeface="+mn-ea"/>
              <a:cs typeface="+mn-cs"/>
            </a:endParaRPr>
          </a:p>
        </p:txBody>
      </p:sp>
      <p:sp>
        <p:nvSpPr>
          <p:cNvPr id="4" name="CuadroTexto 7">
            <a:extLst>
              <a:ext uri="{FF2B5EF4-FFF2-40B4-BE49-F238E27FC236}">
                <a16:creationId xmlns:a16="http://schemas.microsoft.com/office/drawing/2014/main" id="{CA0469AC-67F5-3A98-F6DE-51128A48DF29}"/>
              </a:ext>
            </a:extLst>
          </p:cNvPr>
          <p:cNvSpPr txBox="1"/>
          <p:nvPr/>
        </p:nvSpPr>
        <p:spPr>
          <a:xfrm>
            <a:off x="6234599" y="4320524"/>
            <a:ext cx="558303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500" b="1" i="0" u="none" strike="noStrike" kern="1200" cap="none" spc="0" normalizeH="0" baseline="0" noProof="0" dirty="0" err="1">
                <a:ln>
                  <a:noFill/>
                </a:ln>
                <a:solidFill>
                  <a:srgbClr val="00B050"/>
                </a:solidFill>
                <a:effectLst/>
                <a:uLnTx/>
                <a:uFillTx/>
                <a:latin typeface="Calibri (Body)"/>
                <a:ea typeface="+mn-ea"/>
                <a:cs typeface="+mn-cs"/>
              </a:rPr>
              <a:t>Upsides</a:t>
            </a:r>
            <a:endParaRPr kumimoji="0" lang="es-MX" sz="1500" b="1" i="0" u="none" strike="noStrike" kern="1200" cap="none" spc="0" normalizeH="0" baseline="0" noProof="0" dirty="0">
              <a:ln>
                <a:noFill/>
              </a:ln>
              <a:solidFill>
                <a:srgbClr val="00B050"/>
              </a:solidFill>
              <a:effectLst/>
              <a:uLnTx/>
              <a:uFillTx/>
              <a:latin typeface="Calibri (Body)"/>
              <a:ea typeface="+mn-ea"/>
              <a:cs typeface="+mn-cs"/>
            </a:endParaRPr>
          </a:p>
        </p:txBody>
      </p:sp>
      <p:sp>
        <p:nvSpPr>
          <p:cNvPr id="5" name="CuadroTexto 7">
            <a:extLst>
              <a:ext uri="{FF2B5EF4-FFF2-40B4-BE49-F238E27FC236}">
                <a16:creationId xmlns:a16="http://schemas.microsoft.com/office/drawing/2014/main" id="{488129CB-18DF-0D55-3A20-03172084A9B3}"/>
              </a:ext>
            </a:extLst>
          </p:cNvPr>
          <p:cNvSpPr txBox="1"/>
          <p:nvPr/>
        </p:nvSpPr>
        <p:spPr>
          <a:xfrm>
            <a:off x="6206257" y="1572591"/>
            <a:ext cx="558303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dirty="0">
                <a:ln>
                  <a:noFill/>
                </a:ln>
                <a:solidFill>
                  <a:srgbClr val="00B050"/>
                </a:solidFill>
                <a:effectLst/>
                <a:uLnTx/>
                <a:uFillTx/>
                <a:latin typeface="Calibri (Body)"/>
                <a:ea typeface="+mn-ea"/>
                <a:cs typeface="+mn-cs"/>
              </a:rPr>
              <a:t>Structure</a:t>
            </a:r>
          </a:p>
        </p:txBody>
      </p:sp>
    </p:spTree>
    <p:extLst>
      <p:ext uri="{BB962C8B-B14F-4D97-AF65-F5344CB8AC3E}">
        <p14:creationId xmlns:p14="http://schemas.microsoft.com/office/powerpoint/2010/main" val="2089336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400" descr="TextBox 37">
            <a:extLst>
              <a:ext uri="{FF2B5EF4-FFF2-40B4-BE49-F238E27FC236}">
                <a16:creationId xmlns:a16="http://schemas.microsoft.com/office/drawing/2014/main" id="{0064A6BE-E834-42BC-B9B4-40AFCACE1713}"/>
              </a:ext>
            </a:extLst>
          </p:cNvPr>
          <p:cNvSpPr/>
          <p:nvPr/>
        </p:nvSpPr>
        <p:spPr>
          <a:xfrm>
            <a:off x="2796455" y="209896"/>
            <a:ext cx="6609799" cy="477054"/>
          </a:xfrm>
          <a:prstGeom prst="rect">
            <a:avLst/>
          </a:prstGeom>
          <a:ln w="25400">
            <a:miter lim="400000"/>
          </a:ln>
          <a:extLst>
            <a:ext uri="{C572A759-6A51-4108-AA02-DFA0A04FC94B}">
              <ma14:wrappingTextBoxFlag xmlns="" xmlns:ma14="http://schemas.microsoft.com/office/mac/drawingml/2011/main" val="1"/>
            </a:ext>
          </a:extLst>
        </p:spPr>
        <p:txBody>
          <a:bodyPr wrap="none" tIns="45720" bIns="45720">
            <a:noAutofit/>
          </a:bodyPr>
          <a:lstStyle>
            <a:lvl1pPr algn="ctr">
              <a:defRPr sz="5000">
                <a:solidFill>
                  <a:srgbClr val="FFFFFF"/>
                </a:solidFill>
                <a:latin typeface="Helvetica Light"/>
                <a:ea typeface="Helvetica Light"/>
                <a:cs typeface="Helvetica Light"/>
                <a:sym typeface="Helvetica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500" b="0" i="0" u="none" strike="noStrike" kern="1200" cap="none" spc="0" normalizeH="0" baseline="0" noProof="0" dirty="0">
                <a:ln>
                  <a:noFill/>
                </a:ln>
                <a:solidFill>
                  <a:srgbClr val="FFFFFF"/>
                </a:solidFill>
                <a:effectLst/>
                <a:uLnTx/>
                <a:uFillTx/>
                <a:latin typeface="Helvetica Light"/>
                <a:sym typeface="Helvetica Light"/>
              </a:rPr>
              <a:t>Jaguar </a:t>
            </a:r>
          </a:p>
        </p:txBody>
      </p:sp>
      <p:pic>
        <p:nvPicPr>
          <p:cNvPr id="34" name="Picture 10" descr="Rows of solar panels&#10;&#10;Description automatically generated with medium confidence">
            <a:extLst>
              <a:ext uri="{FF2B5EF4-FFF2-40B4-BE49-F238E27FC236}">
                <a16:creationId xmlns:a16="http://schemas.microsoft.com/office/drawing/2014/main" id="{ACB71235-161D-4D56-A9F3-63263AF0034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912812"/>
            <a:ext cx="7612983" cy="3416301"/>
          </a:xfrm>
          <a:prstGeom prst="rect">
            <a:avLst/>
          </a:prstGeom>
        </p:spPr>
      </p:pic>
      <p:sp>
        <p:nvSpPr>
          <p:cNvPr id="7" name="Shape 403" descr="Slide Number Placeholder 5">
            <a:extLst>
              <a:ext uri="{FF2B5EF4-FFF2-40B4-BE49-F238E27FC236}">
                <a16:creationId xmlns:a16="http://schemas.microsoft.com/office/drawing/2014/main" id="{F082277C-800F-B4FE-497A-66E6D624B4FB}"/>
              </a:ext>
            </a:extLst>
          </p:cNvPr>
          <p:cNvSpPr txBox="1">
            <a:spLocks/>
          </p:cNvSpPr>
          <p:nvPr/>
        </p:nvSpPr>
        <p:spPr>
          <a:xfrm>
            <a:off x="11800115" y="6541907"/>
            <a:ext cx="391886" cy="257956"/>
          </a:xfrm>
          <a:prstGeom prst="rect">
            <a:avLst/>
          </a:prstGeom>
          <a:extLst>
            <a:ext uri="{C572A759-6A51-4108-AA02-DFA0A04FC94B}">
              <ma14:wrappingTextBoxFlag xmlns:ma14="http://schemas.microsoft.com/office/mac/drawingml/2011/main" xmlns="" val="1"/>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s-MX" sz="1100" b="1" i="0" u="none" strike="noStrike" kern="1200" cap="none" spc="0" normalizeH="0" baseline="0" noProof="0" smtClean="0">
                <a:ln>
                  <a:noFill/>
                </a:ln>
                <a:solidFill>
                  <a:srgbClr val="44546A"/>
                </a:solidFill>
                <a:effectLst/>
                <a:uLnTx/>
                <a:uFillTx/>
                <a:latin typeface="Calibri" panose="020F0502020204030204"/>
                <a:ea typeface="+mn-ea"/>
                <a:cs typeface="+mn-cs"/>
                <a:sym typeface="Source Sans Pro Light"/>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s-MX" sz="1100" b="1" i="0" u="none" strike="noStrike" kern="1200" cap="none" spc="0" normalizeH="0" baseline="0" noProof="0" dirty="0">
              <a:ln>
                <a:noFill/>
              </a:ln>
              <a:solidFill>
                <a:srgbClr val="44546A"/>
              </a:solidFill>
              <a:effectLst/>
              <a:uLnTx/>
              <a:uFillTx/>
              <a:latin typeface="Calibri" panose="020F0502020204030204"/>
              <a:ea typeface="+mn-ea"/>
              <a:cs typeface="+mn-cs"/>
              <a:sym typeface="Source Sans Pro Light"/>
            </a:endParaRPr>
          </a:p>
        </p:txBody>
      </p:sp>
      <p:pic>
        <p:nvPicPr>
          <p:cNvPr id="3" name="Picture 2">
            <a:extLst>
              <a:ext uri="{FF2B5EF4-FFF2-40B4-BE49-F238E27FC236}">
                <a16:creationId xmlns:a16="http://schemas.microsoft.com/office/drawing/2014/main" id="{18DDCBFA-12F8-A997-E727-E527A5ED364C}"/>
              </a:ext>
            </a:extLst>
          </p:cNvPr>
          <p:cNvPicPr>
            <a:picLocks noChangeAspect="1"/>
          </p:cNvPicPr>
          <p:nvPr/>
        </p:nvPicPr>
        <p:blipFill>
          <a:blip r:embed="rId4"/>
          <a:stretch>
            <a:fillRect/>
          </a:stretch>
        </p:blipFill>
        <p:spPr>
          <a:xfrm>
            <a:off x="7612983" y="912812"/>
            <a:ext cx="4579017" cy="3416301"/>
          </a:xfrm>
          <a:prstGeom prst="rect">
            <a:avLst/>
          </a:prstGeom>
        </p:spPr>
      </p:pic>
      <p:pic>
        <p:nvPicPr>
          <p:cNvPr id="5" name="Picture 4">
            <a:extLst>
              <a:ext uri="{FF2B5EF4-FFF2-40B4-BE49-F238E27FC236}">
                <a16:creationId xmlns:a16="http://schemas.microsoft.com/office/drawing/2014/main" id="{A7976E4E-AB79-52C5-2C8F-1018B7392809}"/>
              </a:ext>
            </a:extLst>
          </p:cNvPr>
          <p:cNvPicPr>
            <a:picLocks noChangeAspect="1"/>
          </p:cNvPicPr>
          <p:nvPr/>
        </p:nvPicPr>
        <p:blipFill>
          <a:blip r:embed="rId5"/>
          <a:stretch>
            <a:fillRect/>
          </a:stretch>
        </p:blipFill>
        <p:spPr>
          <a:xfrm>
            <a:off x="0" y="4329114"/>
            <a:ext cx="8639175" cy="2212794"/>
          </a:xfrm>
          <a:prstGeom prst="rect">
            <a:avLst/>
          </a:prstGeom>
        </p:spPr>
      </p:pic>
      <p:pic>
        <p:nvPicPr>
          <p:cNvPr id="8" name="Picture 7">
            <a:extLst>
              <a:ext uri="{FF2B5EF4-FFF2-40B4-BE49-F238E27FC236}">
                <a16:creationId xmlns:a16="http://schemas.microsoft.com/office/drawing/2014/main" id="{F6EB3ACE-6C15-D25D-29F8-D64434EE754E}"/>
              </a:ext>
            </a:extLst>
          </p:cNvPr>
          <p:cNvPicPr>
            <a:picLocks noChangeAspect="1"/>
          </p:cNvPicPr>
          <p:nvPr/>
        </p:nvPicPr>
        <p:blipFill>
          <a:blip r:embed="rId6"/>
          <a:stretch>
            <a:fillRect/>
          </a:stretch>
        </p:blipFill>
        <p:spPr>
          <a:xfrm>
            <a:off x="8639175" y="4329114"/>
            <a:ext cx="3552825" cy="2212794"/>
          </a:xfrm>
          <a:prstGeom prst="rect">
            <a:avLst/>
          </a:prstGeom>
        </p:spPr>
      </p:pic>
    </p:spTree>
    <p:extLst>
      <p:ext uri="{BB962C8B-B14F-4D97-AF65-F5344CB8AC3E}">
        <p14:creationId xmlns:p14="http://schemas.microsoft.com/office/powerpoint/2010/main" val="3581077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Marcador de número de diapositiva 5">
            <a:extLst>
              <a:ext uri="{FF2B5EF4-FFF2-40B4-BE49-F238E27FC236}">
                <a16:creationId xmlns:a16="http://schemas.microsoft.com/office/drawing/2014/main" id="{FEB22377-F56F-BD65-0640-15AA175810CA}"/>
              </a:ext>
            </a:extLst>
          </p:cNvPr>
          <p:cNvSpPr>
            <a:spLocks noGrp="1"/>
          </p:cNvSpPr>
          <p:nvPr>
            <p:ph type="sldNum" sz="quarter" idx="12"/>
          </p:nvPr>
        </p:nvSpPr>
        <p:spPr>
          <a:xfrm>
            <a:off x="9292497" y="647780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1969DE-D155-4290-A1C5-98AF1F200E92}"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AD681B91-61D4-DBB3-F681-FAA700553B85}"/>
              </a:ext>
            </a:extLst>
          </p:cNvPr>
          <p:cNvSpPr txBox="1"/>
          <p:nvPr/>
        </p:nvSpPr>
        <p:spPr>
          <a:xfrm>
            <a:off x="371475" y="1907170"/>
            <a:ext cx="5583036" cy="2419509"/>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300" dirty="0">
                <a:solidFill>
                  <a:prstClr val="black"/>
                </a:solidFill>
                <a:latin typeface="Calibri (Body)"/>
                <a:ea typeface="Calibri" panose="020F0502020204030204" pitchFamily="34" charset="0"/>
                <a:cs typeface="Times New Roman" panose="02020603050405020304" pitchFamily="18" charset="0"/>
              </a:rPr>
              <a:t>P</a:t>
            </a:r>
            <a:r>
              <a:rPr kumimoji="0" lang="en-US" sz="1300" b="0" i="0" u="none" strike="noStrike" kern="1200" cap="none" spc="0" normalizeH="0" baseline="0" noProof="0" dirty="0" err="1">
                <a:ln>
                  <a:noFill/>
                </a:ln>
                <a:solidFill>
                  <a:prstClr val="black"/>
                </a:solidFill>
                <a:effectLst/>
                <a:uLnTx/>
                <a:uFillTx/>
                <a:latin typeface="Calibri (Body)"/>
                <a:ea typeface="Calibri" panose="020F0502020204030204" pitchFamily="34" charset="0"/>
                <a:cs typeface="Times New Roman" panose="02020603050405020304" pitchFamily="18" charset="0"/>
              </a:rPr>
              <a:t>roduction</a:t>
            </a: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 shared contract granted to the Consortium in 2016 by the National Hydrocarbons Commission with a duration of 30 years.</a:t>
            </a:r>
            <a:endParaRPr kumimoji="0" lang="es-MX"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Field located in shallow waters in the </a:t>
            </a:r>
            <a:r>
              <a:rPr kumimoji="0" lang="es-ES" sz="1300" b="0" i="0" u="none" strike="noStrike" kern="1200" cap="none" spc="0" normalizeH="0" baseline="0" noProof="0" dirty="0">
                <a:ln>
                  <a:noFill/>
                </a:ln>
                <a:solidFill>
                  <a:srgbClr val="000000"/>
                </a:solidFill>
                <a:effectLst/>
                <a:uLnTx/>
                <a:uFillTx/>
                <a:latin typeface="Calibri" panose="020F0502020204030204"/>
                <a:ea typeface="+mn-ea"/>
                <a:cs typeface="+mn-cs"/>
              </a:rPr>
              <a:t>Cuenca Sureste</a:t>
            </a: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 with an area of ​​40km2.</a:t>
            </a:r>
            <a:endParaRPr kumimoji="0" lang="es-MX"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The development plan consists of 7 producing wells and 7 injection wells; the on-shore and off-shore infrastructure are 100% operational.</a:t>
            </a:r>
            <a:endParaRPr kumimoji="0" lang="es-MX"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It is connected through the "</a:t>
            </a:r>
            <a:r>
              <a:rPr kumimoji="0" lang="en-US" sz="1300" b="0" i="0" u="none" strike="noStrike" kern="1200" cap="none" spc="0" normalizeH="0" baseline="0" noProof="0" dirty="0" err="1">
                <a:ln>
                  <a:noFill/>
                </a:ln>
                <a:solidFill>
                  <a:prstClr val="black"/>
                </a:solidFill>
                <a:effectLst/>
                <a:uLnTx/>
                <a:uFillTx/>
                <a:latin typeface="Calibri (Body)"/>
                <a:ea typeface="Calibri" panose="020F0502020204030204" pitchFamily="34" charset="0"/>
                <a:cs typeface="Times New Roman" panose="02020603050405020304" pitchFamily="18" charset="0"/>
              </a:rPr>
              <a:t>Escribano</a:t>
            </a: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 to the Dos Bocas Maritime Terminal; 27 km away and the “Palomas” gas processing center.</a:t>
            </a:r>
            <a:endParaRPr kumimoji="0" lang="es-MX"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Production as of Mar’23 of ~26,300 </a:t>
            </a:r>
            <a:r>
              <a:rPr kumimoji="0" lang="en-US" sz="1300" b="0" i="0" u="none" strike="noStrike" kern="1200" cap="none" spc="0" normalizeH="0" baseline="0" noProof="0" dirty="0" err="1">
                <a:ln>
                  <a:noFill/>
                </a:ln>
                <a:solidFill>
                  <a:prstClr val="black"/>
                </a:solidFill>
                <a:effectLst/>
                <a:uLnTx/>
                <a:uFillTx/>
                <a:latin typeface="Calibri (Body)"/>
                <a:ea typeface="Calibri" panose="020F0502020204030204" pitchFamily="34" charset="0"/>
                <a:cs typeface="Times New Roman" panose="02020603050405020304" pitchFamily="18" charset="0"/>
              </a:rPr>
              <a:t>boed</a:t>
            </a: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a:t>
            </a:r>
            <a:endParaRPr kumimoji="0" lang="es-MX"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endParaRPr>
          </a:p>
        </p:txBody>
      </p:sp>
      <p:cxnSp>
        <p:nvCxnSpPr>
          <p:cNvPr id="17" name="Conector recto 71">
            <a:extLst>
              <a:ext uri="{FF2B5EF4-FFF2-40B4-BE49-F238E27FC236}">
                <a16:creationId xmlns:a16="http://schemas.microsoft.com/office/drawing/2014/main" id="{0E4A6229-6D80-A22A-D3EB-7A2E4472FB69}"/>
              </a:ext>
            </a:extLst>
          </p:cNvPr>
          <p:cNvCxnSpPr>
            <a:cxnSpLocks/>
          </p:cNvCxnSpPr>
          <p:nvPr/>
        </p:nvCxnSpPr>
        <p:spPr>
          <a:xfrm flipH="1" flipV="1">
            <a:off x="421524" y="1856202"/>
            <a:ext cx="5400000" cy="8418"/>
          </a:xfrm>
          <a:prstGeom prst="line">
            <a:avLst/>
          </a:prstGeom>
          <a:ln w="25400">
            <a:solidFill>
              <a:srgbClr val="1E3E66"/>
            </a:solidFill>
          </a:ln>
        </p:spPr>
        <p:style>
          <a:lnRef idx="1">
            <a:schemeClr val="accent1"/>
          </a:lnRef>
          <a:fillRef idx="0">
            <a:schemeClr val="accent1"/>
          </a:fillRef>
          <a:effectRef idx="0">
            <a:schemeClr val="accent1"/>
          </a:effectRef>
          <a:fontRef idx="minor">
            <a:schemeClr val="tx1"/>
          </a:fontRef>
        </p:style>
      </p:cxnSp>
      <p:cxnSp>
        <p:nvCxnSpPr>
          <p:cNvPr id="20" name="Conector recto 71">
            <a:extLst>
              <a:ext uri="{FF2B5EF4-FFF2-40B4-BE49-F238E27FC236}">
                <a16:creationId xmlns:a16="http://schemas.microsoft.com/office/drawing/2014/main" id="{F79050A1-3A82-C6E5-1ED5-F58DAC2C0F7B}"/>
              </a:ext>
            </a:extLst>
          </p:cNvPr>
          <p:cNvCxnSpPr>
            <a:cxnSpLocks/>
          </p:cNvCxnSpPr>
          <p:nvPr/>
        </p:nvCxnSpPr>
        <p:spPr>
          <a:xfrm flipH="1">
            <a:off x="449865" y="4563473"/>
            <a:ext cx="5400000" cy="0"/>
          </a:xfrm>
          <a:prstGeom prst="line">
            <a:avLst/>
          </a:prstGeom>
          <a:ln w="25400">
            <a:solidFill>
              <a:srgbClr val="1E3E66"/>
            </a:solidFill>
          </a:ln>
        </p:spPr>
        <p:style>
          <a:lnRef idx="1">
            <a:schemeClr val="accent1"/>
          </a:lnRef>
          <a:fillRef idx="0">
            <a:schemeClr val="accent1"/>
          </a:fillRef>
          <a:effectRef idx="0">
            <a:schemeClr val="accent1"/>
          </a:effectRef>
          <a:fontRef idx="minor">
            <a:schemeClr val="tx1"/>
          </a:fontRef>
        </p:style>
      </p:cxnSp>
      <p:cxnSp>
        <p:nvCxnSpPr>
          <p:cNvPr id="24" name="Conector recto 71">
            <a:extLst>
              <a:ext uri="{FF2B5EF4-FFF2-40B4-BE49-F238E27FC236}">
                <a16:creationId xmlns:a16="http://schemas.microsoft.com/office/drawing/2014/main" id="{3E9127D4-4429-F3CA-F079-B593DEB56881}"/>
              </a:ext>
            </a:extLst>
          </p:cNvPr>
          <p:cNvCxnSpPr>
            <a:cxnSpLocks/>
          </p:cNvCxnSpPr>
          <p:nvPr/>
        </p:nvCxnSpPr>
        <p:spPr>
          <a:xfrm flipH="1">
            <a:off x="6234599" y="1864620"/>
            <a:ext cx="5400000" cy="0"/>
          </a:xfrm>
          <a:prstGeom prst="line">
            <a:avLst/>
          </a:prstGeom>
          <a:ln w="25400">
            <a:solidFill>
              <a:srgbClr val="1E3E66"/>
            </a:solidFill>
          </a:ln>
        </p:spPr>
        <p:style>
          <a:lnRef idx="1">
            <a:schemeClr val="accent1"/>
          </a:lnRef>
          <a:fillRef idx="0">
            <a:schemeClr val="accent1"/>
          </a:fillRef>
          <a:effectRef idx="0">
            <a:schemeClr val="accent1"/>
          </a:effectRef>
          <a:fontRef idx="minor">
            <a:schemeClr val="tx1"/>
          </a:fontRef>
        </p:style>
      </p:cxnSp>
      <p:cxnSp>
        <p:nvCxnSpPr>
          <p:cNvPr id="28" name="Conector recto 71">
            <a:extLst>
              <a:ext uri="{FF2B5EF4-FFF2-40B4-BE49-F238E27FC236}">
                <a16:creationId xmlns:a16="http://schemas.microsoft.com/office/drawing/2014/main" id="{5C54AEC3-9F82-5C50-E34B-133FC9A5F095}"/>
              </a:ext>
            </a:extLst>
          </p:cNvPr>
          <p:cNvCxnSpPr>
            <a:cxnSpLocks/>
          </p:cNvCxnSpPr>
          <p:nvPr/>
        </p:nvCxnSpPr>
        <p:spPr>
          <a:xfrm flipH="1">
            <a:off x="6262941" y="4559098"/>
            <a:ext cx="5398117" cy="8249"/>
          </a:xfrm>
          <a:prstGeom prst="line">
            <a:avLst/>
          </a:prstGeom>
          <a:ln w="25400">
            <a:solidFill>
              <a:srgbClr val="1E3E66"/>
            </a:solidFill>
          </a:ln>
        </p:spPr>
        <p:style>
          <a:lnRef idx="1">
            <a:schemeClr val="accent1"/>
          </a:lnRef>
          <a:fillRef idx="0">
            <a:schemeClr val="accent1"/>
          </a:fillRef>
          <a:effectRef idx="0">
            <a:schemeClr val="accent1"/>
          </a:effectRef>
          <a:fontRef idx="minor">
            <a:schemeClr val="tx1"/>
          </a:fontRef>
        </p:style>
      </p:cxnSp>
      <p:graphicFrame>
        <p:nvGraphicFramePr>
          <p:cNvPr id="33" name="Table 33">
            <a:extLst>
              <a:ext uri="{FF2B5EF4-FFF2-40B4-BE49-F238E27FC236}">
                <a16:creationId xmlns:a16="http://schemas.microsoft.com/office/drawing/2014/main" id="{398DDE26-F11C-3363-2631-6D162EAC5CB3}"/>
              </a:ext>
            </a:extLst>
          </p:cNvPr>
          <p:cNvGraphicFramePr>
            <a:graphicFrameLocks noGrp="1"/>
          </p:cNvGraphicFramePr>
          <p:nvPr>
            <p:extLst>
              <p:ext uri="{D42A27DB-BD31-4B8C-83A1-F6EECF244321}">
                <p14:modId xmlns:p14="http://schemas.microsoft.com/office/powerpoint/2010/main" val="79367096"/>
              </p:ext>
            </p:extLst>
          </p:nvPr>
        </p:nvGraphicFramePr>
        <p:xfrm>
          <a:off x="6283959" y="4746318"/>
          <a:ext cx="5302782" cy="1287780"/>
        </p:xfrm>
        <a:graphic>
          <a:graphicData uri="http://schemas.openxmlformats.org/drawingml/2006/table">
            <a:tbl>
              <a:tblPr firstRow="1" bandRow="1">
                <a:tableStyleId>{5C22544A-7EE6-4342-B048-85BDC9FD1C3A}</a:tableStyleId>
              </a:tblPr>
              <a:tblGrid>
                <a:gridCol w="1316991">
                  <a:extLst>
                    <a:ext uri="{9D8B030D-6E8A-4147-A177-3AD203B41FA5}">
                      <a16:colId xmlns:a16="http://schemas.microsoft.com/office/drawing/2014/main" val="1429048131"/>
                    </a:ext>
                  </a:extLst>
                </a:gridCol>
                <a:gridCol w="3985791">
                  <a:extLst>
                    <a:ext uri="{9D8B030D-6E8A-4147-A177-3AD203B41FA5}">
                      <a16:colId xmlns:a16="http://schemas.microsoft.com/office/drawing/2014/main" val="2829689521"/>
                    </a:ext>
                  </a:extLst>
                </a:gridCol>
              </a:tblGrid>
              <a:tr h="245395">
                <a:tc>
                  <a:txBody>
                    <a:bodyPr/>
                    <a:lstStyle/>
                    <a:p>
                      <a:endParaRPr lang="es-MX" sz="1400" dirty="0"/>
                    </a:p>
                  </a:txBody>
                  <a:tcPr>
                    <a:solidFill>
                      <a:srgbClr val="1E3E66"/>
                    </a:solidFill>
                  </a:tcPr>
                </a:tc>
                <a:tc>
                  <a:txBody>
                    <a:bodyPr/>
                    <a:lstStyle/>
                    <a:p>
                      <a:r>
                        <a:rPr lang="es-ES" sz="1400" dirty="0" err="1"/>
                        <a:t>Description</a:t>
                      </a:r>
                      <a:r>
                        <a:rPr lang="es-ES" sz="1400" dirty="0"/>
                        <a:t> </a:t>
                      </a:r>
                      <a:endParaRPr lang="es-MX" sz="1400" dirty="0"/>
                    </a:p>
                  </a:txBody>
                  <a:tcPr>
                    <a:solidFill>
                      <a:srgbClr val="1E3E66"/>
                    </a:solidFill>
                  </a:tcPr>
                </a:tc>
                <a:extLst>
                  <a:ext uri="{0D108BD9-81ED-4DB2-BD59-A6C34878D82A}">
                    <a16:rowId xmlns:a16="http://schemas.microsoft.com/office/drawing/2014/main" val="3751363176"/>
                  </a:ext>
                </a:extLst>
              </a:tr>
              <a:tr h="381993">
                <a:tc>
                  <a:txBody>
                    <a:bodyPr/>
                    <a:lstStyle/>
                    <a:p>
                      <a:r>
                        <a:rPr lang="en-US" sz="1050" noProof="0" dirty="0"/>
                        <a:t>Financing</a:t>
                      </a:r>
                    </a:p>
                  </a:txBody>
                  <a:tcPr>
                    <a:solidFill>
                      <a:schemeClr val="accent5">
                        <a:lumMod val="40000"/>
                        <a:lumOff val="60000"/>
                      </a:schemeClr>
                    </a:solidFill>
                  </a:tcPr>
                </a:tc>
                <a:tc>
                  <a:txBody>
                    <a:bodyPr/>
                    <a:lstStyle/>
                    <a:p>
                      <a:r>
                        <a:rPr lang="en-US" sz="1050" dirty="0"/>
                        <a:t>Hire financing to exercise the purchase option for the additional 4.4% stake or optimize the capital structure</a:t>
                      </a:r>
                      <a:endParaRPr lang="es-ES" sz="1050" dirty="0"/>
                    </a:p>
                  </a:txBody>
                  <a:tcPr>
                    <a:solidFill>
                      <a:schemeClr val="accent5">
                        <a:lumMod val="40000"/>
                        <a:lumOff val="60000"/>
                      </a:schemeClr>
                    </a:solidFill>
                  </a:tcPr>
                </a:tc>
                <a:extLst>
                  <a:ext uri="{0D108BD9-81ED-4DB2-BD59-A6C34878D82A}">
                    <a16:rowId xmlns:a16="http://schemas.microsoft.com/office/drawing/2014/main" val="848886726"/>
                  </a:ext>
                </a:extLst>
              </a:tr>
              <a:tr h="488551">
                <a:tc>
                  <a:txBody>
                    <a:bodyPr/>
                    <a:lstStyle/>
                    <a:p>
                      <a:r>
                        <a:rPr lang="es-ES" sz="1050" dirty="0" err="1"/>
                        <a:t>Reservoir</a:t>
                      </a:r>
                      <a:r>
                        <a:rPr lang="es-ES" sz="1050" dirty="0"/>
                        <a:t> </a:t>
                      </a:r>
                      <a:r>
                        <a:rPr lang="es-ES" sz="1050" dirty="0" err="1"/>
                        <a:t>optimization</a:t>
                      </a:r>
                      <a:endParaRPr lang="es-MX" sz="1050" dirty="0"/>
                    </a:p>
                  </a:txBody>
                  <a:tcPr>
                    <a:solidFill>
                      <a:schemeClr val="accent5">
                        <a:lumMod val="20000"/>
                        <a:lumOff val="80000"/>
                      </a:schemeClr>
                    </a:solidFill>
                  </a:tcPr>
                </a:tc>
                <a:tc>
                  <a:txBody>
                    <a:bodyPr/>
                    <a:lstStyle/>
                    <a:p>
                      <a:r>
                        <a:rPr lang="en-US" sz="1050" dirty="0"/>
                        <a:t>Evaluate the implementation of tertiary recovery, whose main techniques include gas injection, chemical flooding and thermal methods</a:t>
                      </a:r>
                      <a:endParaRPr lang="es-MX" sz="1050" dirty="0"/>
                    </a:p>
                  </a:txBody>
                  <a:tcPr>
                    <a:solidFill>
                      <a:schemeClr val="accent5">
                        <a:lumMod val="20000"/>
                        <a:lumOff val="80000"/>
                      </a:schemeClr>
                    </a:solidFill>
                  </a:tcPr>
                </a:tc>
                <a:extLst>
                  <a:ext uri="{0D108BD9-81ED-4DB2-BD59-A6C34878D82A}">
                    <a16:rowId xmlns:a16="http://schemas.microsoft.com/office/drawing/2014/main" val="915716730"/>
                  </a:ext>
                </a:extLst>
              </a:tr>
            </a:tbl>
          </a:graphicData>
        </a:graphic>
      </p:graphicFrame>
      <p:sp>
        <p:nvSpPr>
          <p:cNvPr id="23" name="Shape 400" descr="TextBox 37">
            <a:extLst>
              <a:ext uri="{FF2B5EF4-FFF2-40B4-BE49-F238E27FC236}">
                <a16:creationId xmlns:a16="http://schemas.microsoft.com/office/drawing/2014/main" id="{A15F00A6-7259-225A-D09B-B264196DE09D}"/>
              </a:ext>
            </a:extLst>
          </p:cNvPr>
          <p:cNvSpPr/>
          <p:nvPr/>
        </p:nvSpPr>
        <p:spPr>
          <a:xfrm>
            <a:off x="2787230" y="209895"/>
            <a:ext cx="6609799" cy="477054"/>
          </a:xfrm>
          <a:prstGeom prst="rect">
            <a:avLst/>
          </a:prstGeom>
          <a:ln w="25400">
            <a:miter lim="400000"/>
          </a:ln>
          <a:extLst>
            <a:ext uri="{C572A759-6A51-4108-AA02-DFA0A04FC94B}">
              <ma14:wrappingTextBoxFlag xmlns:ma14="http://schemas.microsoft.com/office/mac/drawingml/2011/main" xmlns="" val="1"/>
            </a:ext>
          </a:extLst>
        </p:spPr>
        <p:txBody>
          <a:bodyPr wrap="none" tIns="45720" bIns="45720">
            <a:noAutofit/>
          </a:bodyPr>
          <a:lstStyle>
            <a:lvl1pPr algn="ctr">
              <a:defRPr sz="5000">
                <a:solidFill>
                  <a:srgbClr val="FFFFFF"/>
                </a:solidFill>
                <a:latin typeface="Helvetica Light"/>
                <a:ea typeface="Helvetica Light"/>
                <a:cs typeface="Helvetica Light"/>
                <a:sym typeface="Helvetica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500" b="0" i="0" u="none" strike="noStrike" kern="1200" cap="none" spc="0" normalizeH="0" baseline="0" noProof="0" dirty="0" err="1">
                <a:ln>
                  <a:noFill/>
                </a:ln>
                <a:solidFill>
                  <a:srgbClr val="FFFFFF"/>
                </a:solidFill>
                <a:effectLst/>
                <a:uLnTx/>
                <a:uFillTx/>
                <a:latin typeface="Helvetica Light"/>
                <a:sym typeface="Helvetica Light"/>
              </a:rPr>
              <a:t>Hokchi</a:t>
            </a:r>
            <a:r>
              <a:rPr kumimoji="0" lang="es-MX" sz="2500" b="0" i="0" u="none" strike="noStrike" kern="1200" cap="none" spc="0" normalizeH="0" baseline="0" noProof="0" dirty="0">
                <a:ln>
                  <a:noFill/>
                </a:ln>
                <a:solidFill>
                  <a:srgbClr val="FFFFFF"/>
                </a:solidFill>
                <a:effectLst/>
                <a:uLnTx/>
                <a:uFillTx/>
                <a:latin typeface="Helvetica Light"/>
                <a:sym typeface="Helvetica Light"/>
              </a:rPr>
              <a:t> </a:t>
            </a:r>
          </a:p>
        </p:txBody>
      </p:sp>
      <p:sp>
        <p:nvSpPr>
          <p:cNvPr id="27" name="TextBox 26">
            <a:extLst>
              <a:ext uri="{FF2B5EF4-FFF2-40B4-BE49-F238E27FC236}">
                <a16:creationId xmlns:a16="http://schemas.microsoft.com/office/drawing/2014/main" id="{92A77811-A2B5-9C92-EF66-71770BB27737}"/>
              </a:ext>
            </a:extLst>
          </p:cNvPr>
          <p:cNvSpPr txBox="1"/>
          <p:nvPr/>
        </p:nvSpPr>
        <p:spPr>
          <a:xfrm>
            <a:off x="358347" y="4653221"/>
            <a:ext cx="5583036" cy="1674817"/>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Located in one of the most productive areas in the Gulf of Mexico.</a:t>
            </a:r>
            <a:endParaRPr kumimoji="0" lang="es-MX"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Attractive technical indicators; low-risk and low geological complexity reservoir.</a:t>
            </a:r>
            <a:endParaRPr kumimoji="0" lang="es-MX"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Crude quality of 29° API, with commercial agreements with PEMEX.</a:t>
            </a:r>
            <a:endParaRPr kumimoji="0" lang="es-MX"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rPr>
              <a:t>Reserves certified by Ryder Scott and RPS Group, with an estimated recovery factor of 37% to 43%.</a:t>
            </a:r>
            <a:endParaRPr kumimoji="0" lang="es-MX" sz="13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endParaRPr>
          </a:p>
        </p:txBody>
      </p:sp>
      <p:sp>
        <p:nvSpPr>
          <p:cNvPr id="30" name="CuadroTexto 13">
            <a:extLst>
              <a:ext uri="{FF2B5EF4-FFF2-40B4-BE49-F238E27FC236}">
                <a16:creationId xmlns:a16="http://schemas.microsoft.com/office/drawing/2014/main" id="{C558848B-D876-2B65-828C-8757FFDF9096}"/>
              </a:ext>
            </a:extLst>
          </p:cNvPr>
          <p:cNvSpPr txBox="1"/>
          <p:nvPr/>
        </p:nvSpPr>
        <p:spPr>
          <a:xfrm>
            <a:off x="336000" y="910829"/>
            <a:ext cx="11520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13294F"/>
                </a:solidFill>
                <a:effectLst/>
                <a:uLnTx/>
                <a:uFillTx/>
                <a:latin typeface="Calibri" panose="020F0502020204030204"/>
                <a:ea typeface="+mn-ea"/>
                <a:cs typeface="+mn-cs"/>
              </a:rPr>
              <a:t>AINDA acquired a minority interest in the Production Sharing Contract (“PSC”) for the </a:t>
            </a:r>
            <a:r>
              <a:rPr kumimoji="0" lang="en-US" b="0" i="0" u="none" strike="noStrike" kern="1200" cap="none" spc="0" normalizeH="0" baseline="0" noProof="0" dirty="0" err="1">
                <a:ln>
                  <a:noFill/>
                </a:ln>
                <a:solidFill>
                  <a:srgbClr val="13294F"/>
                </a:solidFill>
                <a:effectLst/>
                <a:uLnTx/>
                <a:uFillTx/>
                <a:latin typeface="Calibri" panose="020F0502020204030204"/>
                <a:ea typeface="+mn-ea"/>
                <a:cs typeface="+mn-cs"/>
              </a:rPr>
              <a:t>Hokchi</a:t>
            </a:r>
            <a:r>
              <a:rPr kumimoji="0" lang="en-US" b="0" i="0" u="none" strike="noStrike" kern="1200" cap="none" spc="0" normalizeH="0" baseline="0" noProof="0" dirty="0">
                <a:ln>
                  <a:noFill/>
                </a:ln>
                <a:solidFill>
                  <a:srgbClr val="13294F"/>
                </a:solidFill>
                <a:effectLst/>
                <a:uLnTx/>
                <a:uFillTx/>
                <a:latin typeface="Calibri" panose="020F0502020204030204"/>
                <a:ea typeface="+mn-ea"/>
                <a:cs typeface="+mn-cs"/>
              </a:rPr>
              <a:t> Field, awarded to </a:t>
            </a:r>
            <a:r>
              <a:rPr kumimoji="0" lang="en-US" b="0" i="0" u="none" strike="noStrike" kern="1200" cap="none" spc="0" normalizeH="0" baseline="0" noProof="0" dirty="0" err="1">
                <a:ln>
                  <a:noFill/>
                </a:ln>
                <a:solidFill>
                  <a:srgbClr val="13294F"/>
                </a:solidFill>
                <a:effectLst/>
                <a:uLnTx/>
                <a:uFillTx/>
                <a:latin typeface="Calibri" panose="020F0502020204030204"/>
                <a:ea typeface="+mn-ea"/>
                <a:cs typeface="+mn-cs"/>
              </a:rPr>
              <a:t>Hokchi</a:t>
            </a:r>
            <a:r>
              <a:rPr kumimoji="0" lang="en-US" b="0" i="0" u="none" strike="noStrike" kern="1200" cap="none" spc="0" normalizeH="0" baseline="0" noProof="0" dirty="0">
                <a:ln>
                  <a:noFill/>
                </a:ln>
                <a:solidFill>
                  <a:srgbClr val="13294F"/>
                </a:solidFill>
                <a:effectLst/>
                <a:uLnTx/>
                <a:uFillTx/>
                <a:latin typeface="Calibri" panose="020F0502020204030204"/>
                <a:ea typeface="+mn-ea"/>
                <a:cs typeface="+mn-cs"/>
              </a:rPr>
              <a:t> Energy, a subsidiary of </a:t>
            </a:r>
            <a:r>
              <a:rPr kumimoji="0" lang="en-US" b="0" i="0" u="none" strike="noStrike" kern="1200" cap="none" spc="0" normalizeH="0" baseline="0" noProof="0" dirty="0" err="1">
                <a:ln>
                  <a:noFill/>
                </a:ln>
                <a:solidFill>
                  <a:srgbClr val="13294F"/>
                </a:solidFill>
                <a:effectLst/>
                <a:uLnTx/>
                <a:uFillTx/>
                <a:latin typeface="Calibri" panose="020F0502020204030204"/>
                <a:ea typeface="+mn-ea"/>
                <a:cs typeface="+mn-cs"/>
              </a:rPr>
              <a:t>Panamerican</a:t>
            </a:r>
            <a:r>
              <a:rPr kumimoji="0" lang="en-US" b="0" i="0" u="none" strike="noStrike" kern="1200" cap="none" spc="0" normalizeH="0" baseline="0" noProof="0" dirty="0">
                <a:ln>
                  <a:noFill/>
                </a:ln>
                <a:solidFill>
                  <a:srgbClr val="13294F"/>
                </a:solidFill>
                <a:effectLst/>
                <a:uLnTx/>
                <a:uFillTx/>
                <a:latin typeface="Calibri" panose="020F0502020204030204"/>
                <a:ea typeface="+mn-ea"/>
                <a:cs typeface="+mn-cs"/>
              </a:rPr>
              <a:t> Energy.</a:t>
            </a:r>
            <a:endParaRPr kumimoji="0" lang="es-MX" b="0" i="0" u="none" strike="noStrike" kern="1200" cap="none" spc="0" normalizeH="0" baseline="0" noProof="0" dirty="0">
              <a:ln>
                <a:noFill/>
              </a:ln>
              <a:solidFill>
                <a:srgbClr val="13294F"/>
              </a:solidFill>
              <a:effectLst/>
              <a:uLnTx/>
              <a:uFillTx/>
              <a:latin typeface="Calibri" panose="020F0502020204030204"/>
              <a:ea typeface="+mn-ea"/>
              <a:cs typeface="+mn-cs"/>
            </a:endParaRPr>
          </a:p>
        </p:txBody>
      </p:sp>
      <p:grpSp>
        <p:nvGrpSpPr>
          <p:cNvPr id="26" name="Group 137">
            <a:extLst>
              <a:ext uri="{FF2B5EF4-FFF2-40B4-BE49-F238E27FC236}">
                <a16:creationId xmlns:a16="http://schemas.microsoft.com/office/drawing/2014/main" id="{D62F7783-09C1-1C5B-3E2D-D19EB7454D99}"/>
              </a:ext>
            </a:extLst>
          </p:cNvPr>
          <p:cNvGrpSpPr/>
          <p:nvPr/>
        </p:nvGrpSpPr>
        <p:grpSpPr>
          <a:xfrm>
            <a:off x="6894903" y="1963989"/>
            <a:ext cx="4195887" cy="2342534"/>
            <a:chOff x="2692025" y="1690815"/>
            <a:chExt cx="6823157" cy="2740195"/>
          </a:xfrm>
        </p:grpSpPr>
        <p:pic>
          <p:nvPicPr>
            <p:cNvPr id="31" name="Picture 2" descr="Hokchi Energy">
              <a:extLst>
                <a:ext uri="{FF2B5EF4-FFF2-40B4-BE49-F238E27FC236}">
                  <a16:creationId xmlns:a16="http://schemas.microsoft.com/office/drawing/2014/main" id="{043D6607-F524-8094-07B1-64ACBB354B80}"/>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96440" y="3143534"/>
              <a:ext cx="1118742" cy="69613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a:extLst>
                <a:ext uri="{FF2B5EF4-FFF2-40B4-BE49-F238E27FC236}">
                  <a16:creationId xmlns:a16="http://schemas.microsoft.com/office/drawing/2014/main" id="{430F94A7-3F88-D151-2B44-9B8F71EB9450}"/>
                </a:ext>
              </a:extLst>
            </p:cNvPr>
            <p:cNvPicPr>
              <a:picLocks noChangeAspect="1"/>
            </p:cNvPicPr>
            <p:nvPr/>
          </p:nvPicPr>
          <p:blipFill rotWithShape="1">
            <a:blip r:embed="rId3"/>
            <a:srcRect l="20781" t="16561" r="20866" b="11263"/>
            <a:stretch/>
          </p:blipFill>
          <p:spPr>
            <a:xfrm>
              <a:off x="8428772" y="1690815"/>
              <a:ext cx="1030508" cy="749419"/>
            </a:xfrm>
            <a:prstGeom prst="rect">
              <a:avLst/>
            </a:prstGeom>
          </p:spPr>
        </p:pic>
        <p:sp>
          <p:nvSpPr>
            <p:cNvPr id="34" name="Rectangle 19">
              <a:extLst>
                <a:ext uri="{FF2B5EF4-FFF2-40B4-BE49-F238E27FC236}">
                  <a16:creationId xmlns:a16="http://schemas.microsoft.com/office/drawing/2014/main" id="{47C79E57-52DB-4F90-1673-A4706A8F648C}"/>
                </a:ext>
              </a:extLst>
            </p:cNvPr>
            <p:cNvSpPr/>
            <p:nvPr/>
          </p:nvSpPr>
          <p:spPr>
            <a:xfrm>
              <a:off x="5358623" y="4121428"/>
              <a:ext cx="1846076" cy="30958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white"/>
                  </a:solidFill>
                  <a:effectLst/>
                  <a:uLnTx/>
                  <a:uFillTx/>
                  <a:latin typeface="Calibri" panose="020F0502020204030204"/>
                  <a:ea typeface="+mn-ea"/>
                  <a:cs typeface="+mn-cs"/>
                </a:rPr>
                <a:t>PSC </a:t>
              </a:r>
              <a:r>
                <a:rPr kumimoji="0" lang="es-MX" sz="1200" b="1" i="0" u="none" strike="noStrike" kern="1200" cap="none" spc="0" normalizeH="0" baseline="0" noProof="0" dirty="0" err="1">
                  <a:ln>
                    <a:noFill/>
                  </a:ln>
                  <a:solidFill>
                    <a:prstClr val="white"/>
                  </a:solidFill>
                  <a:effectLst/>
                  <a:uLnTx/>
                  <a:uFillTx/>
                  <a:latin typeface="Calibri" panose="020F0502020204030204"/>
                  <a:ea typeface="+mn-ea"/>
                  <a:cs typeface="+mn-cs"/>
                </a:rPr>
                <a:t>Contract</a:t>
              </a:r>
              <a:endParaRPr kumimoji="0" lang="es-MX"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24">
              <a:extLst>
                <a:ext uri="{FF2B5EF4-FFF2-40B4-BE49-F238E27FC236}">
                  <a16:creationId xmlns:a16="http://schemas.microsoft.com/office/drawing/2014/main" id="{A68B0C62-32BD-3481-A638-428FBA806A0B}"/>
                </a:ext>
              </a:extLst>
            </p:cNvPr>
            <p:cNvSpPr/>
            <p:nvPr/>
          </p:nvSpPr>
          <p:spPr>
            <a:xfrm>
              <a:off x="5576148" y="3323156"/>
              <a:ext cx="1392498" cy="477949"/>
            </a:xfrm>
            <a:prstGeom prst="rect">
              <a:avLst/>
            </a:prstGeom>
            <a:solidFill>
              <a:schemeClr val="accent6">
                <a:lumMod val="60000"/>
                <a:lumOff val="4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00" b="1" i="0" u="none" strike="noStrike" kern="1200" cap="none" spc="0" normalizeH="0" baseline="0" noProof="0">
                  <a:ln>
                    <a:noFill/>
                  </a:ln>
                  <a:solidFill>
                    <a:prstClr val="black"/>
                  </a:solidFill>
                  <a:effectLst/>
                  <a:uLnTx/>
                  <a:uFillTx/>
                  <a:latin typeface="Calibri" panose="020F0502020204030204"/>
                  <a:ea typeface="+mn-ea"/>
                  <a:cs typeface="+mn-cs"/>
                </a:rPr>
                <a:t>E&amp;P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00" b="1" i="0" u="none" strike="noStrike" kern="1200" cap="none" spc="0" normalizeH="0" baseline="0" noProof="0">
                  <a:ln>
                    <a:noFill/>
                  </a:ln>
                  <a:solidFill>
                    <a:prstClr val="black"/>
                  </a:solidFill>
                  <a:effectLst/>
                  <a:uLnTx/>
                  <a:uFillTx/>
                  <a:latin typeface="Calibri" panose="020F0502020204030204"/>
                  <a:ea typeface="+mn-ea"/>
                  <a:cs typeface="+mn-cs"/>
                </a:rPr>
                <a:t>Hidrocarburos</a:t>
              </a:r>
            </a:p>
          </p:txBody>
        </p:sp>
        <p:cxnSp>
          <p:nvCxnSpPr>
            <p:cNvPr id="36" name="Straight Arrow Connector 9">
              <a:extLst>
                <a:ext uri="{FF2B5EF4-FFF2-40B4-BE49-F238E27FC236}">
                  <a16:creationId xmlns:a16="http://schemas.microsoft.com/office/drawing/2014/main" id="{B6CA5949-5068-B719-3F52-B2D97E437300}"/>
                </a:ext>
              </a:extLst>
            </p:cNvPr>
            <p:cNvCxnSpPr>
              <a:cxnSpLocks/>
              <a:stCxn id="32" idx="2"/>
              <a:endCxn id="31" idx="0"/>
            </p:cNvCxnSpPr>
            <p:nvPr/>
          </p:nvCxnSpPr>
          <p:spPr>
            <a:xfrm>
              <a:off x="8944026" y="2440234"/>
              <a:ext cx="11785" cy="703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117">
              <a:extLst>
                <a:ext uri="{FF2B5EF4-FFF2-40B4-BE49-F238E27FC236}">
                  <a16:creationId xmlns:a16="http://schemas.microsoft.com/office/drawing/2014/main" id="{BEAC1191-485B-C555-8192-AC655D4EC3B9}"/>
                </a:ext>
              </a:extLst>
            </p:cNvPr>
            <p:cNvCxnSpPr>
              <a:cxnSpLocks/>
              <a:endCxn id="35" idx="0"/>
            </p:cNvCxnSpPr>
            <p:nvPr/>
          </p:nvCxnSpPr>
          <p:spPr>
            <a:xfrm>
              <a:off x="6271248" y="2488817"/>
              <a:ext cx="1150" cy="8343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Rectangle 24">
              <a:extLst>
                <a:ext uri="{FF2B5EF4-FFF2-40B4-BE49-F238E27FC236}">
                  <a16:creationId xmlns:a16="http://schemas.microsoft.com/office/drawing/2014/main" id="{3CEC94F9-1DDD-EE92-2CCC-D226D8F61C72}"/>
                </a:ext>
              </a:extLst>
            </p:cNvPr>
            <p:cNvSpPr/>
            <p:nvPr/>
          </p:nvSpPr>
          <p:spPr>
            <a:xfrm>
              <a:off x="2877358" y="3196779"/>
              <a:ext cx="1392498" cy="64236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dirty="0">
                  <a:ln>
                    <a:noFill/>
                  </a:ln>
                  <a:solidFill>
                    <a:prstClr val="black"/>
                  </a:solidFill>
                  <a:effectLst/>
                  <a:uLnTx/>
                  <a:uFillTx/>
                  <a:latin typeface="Calibri" panose="020F0502020204030204"/>
                  <a:ea typeface="+mn-ea"/>
                  <a:cs typeface="+mn-cs"/>
                </a:rPr>
                <a:t>AEI Hidrocarburos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dirty="0">
                  <a:ln>
                    <a:noFill/>
                  </a:ln>
                  <a:solidFill>
                    <a:prstClr val="black"/>
                  </a:solidFill>
                  <a:effectLst/>
                  <a:uLnTx/>
                  <a:uFillTx/>
                  <a:latin typeface="Calibri" panose="020F0502020204030204"/>
                  <a:ea typeface="+mn-ea"/>
                  <a:cs typeface="+mn-cs"/>
                </a:rPr>
                <a:t>S.A de CV</a:t>
              </a:r>
            </a:p>
          </p:txBody>
        </p:sp>
        <p:pic>
          <p:nvPicPr>
            <p:cNvPr id="40" name="Imagen 106">
              <a:extLst>
                <a:ext uri="{FF2B5EF4-FFF2-40B4-BE49-F238E27FC236}">
                  <a16:creationId xmlns:a16="http://schemas.microsoft.com/office/drawing/2014/main" id="{79A90024-CB71-5476-1BBF-F2E8201F589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692025" y="1833587"/>
              <a:ext cx="1762356" cy="353622"/>
            </a:xfrm>
            <a:prstGeom prst="rect">
              <a:avLst/>
            </a:prstGeom>
          </p:spPr>
        </p:pic>
        <p:cxnSp>
          <p:nvCxnSpPr>
            <p:cNvPr id="42" name="Connector: Elbow 22">
              <a:extLst>
                <a:ext uri="{FF2B5EF4-FFF2-40B4-BE49-F238E27FC236}">
                  <a16:creationId xmlns:a16="http://schemas.microsoft.com/office/drawing/2014/main" id="{C65A919C-27A1-153F-BB80-348B9EC8E80D}"/>
                </a:ext>
              </a:extLst>
            </p:cNvPr>
            <p:cNvCxnSpPr>
              <a:cxnSpLocks/>
              <a:stCxn id="39" idx="2"/>
              <a:endCxn id="34" idx="0"/>
            </p:cNvCxnSpPr>
            <p:nvPr/>
          </p:nvCxnSpPr>
          <p:spPr>
            <a:xfrm rot="16200000" flipH="1">
              <a:off x="4786490" y="2626255"/>
              <a:ext cx="282289" cy="2708055"/>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43" name="Connector: Elbow 64">
              <a:extLst>
                <a:ext uri="{FF2B5EF4-FFF2-40B4-BE49-F238E27FC236}">
                  <a16:creationId xmlns:a16="http://schemas.microsoft.com/office/drawing/2014/main" id="{0B0E17D3-7723-ED1A-07B8-D8694F1AE4C8}"/>
                </a:ext>
              </a:extLst>
            </p:cNvPr>
            <p:cNvCxnSpPr>
              <a:cxnSpLocks/>
              <a:stCxn id="31" idx="2"/>
              <a:endCxn id="34" idx="0"/>
            </p:cNvCxnSpPr>
            <p:nvPr/>
          </p:nvCxnSpPr>
          <p:spPr>
            <a:xfrm rot="5400000">
              <a:off x="7477858" y="2643473"/>
              <a:ext cx="281760" cy="267415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44" name="Conector recto de flecha 89">
              <a:extLst>
                <a:ext uri="{FF2B5EF4-FFF2-40B4-BE49-F238E27FC236}">
                  <a16:creationId xmlns:a16="http://schemas.microsoft.com/office/drawing/2014/main" id="{EF61B8F9-AE6B-9925-0CF3-D3453B060B1C}"/>
                </a:ext>
              </a:extLst>
            </p:cNvPr>
            <p:cNvCxnSpPr>
              <a:stCxn id="35" idx="2"/>
              <a:endCxn id="34" idx="0"/>
            </p:cNvCxnSpPr>
            <p:nvPr/>
          </p:nvCxnSpPr>
          <p:spPr>
            <a:xfrm>
              <a:off x="6272397" y="3801104"/>
              <a:ext cx="9264" cy="3203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46" name="Straight Arrow Connector 117">
            <a:extLst>
              <a:ext uri="{FF2B5EF4-FFF2-40B4-BE49-F238E27FC236}">
                <a16:creationId xmlns:a16="http://schemas.microsoft.com/office/drawing/2014/main" id="{2D43E0DB-AA1A-B505-C7C1-07D5385B772F}"/>
              </a:ext>
            </a:extLst>
          </p:cNvPr>
          <p:cNvCxnSpPr>
            <a:cxnSpLocks/>
            <a:stCxn id="40" idx="2"/>
            <a:endCxn id="39" idx="0"/>
          </p:cNvCxnSpPr>
          <p:nvPr/>
        </p:nvCxnSpPr>
        <p:spPr>
          <a:xfrm>
            <a:off x="7436782" y="2388345"/>
            <a:ext cx="248" cy="8630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Rectangle 24">
            <a:extLst>
              <a:ext uri="{FF2B5EF4-FFF2-40B4-BE49-F238E27FC236}">
                <a16:creationId xmlns:a16="http://schemas.microsoft.com/office/drawing/2014/main" id="{DE0386CB-1E97-2159-9CE7-D74786EF1001}"/>
              </a:ext>
            </a:extLst>
          </p:cNvPr>
          <p:cNvSpPr/>
          <p:nvPr/>
        </p:nvSpPr>
        <p:spPr>
          <a:xfrm>
            <a:off x="6936663" y="2600183"/>
            <a:ext cx="993905" cy="45263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a:ln>
                  <a:noFill/>
                </a:ln>
                <a:solidFill>
                  <a:prstClr val="black"/>
                </a:solidFill>
                <a:effectLst/>
                <a:uLnTx/>
                <a:uFillTx/>
                <a:latin typeface="Calibri" panose="020F0502020204030204"/>
                <a:ea typeface="+mn-ea"/>
                <a:cs typeface="+mn-cs"/>
              </a:rPr>
              <a:t>AEI Infraestructura 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a:ln>
                  <a:noFill/>
                </a:ln>
                <a:solidFill>
                  <a:prstClr val="black"/>
                </a:solidFill>
                <a:effectLst/>
                <a:uLnTx/>
                <a:uFillTx/>
                <a:latin typeface="Calibri" panose="020F0502020204030204"/>
                <a:ea typeface="+mn-ea"/>
                <a:cs typeface="+mn-cs"/>
              </a:rPr>
              <a:t>S.A. de C.V.</a:t>
            </a:r>
          </a:p>
        </p:txBody>
      </p:sp>
      <p:sp>
        <p:nvSpPr>
          <p:cNvPr id="2" name="CuadroTexto 7">
            <a:extLst>
              <a:ext uri="{FF2B5EF4-FFF2-40B4-BE49-F238E27FC236}">
                <a16:creationId xmlns:a16="http://schemas.microsoft.com/office/drawing/2014/main" id="{0730E6B1-886F-DE73-AB7A-2FB9C5A38A20}"/>
              </a:ext>
            </a:extLst>
          </p:cNvPr>
          <p:cNvSpPr txBox="1"/>
          <p:nvPr/>
        </p:nvSpPr>
        <p:spPr>
          <a:xfrm>
            <a:off x="421524" y="1560453"/>
            <a:ext cx="558303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dirty="0">
                <a:ln>
                  <a:noFill/>
                </a:ln>
                <a:solidFill>
                  <a:srgbClr val="00B050"/>
                </a:solidFill>
                <a:effectLst/>
                <a:uLnTx/>
                <a:uFillTx/>
                <a:latin typeface="Calibri (Body)"/>
                <a:ea typeface="+mn-ea"/>
                <a:cs typeface="+mn-cs"/>
              </a:rPr>
              <a:t>General characteristics</a:t>
            </a:r>
          </a:p>
        </p:txBody>
      </p:sp>
      <p:sp>
        <p:nvSpPr>
          <p:cNvPr id="3" name="CuadroTexto 7">
            <a:extLst>
              <a:ext uri="{FF2B5EF4-FFF2-40B4-BE49-F238E27FC236}">
                <a16:creationId xmlns:a16="http://schemas.microsoft.com/office/drawing/2014/main" id="{CCD576AB-35C4-FD0F-F572-3DF0272B7B4B}"/>
              </a:ext>
            </a:extLst>
          </p:cNvPr>
          <p:cNvSpPr txBox="1"/>
          <p:nvPr/>
        </p:nvSpPr>
        <p:spPr>
          <a:xfrm>
            <a:off x="402707" y="4273510"/>
            <a:ext cx="558303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500" b="1" i="0" u="none" strike="noStrike" kern="1200" cap="none" spc="0" normalizeH="0" baseline="0" noProof="0" dirty="0">
                <a:ln>
                  <a:noFill/>
                </a:ln>
                <a:solidFill>
                  <a:srgbClr val="00B050"/>
                </a:solidFill>
                <a:effectLst/>
                <a:uLnTx/>
                <a:uFillTx/>
                <a:latin typeface="Calibri (Body)"/>
                <a:ea typeface="+mn-ea"/>
                <a:cs typeface="+mn-cs"/>
              </a:rPr>
              <a:t>Project </a:t>
            </a:r>
            <a:r>
              <a:rPr kumimoji="0" lang="es-ES" sz="1500" b="1" i="0" u="none" strike="noStrike" kern="1200" cap="none" spc="0" normalizeH="0" baseline="0" noProof="0" dirty="0" err="1">
                <a:ln>
                  <a:noFill/>
                </a:ln>
                <a:solidFill>
                  <a:srgbClr val="00B050"/>
                </a:solidFill>
                <a:effectLst/>
                <a:uLnTx/>
                <a:uFillTx/>
                <a:latin typeface="Calibri (Body)"/>
                <a:ea typeface="+mn-ea"/>
                <a:cs typeface="+mn-cs"/>
              </a:rPr>
              <a:t>Value</a:t>
            </a:r>
            <a:endParaRPr kumimoji="0" lang="es-MX" sz="1500" b="1" i="0" u="none" strike="noStrike" kern="1200" cap="none" spc="0" normalizeH="0" baseline="0" noProof="0" dirty="0">
              <a:ln>
                <a:noFill/>
              </a:ln>
              <a:solidFill>
                <a:srgbClr val="00B050"/>
              </a:solidFill>
              <a:effectLst/>
              <a:uLnTx/>
              <a:uFillTx/>
              <a:latin typeface="Calibri (Body)"/>
              <a:ea typeface="+mn-ea"/>
              <a:cs typeface="+mn-cs"/>
            </a:endParaRPr>
          </a:p>
        </p:txBody>
      </p:sp>
      <p:sp>
        <p:nvSpPr>
          <p:cNvPr id="4" name="CuadroTexto 7">
            <a:extLst>
              <a:ext uri="{FF2B5EF4-FFF2-40B4-BE49-F238E27FC236}">
                <a16:creationId xmlns:a16="http://schemas.microsoft.com/office/drawing/2014/main" id="{2FCA9D59-94F9-0A6B-BA91-88A203CBDBEA}"/>
              </a:ext>
            </a:extLst>
          </p:cNvPr>
          <p:cNvSpPr txBox="1"/>
          <p:nvPr/>
        </p:nvSpPr>
        <p:spPr>
          <a:xfrm>
            <a:off x="6234599" y="4282424"/>
            <a:ext cx="558303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500" b="1" i="0" u="none" strike="noStrike" kern="1200" cap="none" spc="0" normalizeH="0" baseline="0" noProof="0" dirty="0" err="1">
                <a:ln>
                  <a:noFill/>
                </a:ln>
                <a:solidFill>
                  <a:srgbClr val="00B050"/>
                </a:solidFill>
                <a:effectLst/>
                <a:uLnTx/>
                <a:uFillTx/>
                <a:latin typeface="Calibri (Body)"/>
                <a:ea typeface="+mn-ea"/>
                <a:cs typeface="+mn-cs"/>
              </a:rPr>
              <a:t>Upsides</a:t>
            </a:r>
            <a:endParaRPr kumimoji="0" lang="es-MX" sz="1500" b="1" i="0" u="none" strike="noStrike" kern="1200" cap="none" spc="0" normalizeH="0" baseline="0" noProof="0" dirty="0">
              <a:ln>
                <a:noFill/>
              </a:ln>
              <a:solidFill>
                <a:srgbClr val="00B050"/>
              </a:solidFill>
              <a:effectLst/>
              <a:uLnTx/>
              <a:uFillTx/>
              <a:latin typeface="Calibri (Body)"/>
              <a:ea typeface="+mn-ea"/>
              <a:cs typeface="+mn-cs"/>
            </a:endParaRPr>
          </a:p>
        </p:txBody>
      </p:sp>
      <p:sp>
        <p:nvSpPr>
          <p:cNvPr id="5" name="CuadroTexto 7">
            <a:extLst>
              <a:ext uri="{FF2B5EF4-FFF2-40B4-BE49-F238E27FC236}">
                <a16:creationId xmlns:a16="http://schemas.microsoft.com/office/drawing/2014/main" id="{D9909518-015C-7A02-3CEC-60B4B0FC9D3D}"/>
              </a:ext>
            </a:extLst>
          </p:cNvPr>
          <p:cNvSpPr txBox="1"/>
          <p:nvPr/>
        </p:nvSpPr>
        <p:spPr>
          <a:xfrm>
            <a:off x="6206257" y="1572591"/>
            <a:ext cx="558303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dirty="0">
                <a:ln>
                  <a:noFill/>
                </a:ln>
                <a:solidFill>
                  <a:srgbClr val="00B050"/>
                </a:solidFill>
                <a:effectLst/>
                <a:uLnTx/>
                <a:uFillTx/>
                <a:latin typeface="Calibri (Body)"/>
                <a:ea typeface="+mn-ea"/>
                <a:cs typeface="+mn-cs"/>
              </a:rPr>
              <a:t>Structure</a:t>
            </a:r>
          </a:p>
        </p:txBody>
      </p:sp>
      <p:pic>
        <p:nvPicPr>
          <p:cNvPr id="6" name="Picture 2" descr="Wintershall Dea México, S. de R.L. de C.V. (Wintershall Dea México) -  BNamericas">
            <a:extLst>
              <a:ext uri="{FF2B5EF4-FFF2-40B4-BE49-F238E27FC236}">
                <a16:creationId xmlns:a16="http://schemas.microsoft.com/office/drawing/2014/main" id="{92FFEF1F-C331-90DE-B513-9ED075DBE40A}"/>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8670005" y="1993897"/>
            <a:ext cx="854798" cy="58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678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400" descr="TextBox 37">
            <a:extLst>
              <a:ext uri="{FF2B5EF4-FFF2-40B4-BE49-F238E27FC236}">
                <a16:creationId xmlns:a16="http://schemas.microsoft.com/office/drawing/2014/main" id="{0064A6BE-E834-42BC-B9B4-40AFCACE1713}"/>
              </a:ext>
            </a:extLst>
          </p:cNvPr>
          <p:cNvSpPr/>
          <p:nvPr/>
        </p:nvSpPr>
        <p:spPr>
          <a:xfrm>
            <a:off x="2787221" y="209896"/>
            <a:ext cx="6609799" cy="477054"/>
          </a:xfrm>
          <a:prstGeom prst="rect">
            <a:avLst/>
          </a:prstGeom>
          <a:ln w="25400">
            <a:miter lim="400000"/>
          </a:ln>
          <a:extLst>
            <a:ext uri="{C572A759-6A51-4108-AA02-DFA0A04FC94B}">
              <ma14:wrappingTextBoxFlag xmlns="" xmlns:ma14="http://schemas.microsoft.com/office/mac/drawingml/2011/main" val="1"/>
            </a:ext>
          </a:extLst>
        </p:spPr>
        <p:txBody>
          <a:bodyPr wrap="none" tIns="45720" bIns="45720">
            <a:noAutofit/>
          </a:bodyPr>
          <a:lstStyle>
            <a:lvl1pPr algn="ctr">
              <a:defRPr sz="5000">
                <a:solidFill>
                  <a:srgbClr val="FFFFFF"/>
                </a:solidFill>
                <a:latin typeface="Helvetica Light"/>
                <a:ea typeface="Helvetica Light"/>
                <a:cs typeface="Helvetica Light"/>
                <a:sym typeface="Helvetica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500" b="0" i="0" u="none" strike="noStrike" kern="1200" cap="none" spc="0" normalizeH="0" baseline="0" noProof="0" dirty="0" err="1">
                <a:ln>
                  <a:noFill/>
                </a:ln>
                <a:solidFill>
                  <a:srgbClr val="FFFFFF"/>
                </a:solidFill>
                <a:effectLst/>
                <a:uLnTx/>
                <a:uFillTx/>
                <a:latin typeface="Helvetica Light"/>
                <a:sym typeface="Helvetica Light"/>
              </a:rPr>
              <a:t>Hokchi</a:t>
            </a:r>
            <a:r>
              <a:rPr kumimoji="0" lang="es-MX" sz="2500" b="0" i="0" u="none" strike="noStrike" kern="1200" cap="none" spc="0" normalizeH="0" baseline="0" noProof="0" dirty="0">
                <a:ln>
                  <a:noFill/>
                </a:ln>
                <a:solidFill>
                  <a:srgbClr val="FFFFFF"/>
                </a:solidFill>
                <a:effectLst/>
                <a:uLnTx/>
                <a:uFillTx/>
                <a:latin typeface="Helvetica Light"/>
                <a:sym typeface="Helvetica Light"/>
              </a:rPr>
              <a:t> </a:t>
            </a:r>
          </a:p>
        </p:txBody>
      </p:sp>
      <p:pic>
        <p:nvPicPr>
          <p:cNvPr id="20" name="Picture 2" descr="Hokchi Energy inaugura planta para procesar hasta 35,000 barriles de crudo  por día | El Economista">
            <a:extLst>
              <a:ext uri="{FF2B5EF4-FFF2-40B4-BE49-F238E27FC236}">
                <a16:creationId xmlns:a16="http://schemas.microsoft.com/office/drawing/2014/main" id="{4A45A577-81BB-4767-AB98-439A1823D32C}"/>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728853" y="922985"/>
            <a:ext cx="4311398" cy="281878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a:extLst>
              <a:ext uri="{FF2B5EF4-FFF2-40B4-BE49-F238E27FC236}">
                <a16:creationId xmlns:a16="http://schemas.microsoft.com/office/drawing/2014/main" id="{65478FA2-B6DF-4E13-A133-5CDCCBDC62C6}"/>
              </a:ext>
            </a:extLst>
          </p:cNvPr>
          <p:cNvPicPr>
            <a:picLocks noChangeAspect="1"/>
          </p:cNvPicPr>
          <p:nvPr/>
        </p:nvPicPr>
        <p:blipFill>
          <a:blip r:embed="rId4"/>
          <a:stretch>
            <a:fillRect/>
          </a:stretch>
        </p:blipFill>
        <p:spPr>
          <a:xfrm>
            <a:off x="3728852" y="3723123"/>
            <a:ext cx="4762500" cy="2818783"/>
          </a:xfrm>
          <a:prstGeom prst="rect">
            <a:avLst/>
          </a:prstGeom>
        </p:spPr>
      </p:pic>
      <p:pic>
        <p:nvPicPr>
          <p:cNvPr id="22" name="Picture 15">
            <a:extLst>
              <a:ext uri="{FF2B5EF4-FFF2-40B4-BE49-F238E27FC236}">
                <a16:creationId xmlns:a16="http://schemas.microsoft.com/office/drawing/2014/main" id="{A4EF9658-7145-4F16-8671-E32AAFD25111}"/>
              </a:ext>
            </a:extLst>
          </p:cNvPr>
          <p:cNvPicPr>
            <a:picLocks noChangeAspect="1"/>
          </p:cNvPicPr>
          <p:nvPr/>
        </p:nvPicPr>
        <p:blipFill>
          <a:blip r:embed="rId5"/>
          <a:stretch>
            <a:fillRect/>
          </a:stretch>
        </p:blipFill>
        <p:spPr>
          <a:xfrm>
            <a:off x="8491353" y="3693464"/>
            <a:ext cx="3700646" cy="2848439"/>
          </a:xfrm>
          <a:prstGeom prst="rect">
            <a:avLst/>
          </a:prstGeom>
        </p:spPr>
      </p:pic>
      <p:pic>
        <p:nvPicPr>
          <p:cNvPr id="23" name="Picture 17">
            <a:extLst>
              <a:ext uri="{FF2B5EF4-FFF2-40B4-BE49-F238E27FC236}">
                <a16:creationId xmlns:a16="http://schemas.microsoft.com/office/drawing/2014/main" id="{2AD65661-5450-4FEF-B914-0D9DCB698DFA}"/>
              </a:ext>
            </a:extLst>
          </p:cNvPr>
          <p:cNvPicPr>
            <a:picLocks noChangeAspect="1"/>
          </p:cNvPicPr>
          <p:nvPr/>
        </p:nvPicPr>
        <p:blipFill rotWithShape="1">
          <a:blip r:embed="rId6"/>
          <a:srcRect r="1131"/>
          <a:stretch/>
        </p:blipFill>
        <p:spPr>
          <a:xfrm>
            <a:off x="8040250" y="922984"/>
            <a:ext cx="4151749" cy="2800138"/>
          </a:xfrm>
          <a:prstGeom prst="rect">
            <a:avLst/>
          </a:prstGeom>
        </p:spPr>
      </p:pic>
      <p:pic>
        <p:nvPicPr>
          <p:cNvPr id="25" name="Picture 19">
            <a:extLst>
              <a:ext uri="{FF2B5EF4-FFF2-40B4-BE49-F238E27FC236}">
                <a16:creationId xmlns:a16="http://schemas.microsoft.com/office/drawing/2014/main" id="{86C3B20C-BC1D-4C2D-BF4B-11B387F7E39F}"/>
              </a:ext>
            </a:extLst>
          </p:cNvPr>
          <p:cNvPicPr>
            <a:picLocks noChangeAspect="1"/>
          </p:cNvPicPr>
          <p:nvPr/>
        </p:nvPicPr>
        <p:blipFill>
          <a:blip r:embed="rId7"/>
          <a:stretch>
            <a:fillRect/>
          </a:stretch>
        </p:blipFill>
        <p:spPr>
          <a:xfrm>
            <a:off x="-1" y="4190999"/>
            <a:ext cx="3728853" cy="2350905"/>
          </a:xfrm>
          <a:prstGeom prst="rect">
            <a:avLst/>
          </a:prstGeom>
        </p:spPr>
      </p:pic>
      <p:sp>
        <p:nvSpPr>
          <p:cNvPr id="11" name="Shape 403" descr="Slide Number Placeholder 5">
            <a:extLst>
              <a:ext uri="{FF2B5EF4-FFF2-40B4-BE49-F238E27FC236}">
                <a16:creationId xmlns:a16="http://schemas.microsoft.com/office/drawing/2014/main" id="{99C03E89-5CAA-5BDE-579C-EB19C101515C}"/>
              </a:ext>
            </a:extLst>
          </p:cNvPr>
          <p:cNvSpPr txBox="1">
            <a:spLocks/>
          </p:cNvSpPr>
          <p:nvPr/>
        </p:nvSpPr>
        <p:spPr>
          <a:xfrm>
            <a:off x="11800115" y="6541907"/>
            <a:ext cx="391886" cy="257956"/>
          </a:xfrm>
          <a:prstGeom prst="rect">
            <a:avLst/>
          </a:prstGeom>
          <a:extLst>
            <a:ext uri="{C572A759-6A51-4108-AA02-DFA0A04FC94B}">
              <ma14:wrappingTextBoxFlag xmlns="" xmlns:ma14="http://schemas.microsoft.com/office/mac/drawingml/2011/main" val="1"/>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s-MX" sz="1100" b="1" i="0" u="none" strike="noStrike" kern="1200" cap="none" spc="0" normalizeH="0" baseline="0" noProof="0" smtClean="0">
                <a:ln>
                  <a:noFill/>
                </a:ln>
                <a:solidFill>
                  <a:srgbClr val="44546A"/>
                </a:solidFill>
                <a:effectLst/>
                <a:uLnTx/>
                <a:uFillTx/>
                <a:latin typeface="Calibri" panose="020F0502020204030204"/>
                <a:ea typeface="+mn-ea"/>
                <a:cs typeface="+mn-cs"/>
                <a:sym typeface="Source Sans Pro Light"/>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s-MX" sz="1100" b="1" i="0" u="none" strike="noStrike" kern="1200" cap="none" spc="0" normalizeH="0" baseline="0" noProof="0" dirty="0">
              <a:ln>
                <a:noFill/>
              </a:ln>
              <a:solidFill>
                <a:srgbClr val="44546A"/>
              </a:solidFill>
              <a:effectLst/>
              <a:uLnTx/>
              <a:uFillTx/>
              <a:latin typeface="Calibri" panose="020F0502020204030204"/>
              <a:ea typeface="+mn-ea"/>
              <a:cs typeface="+mn-cs"/>
              <a:sym typeface="Source Sans Pro Light"/>
            </a:endParaRPr>
          </a:p>
        </p:txBody>
      </p:sp>
      <p:pic>
        <p:nvPicPr>
          <p:cNvPr id="2" name="Picture 1">
            <a:extLst>
              <a:ext uri="{FF2B5EF4-FFF2-40B4-BE49-F238E27FC236}">
                <a16:creationId xmlns:a16="http://schemas.microsoft.com/office/drawing/2014/main" id="{0769607B-12CD-CE55-8690-D0DC7F756E03}"/>
              </a:ext>
            </a:extLst>
          </p:cNvPr>
          <p:cNvPicPr>
            <a:picLocks noChangeAspect="1"/>
          </p:cNvPicPr>
          <p:nvPr/>
        </p:nvPicPr>
        <p:blipFill>
          <a:blip r:embed="rId8"/>
          <a:stretch>
            <a:fillRect/>
          </a:stretch>
        </p:blipFill>
        <p:spPr>
          <a:xfrm>
            <a:off x="0" y="922986"/>
            <a:ext cx="3728853" cy="3268014"/>
          </a:xfrm>
          <a:prstGeom prst="rect">
            <a:avLst/>
          </a:prstGeom>
        </p:spPr>
      </p:pic>
    </p:spTree>
    <p:extLst>
      <p:ext uri="{BB962C8B-B14F-4D97-AF65-F5344CB8AC3E}">
        <p14:creationId xmlns:p14="http://schemas.microsoft.com/office/powerpoint/2010/main" val="2558576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517AEB38-6334-4160-A06B-47BB52C616B2}"/>
              </a:ext>
            </a:extLst>
          </p:cNvPr>
          <p:cNvSpPr/>
          <p:nvPr/>
        </p:nvSpPr>
        <p:spPr>
          <a:xfrm>
            <a:off x="0" y="0"/>
            <a:ext cx="12192000" cy="1176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agen 5" descr="Imagen que contiene dibujo&#10;&#10;Descripción generada automáticamente">
            <a:extLst>
              <a:ext uri="{FF2B5EF4-FFF2-40B4-BE49-F238E27FC236}">
                <a16:creationId xmlns:a16="http://schemas.microsoft.com/office/drawing/2014/main" id="{85C93C85-A515-4546-8401-3F1E9A28FC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3824" y="1788129"/>
            <a:ext cx="8204352" cy="3281742"/>
          </a:xfrm>
          <a:prstGeom prst="rect">
            <a:avLst/>
          </a:prstGeom>
        </p:spPr>
      </p:pic>
    </p:spTree>
    <p:extLst>
      <p:ext uri="{BB962C8B-B14F-4D97-AF65-F5344CB8AC3E}">
        <p14:creationId xmlns:p14="http://schemas.microsoft.com/office/powerpoint/2010/main" val="4089549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ángulo 2"/>
          <p:cNvSpPr/>
          <p:nvPr/>
        </p:nvSpPr>
        <p:spPr>
          <a:xfrm>
            <a:off x="0" y="0"/>
            <a:ext cx="7844589" cy="6858000"/>
          </a:xfrm>
          <a:prstGeom prst="rect">
            <a:avLst/>
          </a:prstGeom>
          <a:solidFill>
            <a:srgbClr val="1D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 name="CuadroTexto 3"/>
          <p:cNvSpPr txBox="1"/>
          <p:nvPr/>
        </p:nvSpPr>
        <p:spPr>
          <a:xfrm>
            <a:off x="442913" y="4213198"/>
            <a:ext cx="3812147" cy="584775"/>
          </a:xfrm>
          <a:prstGeom prst="rect">
            <a:avLst/>
          </a:prstGeom>
          <a:noFill/>
        </p:spPr>
        <p:txBody>
          <a:bodyPr wrap="square" rtlCol="0">
            <a:spAutoFit/>
          </a:bodyPr>
          <a:lstStyle/>
          <a:p>
            <a:r>
              <a:rPr lang="es-MX" sz="3200" b="1" dirty="0">
                <a:solidFill>
                  <a:srgbClr val="00B050"/>
                </a:solidFill>
                <a:latin typeface="Helvetica" pitchFamily="2" charset="0"/>
              </a:rPr>
              <a:t>SECTION I</a:t>
            </a:r>
          </a:p>
        </p:txBody>
      </p:sp>
      <p:sp>
        <p:nvSpPr>
          <p:cNvPr id="5" name="CuadroTexto 4"/>
          <p:cNvSpPr txBox="1"/>
          <p:nvPr/>
        </p:nvSpPr>
        <p:spPr>
          <a:xfrm>
            <a:off x="442913" y="4908095"/>
            <a:ext cx="7090958" cy="461665"/>
          </a:xfrm>
          <a:prstGeom prst="rect">
            <a:avLst/>
          </a:prstGeom>
          <a:noFill/>
        </p:spPr>
        <p:txBody>
          <a:bodyPr wrap="square" rtlCol="0">
            <a:spAutoFit/>
          </a:bodyPr>
          <a:lstStyle/>
          <a:p>
            <a:r>
              <a:rPr lang="en-US" sz="2400" dirty="0">
                <a:solidFill>
                  <a:schemeClr val="bg1"/>
                </a:solidFill>
              </a:rPr>
              <a:t>Team and Corporate Governance</a:t>
            </a:r>
          </a:p>
        </p:txBody>
      </p:sp>
      <p:cxnSp>
        <p:nvCxnSpPr>
          <p:cNvPr id="7" name="Conector recto 6"/>
          <p:cNvCxnSpPr/>
          <p:nvPr/>
        </p:nvCxnSpPr>
        <p:spPr>
          <a:xfrm>
            <a:off x="0" y="4797973"/>
            <a:ext cx="784458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210117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n 19">
            <a:extLst>
              <a:ext uri="{FF2B5EF4-FFF2-40B4-BE49-F238E27FC236}">
                <a16:creationId xmlns:a16="http://schemas.microsoft.com/office/drawing/2014/main" id="{A8609DEB-1179-A24B-B19D-EA8E0303A2F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817726" y="2003038"/>
            <a:ext cx="876855" cy="919269"/>
          </a:xfrm>
          <a:prstGeom prst="rect">
            <a:avLst/>
          </a:prstGeom>
        </p:spPr>
      </p:pic>
      <p:pic>
        <p:nvPicPr>
          <p:cNvPr id="29" name="Picture 28">
            <a:extLst>
              <a:ext uri="{FF2B5EF4-FFF2-40B4-BE49-F238E27FC236}">
                <a16:creationId xmlns:a16="http://schemas.microsoft.com/office/drawing/2014/main" id="{8589A75F-FC68-0889-234E-33EE565DE0AD}"/>
              </a:ext>
            </a:extLst>
          </p:cNvPr>
          <p:cNvPicPr>
            <a:picLocks noChangeAspect="1"/>
          </p:cNvPicPr>
          <p:nvPr/>
        </p:nvPicPr>
        <p:blipFill rotWithShape="1">
          <a:blip r:embed="rId3"/>
          <a:srcRect t="24568" b="13495"/>
          <a:stretch/>
        </p:blipFill>
        <p:spPr>
          <a:xfrm>
            <a:off x="8248407" y="2000372"/>
            <a:ext cx="908681" cy="913067"/>
          </a:xfrm>
          <a:prstGeom prst="ellipse">
            <a:avLst/>
          </a:prstGeom>
        </p:spPr>
      </p:pic>
      <p:graphicFrame>
        <p:nvGraphicFramePr>
          <p:cNvPr id="28" name="Tabla 12">
            <a:extLst>
              <a:ext uri="{FF2B5EF4-FFF2-40B4-BE49-F238E27FC236}">
                <a16:creationId xmlns:a16="http://schemas.microsoft.com/office/drawing/2014/main" id="{48DAF490-D892-EA88-81C4-3EBC8327C5C1}"/>
              </a:ext>
            </a:extLst>
          </p:cNvPr>
          <p:cNvGraphicFramePr>
            <a:graphicFrameLocks noGrp="1"/>
          </p:cNvGraphicFramePr>
          <p:nvPr/>
        </p:nvGraphicFramePr>
        <p:xfrm>
          <a:off x="292344" y="2026574"/>
          <a:ext cx="11574165" cy="4378680"/>
        </p:xfrm>
        <a:graphic>
          <a:graphicData uri="http://schemas.openxmlformats.org/drawingml/2006/table">
            <a:tbl>
              <a:tblPr firstRow="1" bandRow="1">
                <a:tableStyleId>{5940675A-B579-460E-94D1-54222C63F5DA}</a:tableStyleId>
              </a:tblPr>
              <a:tblGrid>
                <a:gridCol w="1290257">
                  <a:extLst>
                    <a:ext uri="{9D8B030D-6E8A-4147-A177-3AD203B41FA5}">
                      <a16:colId xmlns:a16="http://schemas.microsoft.com/office/drawing/2014/main" val="4256961993"/>
                    </a:ext>
                  </a:extLst>
                </a:gridCol>
                <a:gridCol w="1290257">
                  <a:extLst>
                    <a:ext uri="{9D8B030D-6E8A-4147-A177-3AD203B41FA5}">
                      <a16:colId xmlns:a16="http://schemas.microsoft.com/office/drawing/2014/main" val="3994276685"/>
                    </a:ext>
                  </a:extLst>
                </a:gridCol>
                <a:gridCol w="1290257">
                  <a:extLst>
                    <a:ext uri="{9D8B030D-6E8A-4147-A177-3AD203B41FA5}">
                      <a16:colId xmlns:a16="http://schemas.microsoft.com/office/drawing/2014/main" val="1452560040"/>
                    </a:ext>
                  </a:extLst>
                </a:gridCol>
                <a:gridCol w="1290257">
                  <a:extLst>
                    <a:ext uri="{9D8B030D-6E8A-4147-A177-3AD203B41FA5}">
                      <a16:colId xmlns:a16="http://schemas.microsoft.com/office/drawing/2014/main" val="2301278885"/>
                    </a:ext>
                  </a:extLst>
                </a:gridCol>
                <a:gridCol w="1316621">
                  <a:extLst>
                    <a:ext uri="{9D8B030D-6E8A-4147-A177-3AD203B41FA5}">
                      <a16:colId xmlns:a16="http://schemas.microsoft.com/office/drawing/2014/main" val="810940238"/>
                    </a:ext>
                  </a:extLst>
                </a:gridCol>
                <a:gridCol w="1290257">
                  <a:extLst>
                    <a:ext uri="{9D8B030D-6E8A-4147-A177-3AD203B41FA5}">
                      <a16:colId xmlns:a16="http://schemas.microsoft.com/office/drawing/2014/main" val="2142101001"/>
                    </a:ext>
                  </a:extLst>
                </a:gridCol>
                <a:gridCol w="1290257">
                  <a:extLst>
                    <a:ext uri="{9D8B030D-6E8A-4147-A177-3AD203B41FA5}">
                      <a16:colId xmlns:a16="http://schemas.microsoft.com/office/drawing/2014/main" val="316969239"/>
                    </a:ext>
                  </a:extLst>
                </a:gridCol>
                <a:gridCol w="1258001">
                  <a:extLst>
                    <a:ext uri="{9D8B030D-6E8A-4147-A177-3AD203B41FA5}">
                      <a16:colId xmlns:a16="http://schemas.microsoft.com/office/drawing/2014/main" val="4011482199"/>
                    </a:ext>
                  </a:extLst>
                </a:gridCol>
                <a:gridCol w="1258001">
                  <a:extLst>
                    <a:ext uri="{9D8B030D-6E8A-4147-A177-3AD203B41FA5}">
                      <a16:colId xmlns:a16="http://schemas.microsoft.com/office/drawing/2014/main" val="2140208643"/>
                    </a:ext>
                  </a:extLst>
                </a:gridCol>
              </a:tblGrid>
              <a:tr h="896340">
                <a:tc>
                  <a:txBody>
                    <a:bodyPr/>
                    <a:lstStyle/>
                    <a:p>
                      <a:endParaRPr lang="es-MX" dirty="0"/>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s-MX" sz="105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s-MX" dirty="0"/>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s-MX" dirty="0"/>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95829697"/>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sz="1100" b="1" i="0" u="none" strike="noStrike" kern="1200" cap="none" spc="0" normalizeH="0" baseline="0" noProof="0" dirty="0">
                          <a:ln>
                            <a:noFill/>
                          </a:ln>
                          <a:solidFill>
                            <a:srgbClr val="002060"/>
                          </a:solidFill>
                          <a:effectLst/>
                          <a:uLnTx/>
                          <a:uFillTx/>
                          <a:latin typeface="+mn-lt"/>
                          <a:ea typeface="+mn-ea"/>
                          <a:cs typeface="+mn-cs"/>
                        </a:rPr>
                        <a:t>Oscar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sz="1100" b="1" i="0" u="none" strike="noStrike" kern="1200" cap="none" spc="0" normalizeH="0" baseline="0" noProof="0" dirty="0">
                          <a:ln>
                            <a:noFill/>
                          </a:ln>
                          <a:solidFill>
                            <a:srgbClr val="002060"/>
                          </a:solidFill>
                          <a:effectLst/>
                          <a:uLnTx/>
                          <a:uFillTx/>
                          <a:latin typeface="+mn-lt"/>
                          <a:ea typeface="+mn-ea"/>
                          <a:cs typeface="+mn-cs"/>
                        </a:rPr>
                        <a:t>de Buen </a:t>
                      </a:r>
                      <a:r>
                        <a:rPr kumimoji="0" lang="es-VE" sz="1100" b="1" i="0" u="none" strike="noStrike" kern="1200" cap="none" spc="0" normalizeH="0" baseline="0" noProof="0" dirty="0" err="1">
                          <a:ln>
                            <a:noFill/>
                          </a:ln>
                          <a:solidFill>
                            <a:srgbClr val="002060"/>
                          </a:solidFill>
                          <a:effectLst/>
                          <a:uLnTx/>
                          <a:uFillTx/>
                          <a:latin typeface="+mn-lt"/>
                          <a:ea typeface="+mn-ea"/>
                          <a:cs typeface="+mn-cs"/>
                        </a:rPr>
                        <a:t>Richkarday</a:t>
                      </a:r>
                      <a:r>
                        <a:rPr kumimoji="0" lang="es-VE" sz="1100" b="1" i="0" u="none" strike="noStrike" kern="1200" cap="none" spc="0" normalizeH="0" baseline="0" noProof="0" dirty="0">
                          <a:ln>
                            <a:noFill/>
                          </a:ln>
                          <a:solidFill>
                            <a:srgbClr val="002060"/>
                          </a:solidFill>
                          <a:effectLst/>
                          <a:uLnTx/>
                          <a:uFillTx/>
                          <a:latin typeface="+mn-lt"/>
                          <a:ea typeface="+mn-ea"/>
                          <a:cs typeface="+mn-cs"/>
                        </a:rPr>
                        <a:t> </a:t>
                      </a:r>
                      <a:endParaRPr kumimoji="0" lang="es-MX" sz="1100" b="1" i="0" u="none" strike="noStrike" kern="1200" cap="none" spc="0" normalizeH="0" baseline="0" noProof="0" dirty="0">
                        <a:ln>
                          <a:noFill/>
                        </a:ln>
                        <a:solidFill>
                          <a:srgbClr val="002060"/>
                        </a:solidFill>
                        <a:effectLst/>
                        <a:uLnTx/>
                        <a:uFillTx/>
                        <a:latin typeface="+mn-lt"/>
                        <a:ea typeface="+mn-ea"/>
                        <a:cs typeface="+mn-cs"/>
                      </a:endParaRPr>
                    </a:p>
                  </a:txBody>
                  <a:tcPr>
                    <a:lnL w="12700" cmpd="sng">
                      <a:noFill/>
                    </a:lnL>
                    <a:lnR w="12700" cap="flat" cmpd="sng" algn="ctr">
                      <a:solidFill>
                        <a:srgbClr val="17386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sz="1100" b="1" i="0" u="none" strike="noStrike" kern="1200" cap="none" spc="0" normalizeH="0" baseline="0" noProof="0">
                          <a:ln>
                            <a:noFill/>
                          </a:ln>
                          <a:solidFill>
                            <a:srgbClr val="002060"/>
                          </a:solidFill>
                          <a:effectLst/>
                          <a:uLnTx/>
                          <a:uFillTx/>
                          <a:latin typeface="+mn-lt"/>
                          <a:ea typeface="+mn-ea"/>
                          <a:cs typeface="+mn-cs"/>
                        </a:rPr>
                        <a:t>Juan Carlos </a:t>
                      </a:r>
                      <a:br>
                        <a:rPr kumimoji="0" lang="es-VE" sz="1100" b="1" i="0" u="none" strike="noStrike" kern="1200" cap="none" spc="0" normalizeH="0" baseline="0" noProof="0">
                          <a:ln>
                            <a:noFill/>
                          </a:ln>
                          <a:solidFill>
                            <a:srgbClr val="002060"/>
                          </a:solidFill>
                          <a:effectLst/>
                          <a:uLnTx/>
                          <a:uFillTx/>
                          <a:latin typeface="+mn-lt"/>
                          <a:ea typeface="+mn-ea"/>
                          <a:cs typeface="+mn-cs"/>
                        </a:rPr>
                      </a:br>
                      <a:r>
                        <a:rPr kumimoji="0" lang="es-VE" sz="1100" b="1" i="0" u="none" strike="noStrike" kern="1200" cap="none" spc="0" normalizeH="0" baseline="0" noProof="0">
                          <a:ln>
                            <a:noFill/>
                          </a:ln>
                          <a:solidFill>
                            <a:srgbClr val="002060"/>
                          </a:solidFill>
                          <a:effectLst/>
                          <a:uLnTx/>
                          <a:uFillTx/>
                          <a:latin typeface="+mn-lt"/>
                          <a:ea typeface="+mn-ea"/>
                          <a:cs typeface="+mn-cs"/>
                        </a:rPr>
                        <a:t>Echeverry Garzón</a:t>
                      </a:r>
                      <a:endParaRPr kumimoji="0" lang="es-MX" sz="1100" b="1" i="0" u="none" strike="noStrike" kern="1200" cap="none" spc="0" normalizeH="0" baseline="0" noProof="0" dirty="0">
                        <a:ln>
                          <a:noFill/>
                        </a:ln>
                        <a:solidFill>
                          <a:srgbClr val="002060"/>
                        </a:solidFill>
                        <a:effectLst/>
                        <a:uLnTx/>
                        <a:uFillTx/>
                        <a:latin typeface="+mn-lt"/>
                        <a:ea typeface="+mn-ea"/>
                        <a:cs typeface="+mn-cs"/>
                      </a:endParaRPr>
                    </a:p>
                  </a:txBody>
                  <a:tcPr>
                    <a:lnL w="12700" cap="flat" cmpd="sng" algn="ctr">
                      <a:solidFill>
                        <a:srgbClr val="173862"/>
                      </a:solidFill>
                      <a:prstDash val="solid"/>
                      <a:round/>
                      <a:headEnd type="none" w="med" len="med"/>
                      <a:tailEnd type="none" w="med" len="med"/>
                    </a:lnL>
                    <a:lnR w="12700" cap="flat" cmpd="sng" algn="ctr">
                      <a:solidFill>
                        <a:srgbClr val="17386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sz="1100" b="1" i="0" u="none" strike="noStrike" kern="1200" cap="none" spc="0" normalizeH="0" baseline="0" noProof="0" dirty="0">
                          <a:ln>
                            <a:noFill/>
                          </a:ln>
                          <a:solidFill>
                            <a:srgbClr val="002060"/>
                          </a:solidFill>
                          <a:effectLst/>
                          <a:uLnTx/>
                          <a:uFillTx/>
                          <a:latin typeface="+mn-lt"/>
                          <a:ea typeface="+mn-ea"/>
                          <a:cs typeface="+mn-cs"/>
                        </a:rPr>
                        <a:t>Manuel </a:t>
                      </a:r>
                      <a:br>
                        <a:rPr kumimoji="0" lang="es-VE" sz="1100" b="1" i="0" u="none" strike="noStrike" kern="1200" cap="none" spc="0" normalizeH="0" baseline="0" noProof="0" dirty="0">
                          <a:ln>
                            <a:noFill/>
                          </a:ln>
                          <a:solidFill>
                            <a:srgbClr val="002060"/>
                          </a:solidFill>
                          <a:effectLst/>
                          <a:uLnTx/>
                          <a:uFillTx/>
                          <a:latin typeface="+mn-lt"/>
                          <a:ea typeface="+mn-ea"/>
                          <a:cs typeface="+mn-cs"/>
                        </a:rPr>
                      </a:br>
                      <a:r>
                        <a:rPr kumimoji="0" lang="es-VE" sz="1100" b="1" i="0" u="none" strike="noStrike" kern="1200" cap="none" spc="0" normalizeH="0" baseline="0" noProof="0" dirty="0">
                          <a:ln>
                            <a:noFill/>
                          </a:ln>
                          <a:solidFill>
                            <a:srgbClr val="002060"/>
                          </a:solidFill>
                          <a:effectLst/>
                          <a:uLnTx/>
                          <a:uFillTx/>
                          <a:latin typeface="+mn-lt"/>
                          <a:ea typeface="+mn-ea"/>
                          <a:cs typeface="+mn-cs"/>
                        </a:rPr>
                        <a:t>Rodríguez Arregui  </a:t>
                      </a:r>
                      <a:endParaRPr kumimoji="0" lang="es-MX" sz="1100" b="1" i="0" u="none" strike="noStrike" kern="1200" cap="none" spc="0" normalizeH="0" baseline="0" noProof="0" dirty="0">
                        <a:ln>
                          <a:noFill/>
                        </a:ln>
                        <a:solidFill>
                          <a:srgbClr val="002060"/>
                        </a:solidFill>
                        <a:effectLst/>
                        <a:uLnTx/>
                        <a:uFillTx/>
                        <a:latin typeface="+mn-lt"/>
                        <a:ea typeface="+mn-ea"/>
                        <a:cs typeface="+mn-cs"/>
                      </a:endParaRPr>
                    </a:p>
                  </a:txBody>
                  <a:tcPr>
                    <a:lnL w="12700" cap="flat" cmpd="sng" algn="ctr">
                      <a:solidFill>
                        <a:srgbClr val="173862"/>
                      </a:solidFill>
                      <a:prstDash val="solid"/>
                      <a:round/>
                      <a:headEnd type="none" w="med" len="med"/>
                      <a:tailEnd type="none" w="med" len="med"/>
                    </a:lnL>
                    <a:lnR w="12700" cap="flat" cmpd="sng" algn="ctr">
                      <a:solidFill>
                        <a:srgbClr val="17386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sz="1100" b="1" i="0" u="none" strike="noStrike" kern="1200" cap="none" spc="0" normalizeH="0" baseline="0" noProof="0" dirty="0">
                          <a:ln>
                            <a:noFill/>
                          </a:ln>
                          <a:solidFill>
                            <a:srgbClr val="002060"/>
                          </a:solidFill>
                          <a:effectLst/>
                          <a:uLnTx/>
                          <a:uFillTx/>
                          <a:latin typeface="+mn-lt"/>
                          <a:ea typeface="+mn-ea"/>
                          <a:cs typeface="+mn-cs"/>
                        </a:rPr>
                        <a:t>Gabriel </a:t>
                      </a:r>
                      <a:br>
                        <a:rPr kumimoji="0" lang="es-VE" sz="1100" b="1" i="0" u="none" strike="noStrike" kern="1200" cap="none" spc="0" normalizeH="0" baseline="0" noProof="0" dirty="0">
                          <a:ln>
                            <a:noFill/>
                          </a:ln>
                          <a:solidFill>
                            <a:srgbClr val="002060"/>
                          </a:solidFill>
                          <a:effectLst/>
                          <a:uLnTx/>
                          <a:uFillTx/>
                          <a:latin typeface="+mn-lt"/>
                          <a:ea typeface="+mn-ea"/>
                          <a:cs typeface="+mn-cs"/>
                        </a:rPr>
                      </a:br>
                      <a:r>
                        <a:rPr kumimoji="0" lang="es-VE" sz="1100" b="1" i="0" u="none" strike="noStrike" kern="1200" cap="none" spc="0" normalizeH="0" baseline="0" noProof="0" dirty="0">
                          <a:ln>
                            <a:noFill/>
                          </a:ln>
                          <a:solidFill>
                            <a:srgbClr val="002060"/>
                          </a:solidFill>
                          <a:effectLst/>
                          <a:uLnTx/>
                          <a:uFillTx/>
                          <a:latin typeface="+mn-lt"/>
                          <a:ea typeface="+mn-ea"/>
                          <a:cs typeface="+mn-cs"/>
                        </a:rPr>
                        <a:t>Cerdio Gudiño </a:t>
                      </a:r>
                    </a:p>
                  </a:txBody>
                  <a:tcPr>
                    <a:lnL w="12700" cap="flat" cmpd="sng" algn="ctr">
                      <a:solidFill>
                        <a:srgbClr val="173862"/>
                      </a:solidFill>
                      <a:prstDash val="solid"/>
                      <a:round/>
                      <a:headEnd type="none" w="med" len="med"/>
                      <a:tailEnd type="none" w="med" len="med"/>
                    </a:lnL>
                    <a:lnR w="12700" cap="flat" cmpd="sng" algn="ctr">
                      <a:solidFill>
                        <a:srgbClr val="17386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sz="1100" b="1" i="0" u="none" strike="noStrike" kern="1200" cap="none" spc="0" normalizeH="0" baseline="0" noProof="0" dirty="0">
                          <a:ln>
                            <a:noFill/>
                          </a:ln>
                          <a:solidFill>
                            <a:srgbClr val="002060"/>
                          </a:solidFill>
                          <a:effectLst/>
                          <a:uLnTx/>
                          <a:uFillTx/>
                          <a:latin typeface="+mn-lt"/>
                          <a:ea typeface="+mn-ea"/>
                          <a:cs typeface="+mn-cs"/>
                        </a:rPr>
                        <a:t>Tessy </a:t>
                      </a:r>
                      <a:br>
                        <a:rPr kumimoji="0" lang="es-VE" sz="1100" b="1" i="0" u="none" strike="noStrike" kern="1200" cap="none" spc="0" normalizeH="0" baseline="0" noProof="0" dirty="0">
                          <a:ln>
                            <a:noFill/>
                          </a:ln>
                          <a:solidFill>
                            <a:srgbClr val="002060"/>
                          </a:solidFill>
                          <a:effectLst/>
                          <a:uLnTx/>
                          <a:uFillTx/>
                          <a:latin typeface="+mn-lt"/>
                          <a:ea typeface="+mn-ea"/>
                          <a:cs typeface="+mn-cs"/>
                        </a:rPr>
                      </a:br>
                      <a:r>
                        <a:rPr kumimoji="0" lang="es-VE" sz="1100" b="1" i="0" u="none" strike="noStrike" kern="1200" cap="none" spc="0" normalizeH="0" baseline="0" noProof="0" dirty="0">
                          <a:ln>
                            <a:noFill/>
                          </a:ln>
                          <a:solidFill>
                            <a:srgbClr val="002060"/>
                          </a:solidFill>
                          <a:effectLst/>
                          <a:uLnTx/>
                          <a:uFillTx/>
                          <a:latin typeface="+mn-lt"/>
                          <a:ea typeface="+mn-ea"/>
                          <a:cs typeface="+mn-cs"/>
                        </a:rPr>
                        <a:t>Rivera Cervera</a:t>
                      </a:r>
                      <a:endParaRPr kumimoji="0" lang="es-MX" sz="1100" b="1" i="0" u="none" strike="noStrike" kern="1200" cap="none" spc="0" normalizeH="0" baseline="0" noProof="0" dirty="0">
                        <a:ln>
                          <a:noFill/>
                        </a:ln>
                        <a:solidFill>
                          <a:srgbClr val="002060"/>
                        </a:solidFill>
                        <a:effectLst/>
                        <a:uLnTx/>
                        <a:uFillTx/>
                        <a:latin typeface="+mn-lt"/>
                        <a:ea typeface="+mn-ea"/>
                        <a:cs typeface="+mn-cs"/>
                      </a:endParaRPr>
                    </a:p>
                  </a:txBody>
                  <a:tcPr>
                    <a:lnL w="12700" cap="flat" cmpd="sng" algn="ctr">
                      <a:solidFill>
                        <a:srgbClr val="173862"/>
                      </a:solidFill>
                      <a:prstDash val="solid"/>
                      <a:round/>
                      <a:headEnd type="none" w="med" len="med"/>
                      <a:tailEnd type="none" w="med" len="med"/>
                    </a:lnL>
                    <a:lnR w="12700" cap="flat" cmpd="sng" algn="ctr">
                      <a:solidFill>
                        <a:srgbClr val="17386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sz="1100" b="1" i="0" u="none" strike="noStrike" kern="1200" cap="none" spc="0" normalizeH="0" baseline="0" noProof="0" dirty="0">
                          <a:ln>
                            <a:noFill/>
                          </a:ln>
                          <a:solidFill>
                            <a:srgbClr val="002060"/>
                          </a:solidFill>
                          <a:effectLst/>
                          <a:uLnTx/>
                          <a:uFillTx/>
                          <a:latin typeface="+mn-lt"/>
                          <a:ea typeface="+mn-ea"/>
                          <a:cs typeface="+mn-cs"/>
                        </a:rPr>
                        <a:t>José Pablo </a:t>
                      </a:r>
                      <a:br>
                        <a:rPr kumimoji="0" lang="es-VE" sz="1100" b="1" i="0" u="none" strike="noStrike" kern="1200" cap="none" spc="0" normalizeH="0" baseline="0" noProof="0" dirty="0">
                          <a:ln>
                            <a:noFill/>
                          </a:ln>
                          <a:solidFill>
                            <a:srgbClr val="002060"/>
                          </a:solidFill>
                          <a:effectLst/>
                          <a:uLnTx/>
                          <a:uFillTx/>
                          <a:latin typeface="+mn-lt"/>
                          <a:ea typeface="+mn-ea"/>
                          <a:cs typeface="+mn-cs"/>
                        </a:rPr>
                      </a:br>
                      <a:r>
                        <a:rPr kumimoji="0" lang="es-VE" sz="1100" b="1" i="0" u="none" strike="noStrike" kern="1200" cap="none" spc="0" normalizeH="0" baseline="0" noProof="0" dirty="0">
                          <a:ln>
                            <a:noFill/>
                          </a:ln>
                          <a:solidFill>
                            <a:srgbClr val="002060"/>
                          </a:solidFill>
                          <a:effectLst/>
                          <a:uLnTx/>
                          <a:uFillTx/>
                          <a:latin typeface="+mn-lt"/>
                          <a:ea typeface="+mn-ea"/>
                          <a:cs typeface="+mn-cs"/>
                        </a:rPr>
                        <a:t>Rinkenbach Lizárraga</a:t>
                      </a:r>
                      <a:endParaRPr kumimoji="0" lang="es-MX" sz="1100" b="1" i="0" u="none" strike="noStrike" kern="1200" cap="none" spc="0" normalizeH="0" baseline="0" noProof="0" dirty="0">
                        <a:ln>
                          <a:noFill/>
                        </a:ln>
                        <a:solidFill>
                          <a:srgbClr val="002060"/>
                        </a:solidFill>
                        <a:effectLst/>
                        <a:uLnTx/>
                        <a:uFillTx/>
                        <a:latin typeface="+mn-lt"/>
                        <a:ea typeface="+mn-ea"/>
                        <a:cs typeface="+mn-cs"/>
                      </a:endParaRPr>
                    </a:p>
                  </a:txBody>
                  <a:tcPr>
                    <a:lnL w="12700" cap="flat" cmpd="sng" algn="ctr">
                      <a:solidFill>
                        <a:srgbClr val="173862"/>
                      </a:solidFill>
                      <a:prstDash val="solid"/>
                      <a:round/>
                      <a:headEnd type="none" w="med" len="med"/>
                      <a:tailEnd type="none" w="med" len="med"/>
                    </a:lnL>
                    <a:lnR w="12700" cap="flat" cmpd="sng" algn="ctr">
                      <a:solidFill>
                        <a:srgbClr val="17386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sz="1100" b="1" i="0" u="none" strike="noStrike" kern="1200" cap="none" spc="0" normalizeH="0" baseline="0" noProof="0" dirty="0">
                          <a:ln>
                            <a:noFill/>
                          </a:ln>
                          <a:solidFill>
                            <a:srgbClr val="002060"/>
                          </a:solidFill>
                          <a:effectLst/>
                          <a:uLnTx/>
                          <a:uFillTx/>
                          <a:latin typeface="+mn-lt"/>
                          <a:ea typeface="+mn-ea"/>
                          <a:cs typeface="+mn-cs"/>
                        </a:rPr>
                        <a:t>Diana</a:t>
                      </a:r>
                      <a:br>
                        <a:rPr kumimoji="0" lang="es-VE" sz="1100" b="1" i="0" u="none" strike="noStrike" kern="1200" cap="none" spc="0" normalizeH="0" baseline="0" noProof="0" dirty="0">
                          <a:ln>
                            <a:noFill/>
                          </a:ln>
                          <a:solidFill>
                            <a:srgbClr val="002060"/>
                          </a:solidFill>
                          <a:effectLst/>
                          <a:uLnTx/>
                          <a:uFillTx/>
                          <a:latin typeface="+mn-lt"/>
                          <a:ea typeface="+mn-ea"/>
                          <a:cs typeface="+mn-cs"/>
                        </a:rPr>
                      </a:br>
                      <a:r>
                        <a:rPr kumimoji="0" lang="es-VE" sz="1100" b="1" i="0" u="none" strike="noStrike" kern="1200" cap="none" spc="0" normalizeH="0" baseline="0" noProof="0" dirty="0">
                          <a:ln>
                            <a:noFill/>
                          </a:ln>
                          <a:solidFill>
                            <a:srgbClr val="002060"/>
                          </a:solidFill>
                          <a:effectLst/>
                          <a:uLnTx/>
                          <a:uFillTx/>
                          <a:latin typeface="+mn-lt"/>
                          <a:ea typeface="+mn-ea"/>
                          <a:cs typeface="+mn-cs"/>
                        </a:rPr>
                        <a:t>González Flores</a:t>
                      </a:r>
                      <a:endParaRPr kumimoji="0" lang="es-MX" sz="1100" b="1" i="0" u="none" strike="noStrike" kern="1200" cap="none" spc="0" normalizeH="0" baseline="0" noProof="0" dirty="0">
                        <a:ln>
                          <a:noFill/>
                        </a:ln>
                        <a:solidFill>
                          <a:srgbClr val="002060"/>
                        </a:solidFill>
                        <a:effectLst/>
                        <a:uLnTx/>
                        <a:uFillTx/>
                        <a:latin typeface="+mn-lt"/>
                        <a:ea typeface="+mn-ea"/>
                        <a:cs typeface="+mn-cs"/>
                      </a:endParaRPr>
                    </a:p>
                  </a:txBody>
                  <a:tcPr>
                    <a:lnL w="12700" cap="flat" cmpd="sng" algn="ctr">
                      <a:solidFill>
                        <a:srgbClr val="173862"/>
                      </a:solidFill>
                      <a:prstDash val="solid"/>
                      <a:round/>
                      <a:headEnd type="none" w="med" len="med"/>
                      <a:tailEnd type="none" w="med" len="med"/>
                    </a:lnL>
                    <a:lnR w="12700" cap="flat" cmpd="sng" algn="ctr">
                      <a:solidFill>
                        <a:srgbClr val="17386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sz="1100" b="1" i="0" u="none" strike="noStrike" kern="1200" cap="none" spc="0" normalizeH="0" baseline="0" noProof="0" dirty="0">
                          <a:ln>
                            <a:noFill/>
                          </a:ln>
                          <a:solidFill>
                            <a:srgbClr val="002060"/>
                          </a:solidFill>
                          <a:effectLst/>
                          <a:uLnTx/>
                          <a:uFillTx/>
                          <a:latin typeface="+mn-lt"/>
                          <a:ea typeface="+mn-ea"/>
                          <a:cs typeface="+mn-cs"/>
                        </a:rPr>
                        <a:t>Andrés </a:t>
                      </a:r>
                      <a:br>
                        <a:rPr kumimoji="0" lang="es-VE" sz="1100" b="1" i="0" u="none" strike="noStrike" kern="1200" cap="none" spc="0" normalizeH="0" baseline="0" noProof="0" dirty="0">
                          <a:ln>
                            <a:noFill/>
                          </a:ln>
                          <a:solidFill>
                            <a:srgbClr val="002060"/>
                          </a:solidFill>
                          <a:effectLst/>
                          <a:uLnTx/>
                          <a:uFillTx/>
                          <a:latin typeface="+mn-lt"/>
                          <a:ea typeface="+mn-ea"/>
                          <a:cs typeface="+mn-cs"/>
                        </a:rPr>
                      </a:br>
                      <a:r>
                        <a:rPr kumimoji="0" lang="es-VE" sz="1100" b="1" i="0" u="none" strike="noStrike" kern="1200" cap="none" spc="0" normalizeH="0" baseline="0" noProof="0" dirty="0">
                          <a:ln>
                            <a:noFill/>
                          </a:ln>
                          <a:solidFill>
                            <a:srgbClr val="002060"/>
                          </a:solidFill>
                          <a:effectLst/>
                          <a:uLnTx/>
                          <a:uFillTx/>
                          <a:latin typeface="+mn-lt"/>
                          <a:ea typeface="+mn-ea"/>
                          <a:cs typeface="+mn-cs"/>
                        </a:rPr>
                        <a:t>Castillo Arce</a:t>
                      </a:r>
                      <a:endParaRPr kumimoji="0" lang="es-MX" sz="1100" b="1" i="0" u="none" strike="noStrike" kern="1200" cap="none" spc="0" normalizeH="0" baseline="0" noProof="0" dirty="0">
                        <a:ln>
                          <a:noFill/>
                        </a:ln>
                        <a:solidFill>
                          <a:srgbClr val="002060"/>
                        </a:solidFill>
                        <a:effectLst/>
                        <a:uLnTx/>
                        <a:uFillTx/>
                        <a:latin typeface="+mn-lt"/>
                        <a:ea typeface="+mn-ea"/>
                        <a:cs typeface="+mn-cs"/>
                      </a:endParaRPr>
                    </a:p>
                  </a:txBody>
                  <a:tcPr>
                    <a:lnL w="12700" cap="flat" cmpd="sng" algn="ctr">
                      <a:solidFill>
                        <a:srgbClr val="173862"/>
                      </a:solidFill>
                      <a:prstDash val="solid"/>
                      <a:round/>
                      <a:headEnd type="none" w="med" len="med"/>
                      <a:tailEnd type="none" w="med" len="med"/>
                    </a:lnL>
                    <a:lnR w="12700" cap="flat" cmpd="sng" algn="ctr">
                      <a:solidFill>
                        <a:srgbClr val="17386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srgbClr val="002060"/>
                          </a:solidFill>
                          <a:effectLst/>
                          <a:uLnTx/>
                          <a:uFillTx/>
                          <a:latin typeface="+mn-lt"/>
                          <a:ea typeface="+mn-ea"/>
                          <a:cs typeface="+mn-cs"/>
                        </a:rPr>
                        <a:t>Douglas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srgbClr val="002060"/>
                          </a:solidFill>
                          <a:effectLst/>
                          <a:uLnTx/>
                          <a:uFillTx/>
                          <a:latin typeface="+mn-lt"/>
                          <a:ea typeface="+mn-ea"/>
                          <a:cs typeface="+mn-cs"/>
                        </a:rPr>
                        <a:t>Palm Malpica</a:t>
                      </a:r>
                      <a:endParaRPr kumimoji="0" lang="es-MX" sz="1100" b="1" i="0" u="none" strike="noStrike" kern="1200" cap="none" spc="0" normalizeH="0" baseline="0" noProof="0" dirty="0">
                        <a:ln>
                          <a:noFill/>
                        </a:ln>
                        <a:solidFill>
                          <a:srgbClr val="002060"/>
                        </a:solidFill>
                        <a:effectLst/>
                        <a:uLnTx/>
                        <a:uFillTx/>
                        <a:latin typeface="+mn-lt"/>
                        <a:ea typeface="+mn-ea"/>
                        <a:cs typeface="+mn-cs"/>
                      </a:endParaRPr>
                    </a:p>
                  </a:txBody>
                  <a:tcPr>
                    <a:lnL w="12700" cap="flat" cmpd="sng" algn="ctr">
                      <a:solidFill>
                        <a:srgbClr val="17386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87057318"/>
                  </a:ext>
                </a:extLst>
              </a:tr>
              <a:tr h="2341216">
                <a:tc>
                  <a:txBody>
                    <a:bodyPr/>
                    <a:lstStyle/>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1" i="0" u="none" strike="noStrike" kern="1200" cap="none" spc="0" normalizeH="0" baseline="0" noProof="0">
                          <a:ln>
                            <a:noFill/>
                          </a:ln>
                          <a:solidFill>
                            <a:schemeClr val="tx1"/>
                          </a:solidFill>
                          <a:effectLst/>
                          <a:uLnTx/>
                          <a:uFillTx/>
                          <a:latin typeface="+mn-lt"/>
                          <a:ea typeface="+mn-ea"/>
                          <a:cs typeface="+mn-cs"/>
                        </a:rPr>
                        <a:t>29 years of experience in infrastructure</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a:ln>
                            <a:noFill/>
                          </a:ln>
                          <a:solidFill>
                            <a:schemeClr val="tx1"/>
                          </a:solidFill>
                          <a:effectLst/>
                          <a:uLnTx/>
                          <a:uFillTx/>
                          <a:latin typeface="+mn-lt"/>
                          <a:ea typeface="+mn-ea"/>
                          <a:cs typeface="+mn-cs"/>
                        </a:rPr>
                        <a:t>Infrastructure Undersecretary, Ministry of Communications and Transportation</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a:ln>
                            <a:noFill/>
                          </a:ln>
                          <a:solidFill>
                            <a:schemeClr val="tx1"/>
                          </a:solidFill>
                          <a:effectLst/>
                          <a:uLnTx/>
                          <a:uFillTx/>
                          <a:latin typeface="+mn-lt"/>
                          <a:ea typeface="+mn-ea"/>
                          <a:cs typeface="+mn-cs"/>
                        </a:rPr>
                        <a:t>Advisor, </a:t>
                      </a:r>
                      <a:r>
                        <a:rPr kumimoji="0" lang="en-US" sz="950" b="0" i="1" u="none" strike="noStrike" kern="1200" cap="none" spc="0" normalizeH="0" baseline="0" noProof="0">
                          <a:ln>
                            <a:noFill/>
                          </a:ln>
                          <a:solidFill>
                            <a:schemeClr val="tx1"/>
                          </a:solidFill>
                          <a:effectLst/>
                          <a:uLnTx/>
                          <a:uFillTx/>
                          <a:latin typeface="+mn-lt"/>
                          <a:ea typeface="+mn-ea"/>
                          <a:cs typeface="+mn-cs"/>
                        </a:rPr>
                        <a:t>GBM Infraestructura</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a:ln>
                            <a:noFill/>
                          </a:ln>
                          <a:solidFill>
                            <a:schemeClr val="tx1"/>
                          </a:solidFill>
                          <a:effectLst/>
                          <a:uLnTx/>
                          <a:uFillTx/>
                          <a:latin typeface="+mn-lt"/>
                          <a:ea typeface="+mn-ea"/>
                          <a:cs typeface="+mn-cs"/>
                        </a:rPr>
                        <a:t>President, World Road Association</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a:ln>
                            <a:noFill/>
                          </a:ln>
                          <a:solidFill>
                            <a:schemeClr val="tx1"/>
                          </a:solidFill>
                          <a:effectLst/>
                          <a:uLnTx/>
                          <a:uFillTx/>
                          <a:latin typeface="+mn-lt"/>
                          <a:ea typeface="+mn-ea"/>
                          <a:cs typeface="+mn-cs"/>
                        </a:rPr>
                        <a:t>Board of Governors,  UNAM</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a:ln>
                            <a:noFill/>
                          </a:ln>
                          <a:solidFill>
                            <a:schemeClr val="tx1"/>
                          </a:solidFill>
                          <a:effectLst/>
                          <a:uLnTx/>
                          <a:uFillTx/>
                          <a:latin typeface="+mn-lt"/>
                          <a:ea typeface="+mn-ea"/>
                          <a:cs typeface="+mn-cs"/>
                        </a:rPr>
                        <a:t>Key Man in Fund II</a:t>
                      </a:r>
                      <a:endParaRPr kumimoji="0" lang="en-US" sz="950" b="0" i="0" u="none" strike="noStrike" kern="1200" cap="none" spc="0" normalizeH="0" baseline="0" noProof="0" dirty="0">
                        <a:ln>
                          <a:noFill/>
                        </a:ln>
                        <a:solidFill>
                          <a:schemeClr val="tx1"/>
                        </a:solidFill>
                        <a:effectLst/>
                        <a:uLnTx/>
                        <a:uFillTx/>
                        <a:latin typeface="+mn-lt"/>
                        <a:ea typeface="+mn-ea"/>
                        <a:cs typeface="+mn-cs"/>
                      </a:endParaRPr>
                    </a:p>
                  </a:txBody>
                  <a:tcPr>
                    <a:lnL w="12700" cmpd="sng">
                      <a:noFill/>
                    </a:lnL>
                    <a:lnR w="12700" cap="flat" cmpd="sng" algn="ctr">
                      <a:solidFill>
                        <a:srgbClr val="17386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1" i="0" u="none" strike="noStrike" kern="1200" cap="none" spc="0" normalizeH="0" baseline="0" noProof="0" dirty="0">
                          <a:ln>
                            <a:noFill/>
                          </a:ln>
                          <a:solidFill>
                            <a:schemeClr val="tx1"/>
                          </a:solidFill>
                          <a:effectLst/>
                          <a:uLnTx/>
                          <a:uFillTx/>
                          <a:latin typeface="+mn-lt"/>
                          <a:ea typeface="+mn-ea"/>
                          <a:cs typeface="+mn-cs"/>
                        </a:rPr>
                        <a:t>12 years of experience in energy &amp; infra</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schemeClr val="tx1"/>
                          </a:solidFill>
                          <a:effectLst/>
                          <a:uLnTx/>
                          <a:uFillTx/>
                          <a:latin typeface="+mn-lt"/>
                          <a:ea typeface="+mn-ea"/>
                          <a:cs typeface="+mn-cs"/>
                        </a:rPr>
                        <a:t>Founder, </a:t>
                      </a:r>
                      <a:r>
                        <a:rPr kumimoji="0" lang="en-US" sz="950" b="0" i="0" u="none" strike="noStrike" kern="1200" cap="none" spc="0" normalizeH="0" baseline="0" noProof="0" dirty="0" err="1">
                          <a:ln>
                            <a:noFill/>
                          </a:ln>
                          <a:solidFill>
                            <a:schemeClr val="tx1"/>
                          </a:solidFill>
                          <a:effectLst/>
                          <a:uLnTx/>
                          <a:uFillTx/>
                          <a:latin typeface="+mn-lt"/>
                          <a:ea typeface="+mn-ea"/>
                          <a:cs typeface="+mn-cs"/>
                        </a:rPr>
                        <a:t>EConcept</a:t>
                      </a:r>
                      <a:endParaRPr kumimoji="0" lang="en-US" sz="950" b="0" i="0" u="none" strike="noStrike" kern="1200" cap="none" spc="0" normalizeH="0" baseline="0" noProof="0" dirty="0">
                        <a:ln>
                          <a:noFill/>
                        </a:ln>
                        <a:solidFill>
                          <a:schemeClr val="tx1"/>
                        </a:solidFill>
                        <a:effectLst/>
                        <a:uLnTx/>
                        <a:uFillTx/>
                        <a:latin typeface="+mn-lt"/>
                        <a:ea typeface="+mn-ea"/>
                        <a:cs typeface="+mn-cs"/>
                      </a:endParaRP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schemeClr val="tx1"/>
                          </a:solidFill>
                          <a:effectLst/>
                          <a:uLnTx/>
                          <a:uFillTx/>
                          <a:latin typeface="+mn-lt"/>
                          <a:ea typeface="+mn-ea"/>
                          <a:cs typeface="+mn-cs"/>
                        </a:rPr>
                        <a:t>CEO, </a:t>
                      </a:r>
                      <a:r>
                        <a:rPr kumimoji="0" lang="en-US" sz="950" b="0" i="0" u="none" strike="noStrike" kern="1200" cap="none" spc="0" normalizeH="0" baseline="0" noProof="0" dirty="0" err="1">
                          <a:ln>
                            <a:noFill/>
                          </a:ln>
                          <a:solidFill>
                            <a:schemeClr val="tx1"/>
                          </a:solidFill>
                          <a:effectLst/>
                          <a:uLnTx/>
                          <a:uFillTx/>
                          <a:latin typeface="+mn-lt"/>
                          <a:ea typeface="+mn-ea"/>
                          <a:cs typeface="+mn-cs"/>
                        </a:rPr>
                        <a:t>Ecopetrol</a:t>
                      </a:r>
                      <a:endParaRPr kumimoji="0" lang="en-US" sz="950" b="0" i="0" u="none" strike="noStrike" kern="1200" cap="none" spc="0" normalizeH="0" baseline="0" noProof="0" dirty="0">
                        <a:ln>
                          <a:noFill/>
                        </a:ln>
                        <a:solidFill>
                          <a:schemeClr val="tx1"/>
                        </a:solidFill>
                        <a:effectLst/>
                        <a:uLnTx/>
                        <a:uFillTx/>
                        <a:latin typeface="+mn-lt"/>
                        <a:ea typeface="+mn-ea"/>
                        <a:cs typeface="+mn-cs"/>
                      </a:endParaRP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schemeClr val="tx1"/>
                          </a:solidFill>
                          <a:effectLst/>
                          <a:uLnTx/>
                          <a:uFillTx/>
                          <a:latin typeface="+mn-lt"/>
                          <a:ea typeface="+mn-ea"/>
                          <a:cs typeface="+mn-cs"/>
                        </a:rPr>
                        <a:t>Minister of Finance, COL</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schemeClr val="tx1"/>
                          </a:solidFill>
                          <a:effectLst/>
                          <a:uLnTx/>
                          <a:uFillTx/>
                          <a:latin typeface="+mn-lt"/>
                          <a:ea typeface="+mn-ea"/>
                          <a:cs typeface="+mn-cs"/>
                        </a:rPr>
                        <a:t>Director, National Planning Department, COL</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schemeClr val="tx1"/>
                          </a:solidFill>
                          <a:effectLst/>
                          <a:uLnTx/>
                          <a:uFillTx/>
                          <a:latin typeface="+mn-lt"/>
                          <a:ea typeface="+mn-ea"/>
                          <a:cs typeface="+mn-cs"/>
                        </a:rPr>
                        <a:t>Dean of the Faculty of Economics, </a:t>
                      </a:r>
                      <a:r>
                        <a:rPr kumimoji="0" lang="en-US" sz="950" b="0" i="1" u="none" strike="noStrike" kern="1200" cap="none" spc="0" normalizeH="0" baseline="0" noProof="0" dirty="0">
                          <a:ln>
                            <a:noFill/>
                          </a:ln>
                          <a:solidFill>
                            <a:schemeClr val="tx1"/>
                          </a:solidFill>
                          <a:effectLst/>
                          <a:uLnTx/>
                          <a:uFillTx/>
                          <a:latin typeface="+mn-lt"/>
                          <a:ea typeface="+mn-ea"/>
                          <a:cs typeface="+mn-cs"/>
                        </a:rPr>
                        <a:t>Universidad de </a:t>
                      </a:r>
                      <a:r>
                        <a:rPr kumimoji="0" lang="en-US" sz="950" b="0" i="1" u="none" strike="noStrike" kern="1200" cap="none" spc="0" normalizeH="0" baseline="0" noProof="0" dirty="0" err="1">
                          <a:ln>
                            <a:noFill/>
                          </a:ln>
                          <a:solidFill>
                            <a:schemeClr val="tx1"/>
                          </a:solidFill>
                          <a:effectLst/>
                          <a:uLnTx/>
                          <a:uFillTx/>
                          <a:latin typeface="+mn-lt"/>
                          <a:ea typeface="+mn-ea"/>
                          <a:cs typeface="+mn-cs"/>
                        </a:rPr>
                        <a:t>los</a:t>
                      </a:r>
                      <a:r>
                        <a:rPr kumimoji="0" lang="en-US" sz="950" b="0" i="1" u="none" strike="noStrike" kern="1200" cap="none" spc="0" normalizeH="0" baseline="0" noProof="0" dirty="0">
                          <a:ln>
                            <a:noFill/>
                          </a:ln>
                          <a:solidFill>
                            <a:schemeClr val="tx1"/>
                          </a:solidFill>
                          <a:effectLst/>
                          <a:uLnTx/>
                          <a:uFillTx/>
                          <a:latin typeface="+mn-lt"/>
                          <a:ea typeface="+mn-ea"/>
                          <a:cs typeface="+mn-cs"/>
                        </a:rPr>
                        <a:t> Andes</a:t>
                      </a:r>
                    </a:p>
                  </a:txBody>
                  <a:tcPr>
                    <a:lnL w="12700" cap="flat" cmpd="sng" algn="ctr">
                      <a:solidFill>
                        <a:srgbClr val="173862"/>
                      </a:solidFill>
                      <a:prstDash val="solid"/>
                      <a:round/>
                      <a:headEnd type="none" w="med" len="med"/>
                      <a:tailEnd type="none" w="med" len="med"/>
                    </a:lnL>
                    <a:lnR w="12700" cap="flat" cmpd="sng" algn="ctr">
                      <a:solidFill>
                        <a:srgbClr val="17386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1" i="0" u="none" strike="noStrike" kern="1200" cap="none" spc="0" normalizeH="0" baseline="0" noProof="0" dirty="0">
                          <a:ln>
                            <a:noFill/>
                          </a:ln>
                          <a:solidFill>
                            <a:schemeClr val="tx1"/>
                          </a:solidFill>
                          <a:effectLst/>
                          <a:uLnTx/>
                          <a:uFillTx/>
                          <a:latin typeface="+mn-lt"/>
                          <a:ea typeface="+mn-ea"/>
                          <a:cs typeface="+mn-cs"/>
                        </a:rPr>
                        <a:t>28 years of experience in energy &amp; infra</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schemeClr val="tx1"/>
                          </a:solidFill>
                          <a:effectLst/>
                          <a:uLnTx/>
                          <a:uFillTx/>
                          <a:latin typeface="+mn-lt"/>
                          <a:ea typeface="+mn-ea"/>
                          <a:cs typeface="+mn-cs"/>
                        </a:rPr>
                        <a:t>CEO, </a:t>
                      </a:r>
                      <a:r>
                        <a:rPr kumimoji="0" lang="en-US" sz="950" b="0" i="1" u="none" strike="noStrike" kern="1200" cap="none" spc="0" normalizeH="0" baseline="0" noProof="0" dirty="0">
                          <a:ln>
                            <a:noFill/>
                          </a:ln>
                          <a:solidFill>
                            <a:schemeClr val="tx1"/>
                          </a:solidFill>
                          <a:effectLst/>
                          <a:uLnTx/>
                          <a:uFillTx/>
                          <a:latin typeface="+mn-lt"/>
                          <a:ea typeface="+mn-ea"/>
                          <a:cs typeface="+mn-cs"/>
                        </a:rPr>
                        <a:t>GBM </a:t>
                      </a:r>
                      <a:r>
                        <a:rPr kumimoji="0" lang="en-US" sz="950" b="0" i="1" u="none" strike="noStrike" kern="1200" cap="none" spc="0" normalizeH="0" baseline="0" noProof="0" dirty="0" err="1">
                          <a:ln>
                            <a:noFill/>
                          </a:ln>
                          <a:solidFill>
                            <a:schemeClr val="tx1"/>
                          </a:solidFill>
                          <a:effectLst/>
                          <a:uLnTx/>
                          <a:uFillTx/>
                          <a:latin typeface="+mn-lt"/>
                          <a:ea typeface="+mn-ea"/>
                          <a:cs typeface="+mn-cs"/>
                        </a:rPr>
                        <a:t>Infraestructura</a:t>
                      </a:r>
                      <a:endParaRPr kumimoji="0" lang="en-US" sz="950" b="0" i="1" u="none" strike="noStrike" kern="1200" cap="none" spc="0" normalizeH="0" baseline="0" noProof="0" dirty="0">
                        <a:ln>
                          <a:noFill/>
                        </a:ln>
                        <a:solidFill>
                          <a:schemeClr val="tx1"/>
                        </a:solidFill>
                        <a:effectLst/>
                        <a:uLnTx/>
                        <a:uFillTx/>
                        <a:latin typeface="+mn-lt"/>
                        <a:ea typeface="+mn-ea"/>
                        <a:cs typeface="+mn-cs"/>
                      </a:endParaRP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schemeClr val="tx1"/>
                          </a:solidFill>
                          <a:effectLst/>
                          <a:uLnTx/>
                          <a:uFillTx/>
                          <a:latin typeface="+mn-lt"/>
                          <a:ea typeface="+mn-ea"/>
                          <a:cs typeface="+mn-cs"/>
                        </a:rPr>
                        <a:t>CAO, Ministry of the Interior </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schemeClr val="tx1"/>
                          </a:solidFill>
                          <a:effectLst/>
                          <a:uLnTx/>
                          <a:uFillTx/>
                          <a:latin typeface="+mn-lt"/>
                          <a:ea typeface="+mn-ea"/>
                          <a:cs typeface="+mn-cs"/>
                        </a:rPr>
                        <a:t>Transportation Undersecretary, Ministry of Communications and Transportation</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schemeClr val="tx1"/>
                          </a:solidFill>
                          <a:effectLst/>
                          <a:uLnTx/>
                          <a:uFillTx/>
                          <a:latin typeface="+mn-lt"/>
                          <a:ea typeface="+mn-ea"/>
                          <a:cs typeface="+mn-cs"/>
                        </a:rPr>
                        <a:t>MD </a:t>
                      </a:r>
                      <a:r>
                        <a:rPr kumimoji="0" lang="en-US" sz="950" b="0" i="0" u="none" strike="noStrike" kern="1200" cap="none" spc="0" normalizeH="0" baseline="0" noProof="0" dirty="0" err="1">
                          <a:ln>
                            <a:noFill/>
                          </a:ln>
                          <a:solidFill>
                            <a:schemeClr val="tx1"/>
                          </a:solidFill>
                          <a:effectLst/>
                          <a:uLnTx/>
                          <a:uFillTx/>
                          <a:latin typeface="+mn-lt"/>
                          <a:ea typeface="+mn-ea"/>
                          <a:cs typeface="+mn-cs"/>
                        </a:rPr>
                        <a:t>LatAm</a:t>
                      </a:r>
                      <a:r>
                        <a:rPr kumimoji="0" lang="en-US" sz="950" b="0" i="0" u="none" strike="noStrike" kern="1200" cap="none" spc="0" normalizeH="0" baseline="0" noProof="0" dirty="0">
                          <a:ln>
                            <a:noFill/>
                          </a:ln>
                          <a:solidFill>
                            <a:schemeClr val="tx1"/>
                          </a:solidFill>
                          <a:effectLst/>
                          <a:uLnTx/>
                          <a:uFillTx/>
                          <a:latin typeface="+mn-lt"/>
                          <a:ea typeface="+mn-ea"/>
                          <a:cs typeface="+mn-cs"/>
                        </a:rPr>
                        <a:t>, Oliver Wyman</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schemeClr val="tx1"/>
                          </a:solidFill>
                          <a:effectLst/>
                          <a:uLnTx/>
                          <a:uFillTx/>
                          <a:latin typeface="+mn-lt"/>
                          <a:ea typeface="+mn-ea"/>
                          <a:cs typeface="+mn-cs"/>
                        </a:rPr>
                        <a:t>Key Man in Fund II</a:t>
                      </a:r>
                    </a:p>
                    <a:p>
                      <a:pPr>
                        <a:buClr>
                          <a:srgbClr val="00B050"/>
                        </a:buClr>
                      </a:pPr>
                      <a:endParaRPr lang="es-MX" sz="950" dirty="0"/>
                    </a:p>
                  </a:txBody>
                  <a:tcPr>
                    <a:lnL w="12700" cap="flat" cmpd="sng" algn="ctr">
                      <a:solidFill>
                        <a:srgbClr val="173862"/>
                      </a:solidFill>
                      <a:prstDash val="solid"/>
                      <a:round/>
                      <a:headEnd type="none" w="med" len="med"/>
                      <a:tailEnd type="none" w="med" len="med"/>
                    </a:lnL>
                    <a:lnR w="12700" cap="flat" cmpd="sng" algn="ctr">
                      <a:solidFill>
                        <a:srgbClr val="17386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1" i="0" u="none" strike="noStrike" kern="1200" cap="none" spc="0" normalizeH="0" baseline="0" noProof="0" dirty="0">
                          <a:ln>
                            <a:noFill/>
                          </a:ln>
                          <a:solidFill>
                            <a:schemeClr val="tx1"/>
                          </a:solidFill>
                          <a:effectLst/>
                          <a:uLnTx/>
                          <a:uFillTx/>
                          <a:latin typeface="+mn-lt"/>
                          <a:ea typeface="+mn-ea"/>
                          <a:cs typeface="+mn-cs"/>
                        </a:rPr>
                        <a:t>22 years of experience in energy &amp; infra</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schemeClr val="tx1"/>
                          </a:solidFill>
                          <a:effectLst/>
                          <a:uLnTx/>
                          <a:uFillTx/>
                          <a:latin typeface="+mn-lt"/>
                          <a:ea typeface="+mn-ea"/>
                          <a:cs typeface="+mn-cs"/>
                        </a:rPr>
                        <a:t>Executive Director, GE Oil &amp; Gas</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schemeClr val="tx1"/>
                          </a:solidFill>
                          <a:effectLst/>
                          <a:uLnTx/>
                          <a:uFillTx/>
                          <a:latin typeface="+mn-lt"/>
                          <a:ea typeface="+mn-ea"/>
                          <a:cs typeface="+mn-cs"/>
                        </a:rPr>
                        <a:t>Corporate Business Development Director, GE</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schemeClr val="tx1"/>
                          </a:solidFill>
                          <a:effectLst/>
                          <a:uLnTx/>
                          <a:uFillTx/>
                          <a:latin typeface="+mn-lt"/>
                          <a:ea typeface="+mn-ea"/>
                          <a:cs typeface="+mn-cs"/>
                        </a:rPr>
                        <a:t>Investment Director, GE Capital Real Estate</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schemeClr val="tx1"/>
                          </a:solidFill>
                          <a:effectLst/>
                          <a:uLnTx/>
                          <a:uFillTx/>
                          <a:latin typeface="+mn-lt"/>
                          <a:ea typeface="+mn-ea"/>
                          <a:cs typeface="+mn-cs"/>
                        </a:rPr>
                        <a:t>Principal, Oliver Wyman</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schemeClr val="tx1"/>
                          </a:solidFill>
                          <a:effectLst/>
                          <a:uLnTx/>
                          <a:uFillTx/>
                          <a:latin typeface="+mn-lt"/>
                          <a:ea typeface="+mn-ea"/>
                          <a:cs typeface="+mn-cs"/>
                        </a:rPr>
                        <a:t>Mentor, New Ventures</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schemeClr val="tx1"/>
                          </a:solidFill>
                          <a:effectLst/>
                          <a:uLnTx/>
                          <a:uFillTx/>
                          <a:latin typeface="+mn-lt"/>
                          <a:ea typeface="+mn-ea"/>
                          <a:cs typeface="+mn-cs"/>
                        </a:rPr>
                        <a:t>Key Man in Fund II</a:t>
                      </a:r>
                    </a:p>
                    <a:p>
                      <a:pPr marL="0" marR="0" lvl="0" indent="0"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None/>
                        <a:tabLst/>
                        <a:defRPr/>
                      </a:pPr>
                      <a:endParaRPr kumimoji="0" lang="es-MX" sz="950" b="0" i="0" u="none" strike="noStrike" kern="1200" cap="none" spc="0" normalizeH="0" baseline="0" noProof="0" dirty="0">
                        <a:ln>
                          <a:noFill/>
                        </a:ln>
                        <a:solidFill>
                          <a:prstClr val="black"/>
                        </a:solidFill>
                        <a:effectLst/>
                        <a:uLnTx/>
                        <a:uFillTx/>
                        <a:latin typeface="+mn-lt"/>
                        <a:ea typeface="+mn-ea"/>
                        <a:cs typeface="+mn-cs"/>
                        <a:sym typeface="Helvetica"/>
                      </a:endParaRPr>
                    </a:p>
                    <a:p>
                      <a:pPr>
                        <a:buClr>
                          <a:srgbClr val="00B050"/>
                        </a:buClr>
                      </a:pPr>
                      <a:endParaRPr lang="es-MX" sz="950" dirty="0"/>
                    </a:p>
                  </a:txBody>
                  <a:tcPr>
                    <a:lnL w="12700" cap="flat" cmpd="sng" algn="ctr">
                      <a:solidFill>
                        <a:srgbClr val="173862"/>
                      </a:solidFill>
                      <a:prstDash val="solid"/>
                      <a:round/>
                      <a:headEnd type="none" w="med" len="med"/>
                      <a:tailEnd type="none" w="med" len="med"/>
                    </a:lnL>
                    <a:lnR w="12700" cap="flat" cmpd="sng" algn="ctr">
                      <a:solidFill>
                        <a:srgbClr val="17386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1" i="0" u="none" strike="noStrike" kern="1200" cap="none" spc="0" normalizeH="0" baseline="0" noProof="0" dirty="0">
                          <a:ln>
                            <a:noFill/>
                          </a:ln>
                          <a:solidFill>
                            <a:schemeClr val="tx1"/>
                          </a:solidFill>
                          <a:effectLst/>
                          <a:uLnTx/>
                          <a:uFillTx/>
                          <a:latin typeface="+mn-lt"/>
                          <a:ea typeface="+mn-ea"/>
                          <a:cs typeface="+mn-cs"/>
                        </a:rPr>
                        <a:t>18 years of experience in energy &amp; infra</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schemeClr val="tx1"/>
                          </a:solidFill>
                          <a:effectLst/>
                          <a:uLnTx/>
                          <a:uFillTx/>
                          <a:latin typeface="+mn-lt"/>
                          <a:ea typeface="+mn-ea"/>
                          <a:cs typeface="+mn-cs"/>
                        </a:rPr>
                        <a:t>MD Energy &amp; Project Finance, Evercore Partners</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schemeClr val="tx1"/>
                          </a:solidFill>
                          <a:effectLst/>
                          <a:uLnTx/>
                          <a:uFillTx/>
                          <a:latin typeface="+mn-lt"/>
                          <a:ea typeface="+mn-ea"/>
                          <a:cs typeface="+mn-cs"/>
                        </a:rPr>
                        <a:t>VP Energy &amp; Project Finance, Evercore Partners</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schemeClr val="tx1"/>
                          </a:solidFill>
                          <a:effectLst/>
                          <a:uLnTx/>
                          <a:uFillTx/>
                          <a:latin typeface="+mn-lt"/>
                          <a:ea typeface="+mn-ea"/>
                          <a:cs typeface="+mn-cs"/>
                        </a:rPr>
                        <a:t>Consultant, The Boston Consulting Group</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schemeClr val="tx1"/>
                          </a:solidFill>
                          <a:effectLst/>
                          <a:uLnTx/>
                          <a:uFillTx/>
                          <a:latin typeface="+mn-lt"/>
                          <a:ea typeface="+mn-ea"/>
                          <a:cs typeface="+mn-cs"/>
                        </a:rPr>
                        <a:t>Associate, </a:t>
                      </a:r>
                      <a:r>
                        <a:rPr kumimoji="0" lang="en-US" sz="950" b="0" i="0" u="none" strike="noStrike" kern="1200" cap="none" spc="0" normalizeH="0" baseline="0" noProof="0" dirty="0" err="1">
                          <a:ln>
                            <a:noFill/>
                          </a:ln>
                          <a:solidFill>
                            <a:schemeClr val="tx1"/>
                          </a:solidFill>
                          <a:effectLst/>
                          <a:uLnTx/>
                          <a:uFillTx/>
                          <a:latin typeface="+mn-lt"/>
                          <a:ea typeface="+mn-ea"/>
                          <a:cs typeface="+mn-cs"/>
                        </a:rPr>
                        <a:t>Protego</a:t>
                      </a:r>
                      <a:endParaRPr kumimoji="0" lang="en-US" sz="950" b="0" i="0" u="none" strike="noStrike" kern="1200" cap="none" spc="0" normalizeH="0" baseline="0" noProof="0" dirty="0">
                        <a:ln>
                          <a:noFill/>
                        </a:ln>
                        <a:solidFill>
                          <a:schemeClr val="tx1"/>
                        </a:solidFill>
                        <a:effectLst/>
                        <a:uLnTx/>
                        <a:uFillTx/>
                        <a:latin typeface="+mn-lt"/>
                        <a:ea typeface="+mn-ea"/>
                        <a:cs typeface="+mn-cs"/>
                      </a:endParaRP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schemeClr val="tx1"/>
                          </a:solidFill>
                          <a:effectLst/>
                          <a:uLnTx/>
                          <a:uFillTx/>
                          <a:latin typeface="+mn-lt"/>
                          <a:ea typeface="+mn-ea"/>
                          <a:cs typeface="+mn-cs"/>
                        </a:rPr>
                        <a:t>Key Man in Fund II</a:t>
                      </a:r>
                    </a:p>
                    <a:p>
                      <a:pPr>
                        <a:buClr>
                          <a:srgbClr val="00B050"/>
                        </a:buClr>
                      </a:pPr>
                      <a:endParaRPr lang="es-MX" sz="950" dirty="0"/>
                    </a:p>
                  </a:txBody>
                  <a:tcPr>
                    <a:lnL w="12700" cap="flat" cmpd="sng" algn="ctr">
                      <a:solidFill>
                        <a:srgbClr val="173862"/>
                      </a:solidFill>
                      <a:prstDash val="solid"/>
                      <a:round/>
                      <a:headEnd type="none" w="med" len="med"/>
                      <a:tailEnd type="none" w="med" len="med"/>
                    </a:lnL>
                    <a:lnR w="12700" cap="flat" cmpd="sng" algn="ctr">
                      <a:solidFill>
                        <a:srgbClr val="17386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1" i="0" u="none" strike="noStrike" kern="1200" cap="none" spc="0" normalizeH="0" baseline="0" noProof="0" dirty="0">
                          <a:ln>
                            <a:noFill/>
                          </a:ln>
                          <a:solidFill>
                            <a:schemeClr val="tx1"/>
                          </a:solidFill>
                          <a:effectLst/>
                          <a:uLnTx/>
                          <a:uFillTx/>
                          <a:latin typeface="+mn-lt"/>
                          <a:ea typeface="+mn-ea"/>
                          <a:cs typeface="+mn-cs"/>
                        </a:rPr>
                        <a:t>22 years of experience in energy &amp; infra</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schemeClr val="tx1"/>
                          </a:solidFill>
                          <a:effectLst/>
                          <a:uLnTx/>
                          <a:uFillTx/>
                          <a:latin typeface="+mn-lt"/>
                          <a:ea typeface="+mn-ea"/>
                          <a:cs typeface="+mn-cs"/>
                        </a:rPr>
                        <a:t>Founder and partner, </a:t>
                      </a:r>
                      <a:r>
                        <a:rPr kumimoji="0" lang="en-US" sz="950" b="0" i="1" u="none" strike="noStrike" kern="1200" cap="none" spc="0" normalizeH="0" baseline="0" noProof="0" dirty="0">
                          <a:ln>
                            <a:noFill/>
                          </a:ln>
                          <a:solidFill>
                            <a:schemeClr val="tx1"/>
                          </a:solidFill>
                          <a:effectLst/>
                          <a:uLnTx/>
                          <a:uFillTx/>
                          <a:latin typeface="+mn-lt"/>
                          <a:ea typeface="+mn-ea"/>
                          <a:cs typeface="+mn-cs"/>
                        </a:rPr>
                        <a:t>AINDA </a:t>
                      </a:r>
                      <a:r>
                        <a:rPr kumimoji="0" lang="en-US" sz="950" b="0" i="1" u="none" strike="noStrike" kern="1200" cap="none" spc="0" normalizeH="0" baseline="0" noProof="0" dirty="0" err="1">
                          <a:ln>
                            <a:noFill/>
                          </a:ln>
                          <a:solidFill>
                            <a:schemeClr val="tx1"/>
                          </a:solidFill>
                          <a:effectLst/>
                          <a:uLnTx/>
                          <a:uFillTx/>
                          <a:latin typeface="+mn-lt"/>
                          <a:ea typeface="+mn-ea"/>
                          <a:cs typeface="+mn-cs"/>
                        </a:rPr>
                        <a:t>Consultores</a:t>
                      </a:r>
                      <a:endParaRPr kumimoji="0" lang="en-US" sz="950" b="0" i="1" u="none" strike="noStrike" kern="1200" cap="none" spc="0" normalizeH="0" baseline="0" noProof="0" dirty="0">
                        <a:ln>
                          <a:noFill/>
                        </a:ln>
                        <a:solidFill>
                          <a:schemeClr val="tx1"/>
                        </a:solidFill>
                        <a:effectLst/>
                        <a:uLnTx/>
                        <a:uFillTx/>
                        <a:latin typeface="+mn-lt"/>
                        <a:ea typeface="+mn-ea"/>
                        <a:cs typeface="+mn-cs"/>
                      </a:endParaRP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schemeClr val="tx1"/>
                          </a:solidFill>
                          <a:effectLst/>
                          <a:uLnTx/>
                          <a:uFillTx/>
                          <a:latin typeface="+mn-lt"/>
                          <a:ea typeface="+mn-ea"/>
                          <a:cs typeface="+mn-cs"/>
                        </a:rPr>
                        <a:t>Principal, Oliver Wyman</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schemeClr val="tx1"/>
                          </a:solidFill>
                          <a:effectLst/>
                          <a:uLnTx/>
                          <a:uFillTx/>
                          <a:latin typeface="+mn-lt"/>
                          <a:ea typeface="+mn-ea"/>
                          <a:cs typeface="+mn-cs"/>
                        </a:rPr>
                        <a:t>Co-founder, </a:t>
                      </a:r>
                      <a:r>
                        <a:rPr kumimoji="0" lang="en-US" sz="950" b="0" i="1" u="none" strike="noStrike" kern="1200" cap="none" spc="0" normalizeH="0" baseline="0" noProof="0" dirty="0">
                          <a:ln>
                            <a:noFill/>
                          </a:ln>
                          <a:solidFill>
                            <a:schemeClr val="tx1"/>
                          </a:solidFill>
                          <a:effectLst/>
                          <a:uLnTx/>
                          <a:uFillTx/>
                          <a:latin typeface="+mn-lt"/>
                          <a:ea typeface="+mn-ea"/>
                          <a:cs typeface="+mn-cs"/>
                        </a:rPr>
                        <a:t>México </a:t>
                      </a:r>
                      <a:r>
                        <a:rPr kumimoji="0" lang="en-US" sz="950" b="0" i="1" u="none" strike="noStrike" kern="1200" cap="none" spc="0" normalizeH="0" baseline="0" noProof="0" dirty="0" err="1">
                          <a:ln>
                            <a:noFill/>
                          </a:ln>
                          <a:solidFill>
                            <a:schemeClr val="tx1"/>
                          </a:solidFill>
                          <a:effectLst/>
                          <a:uLnTx/>
                          <a:uFillTx/>
                          <a:latin typeface="+mn-lt"/>
                          <a:ea typeface="+mn-ea"/>
                          <a:cs typeface="+mn-cs"/>
                        </a:rPr>
                        <a:t>Actúa</a:t>
                      </a:r>
                      <a:endParaRPr kumimoji="0" lang="en-US" sz="950" b="0" i="1" u="none" strike="noStrike" kern="1200" cap="none" spc="0" normalizeH="0" baseline="0" noProof="0" dirty="0">
                        <a:ln>
                          <a:noFill/>
                        </a:ln>
                        <a:solidFill>
                          <a:schemeClr val="tx1"/>
                        </a:solidFill>
                        <a:effectLst/>
                        <a:uLnTx/>
                        <a:uFillTx/>
                        <a:latin typeface="+mn-lt"/>
                        <a:ea typeface="+mn-ea"/>
                        <a:cs typeface="+mn-cs"/>
                      </a:endParaRP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schemeClr val="tx1"/>
                          </a:solidFill>
                          <a:effectLst/>
                          <a:uLnTx/>
                          <a:uFillTx/>
                          <a:latin typeface="+mn-lt"/>
                          <a:ea typeface="+mn-ea"/>
                          <a:cs typeface="+mn-cs"/>
                        </a:rPr>
                        <a:t>Coordinator, Diploma on Energy Investments, ITAM </a:t>
                      </a:r>
                    </a:p>
                    <a:p>
                      <a:pPr>
                        <a:buClr>
                          <a:srgbClr val="00B050"/>
                        </a:buClr>
                      </a:pPr>
                      <a:endParaRPr lang="es-MX" sz="950" dirty="0"/>
                    </a:p>
                  </a:txBody>
                  <a:tcPr>
                    <a:lnL w="12700" cap="flat" cmpd="sng" algn="ctr">
                      <a:solidFill>
                        <a:srgbClr val="173862"/>
                      </a:solidFill>
                      <a:prstDash val="solid"/>
                      <a:round/>
                      <a:headEnd type="none" w="med" len="med"/>
                      <a:tailEnd type="none" w="med" len="med"/>
                    </a:lnL>
                    <a:lnR w="12700" cap="flat" cmpd="sng" algn="ctr">
                      <a:solidFill>
                        <a:srgbClr val="17386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s-MX" sz="950" b="1" i="0" u="none" strike="noStrike" kern="1200" cap="none" spc="0" normalizeH="0" baseline="0" noProof="0" dirty="0">
                          <a:ln>
                            <a:noFill/>
                          </a:ln>
                          <a:solidFill>
                            <a:schemeClr val="tx1"/>
                          </a:solidFill>
                          <a:effectLst/>
                          <a:uLnTx/>
                          <a:uFillTx/>
                          <a:latin typeface="+mn-lt"/>
                          <a:ea typeface="+mn-ea"/>
                          <a:cs typeface="+mn-cs"/>
                        </a:rPr>
                        <a:t>17 </a:t>
                      </a:r>
                      <a:r>
                        <a:rPr kumimoji="0" lang="en-US" sz="950" b="1" i="0" u="none" strike="noStrike" kern="1200" cap="none" spc="0" normalizeH="0" baseline="0" noProof="0" dirty="0">
                          <a:ln>
                            <a:noFill/>
                          </a:ln>
                          <a:solidFill>
                            <a:schemeClr val="tx1"/>
                          </a:solidFill>
                          <a:effectLst/>
                          <a:uLnTx/>
                          <a:uFillTx/>
                          <a:latin typeface="+mn-lt"/>
                          <a:ea typeface="+mn-ea"/>
                          <a:cs typeface="+mn-cs"/>
                        </a:rPr>
                        <a:t>years of experience in energy &amp; infra</a:t>
                      </a:r>
                      <a:endParaRPr kumimoji="0" lang="es-MX" sz="950" b="1" i="0" u="none" strike="noStrike" kern="1200" cap="none" spc="0" normalizeH="0" baseline="0" noProof="0" dirty="0">
                        <a:ln>
                          <a:noFill/>
                        </a:ln>
                        <a:solidFill>
                          <a:schemeClr val="tx1"/>
                        </a:solidFill>
                        <a:effectLst/>
                        <a:uLnTx/>
                        <a:uFillTx/>
                        <a:latin typeface="+mn-lt"/>
                        <a:ea typeface="+mn-ea"/>
                        <a:cs typeface="+mn-cs"/>
                      </a:endParaRP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s-MX" sz="950" b="0" i="0" u="none" strike="noStrike" kern="1200" cap="none" spc="0" normalizeH="0" baseline="0" noProof="0" dirty="0">
                          <a:ln>
                            <a:noFill/>
                          </a:ln>
                          <a:solidFill>
                            <a:prstClr val="black"/>
                          </a:solidFill>
                          <a:effectLst/>
                          <a:uLnTx/>
                          <a:uFillTx/>
                          <a:latin typeface="+mn-lt"/>
                          <a:ea typeface="+mn-ea"/>
                          <a:cs typeface="+mn-cs"/>
                          <a:sym typeface="Helvetica"/>
                        </a:rPr>
                        <a:t>Senior </a:t>
                      </a:r>
                      <a:r>
                        <a:rPr kumimoji="0" lang="es-MX" sz="950" b="0" i="0" u="none" strike="noStrike" kern="1200" cap="none" spc="0" normalizeH="0" baseline="0" noProof="0" dirty="0" err="1">
                          <a:ln>
                            <a:noFill/>
                          </a:ln>
                          <a:solidFill>
                            <a:prstClr val="black"/>
                          </a:solidFill>
                          <a:effectLst/>
                          <a:uLnTx/>
                          <a:uFillTx/>
                          <a:latin typeface="+mn-lt"/>
                          <a:ea typeface="+mn-ea"/>
                          <a:cs typeface="+mn-cs"/>
                          <a:sym typeface="Helvetica"/>
                        </a:rPr>
                        <a:t>Associate</a:t>
                      </a:r>
                      <a:r>
                        <a:rPr kumimoji="0" lang="es-MX" sz="950" b="0" i="0" u="none" strike="noStrike" kern="1200" cap="none" spc="0" normalizeH="0" baseline="0" noProof="0" dirty="0">
                          <a:ln>
                            <a:noFill/>
                          </a:ln>
                          <a:solidFill>
                            <a:prstClr val="black"/>
                          </a:solidFill>
                          <a:effectLst/>
                          <a:uLnTx/>
                          <a:uFillTx/>
                          <a:latin typeface="+mn-lt"/>
                          <a:ea typeface="+mn-ea"/>
                          <a:cs typeface="+mn-cs"/>
                          <a:sym typeface="Helvetica"/>
                        </a:rPr>
                        <a:t>, Galicia Abogados</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s-MX" sz="950" b="0" i="0" u="none" strike="noStrike" kern="1200" cap="none" spc="0" normalizeH="0" baseline="0" noProof="0" dirty="0">
                          <a:ln>
                            <a:noFill/>
                          </a:ln>
                          <a:solidFill>
                            <a:prstClr val="black"/>
                          </a:solidFill>
                          <a:effectLst/>
                          <a:uLnTx/>
                          <a:uFillTx/>
                          <a:latin typeface="+mn-lt"/>
                          <a:ea typeface="+mn-ea"/>
                          <a:cs typeface="+mn-cs"/>
                          <a:sym typeface="Helvetica"/>
                        </a:rPr>
                        <a:t>Senior </a:t>
                      </a:r>
                      <a:r>
                        <a:rPr kumimoji="0" lang="es-MX" sz="950" b="0" i="0" u="none" strike="noStrike" kern="1200" cap="none" spc="0" normalizeH="0" baseline="0" noProof="0" dirty="0" err="1">
                          <a:ln>
                            <a:noFill/>
                          </a:ln>
                          <a:solidFill>
                            <a:prstClr val="black"/>
                          </a:solidFill>
                          <a:effectLst/>
                          <a:uLnTx/>
                          <a:uFillTx/>
                          <a:latin typeface="+mn-lt"/>
                          <a:ea typeface="+mn-ea"/>
                          <a:cs typeface="+mn-cs"/>
                          <a:sym typeface="Helvetica"/>
                        </a:rPr>
                        <a:t>Associate</a:t>
                      </a:r>
                      <a:r>
                        <a:rPr kumimoji="0" lang="es-MX" sz="950" b="0" i="0" u="none" strike="noStrike" kern="1200" cap="none" spc="0" normalizeH="0" baseline="0" noProof="0" dirty="0">
                          <a:ln>
                            <a:noFill/>
                          </a:ln>
                          <a:solidFill>
                            <a:prstClr val="black"/>
                          </a:solidFill>
                          <a:effectLst/>
                          <a:uLnTx/>
                          <a:uFillTx/>
                          <a:latin typeface="+mn-lt"/>
                          <a:ea typeface="+mn-ea"/>
                          <a:cs typeface="+mn-cs"/>
                          <a:sym typeface="Helvetica"/>
                        </a:rPr>
                        <a:t>, White &amp; Case</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prstClr val="black"/>
                          </a:solidFill>
                          <a:effectLst/>
                          <a:uLnTx/>
                          <a:uFillTx/>
                          <a:latin typeface="+mn-lt"/>
                          <a:ea typeface="+mn-ea"/>
                          <a:cs typeface="+mn-cs"/>
                          <a:sym typeface="Helvetica"/>
                        </a:rPr>
                        <a:t>MBA, IE Business School</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prstClr val="black"/>
                          </a:solidFill>
                          <a:effectLst/>
                          <a:uLnTx/>
                          <a:uFillTx/>
                          <a:latin typeface="+mn-lt"/>
                          <a:ea typeface="+mn-ea"/>
                          <a:cs typeface="+mn-cs"/>
                        </a:rPr>
                        <a:t>Secretary of the Board of Directors,</a:t>
                      </a:r>
                      <a:r>
                        <a:rPr kumimoji="0" lang="es-MX" sz="950" b="0" i="0" u="none" strike="noStrike" kern="1200" cap="none" spc="0" normalizeH="0" baseline="0" noProof="0" dirty="0">
                          <a:ln>
                            <a:noFill/>
                          </a:ln>
                          <a:solidFill>
                            <a:prstClr val="black"/>
                          </a:solidFill>
                          <a:effectLst/>
                          <a:uLnTx/>
                          <a:uFillTx/>
                          <a:latin typeface="+mn-lt"/>
                          <a:ea typeface="+mn-ea"/>
                          <a:cs typeface="+mn-cs"/>
                        </a:rPr>
                        <a:t> AINDA</a:t>
                      </a:r>
                    </a:p>
                    <a:p>
                      <a:pPr>
                        <a:buClr>
                          <a:srgbClr val="00B050"/>
                        </a:buClr>
                      </a:pPr>
                      <a:endParaRPr lang="es-MX" sz="950" dirty="0"/>
                    </a:p>
                  </a:txBody>
                  <a:tcPr>
                    <a:lnL w="12700" cap="flat" cmpd="sng" algn="ctr">
                      <a:solidFill>
                        <a:srgbClr val="173862"/>
                      </a:solidFill>
                      <a:prstDash val="solid"/>
                      <a:round/>
                      <a:headEnd type="none" w="med" len="med"/>
                      <a:tailEnd type="none" w="med" len="med"/>
                    </a:lnL>
                    <a:lnR w="12700" cap="flat" cmpd="sng" algn="ctr">
                      <a:solidFill>
                        <a:srgbClr val="17386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1" i="0" u="none" strike="noStrike" kern="1200" cap="none" spc="0" normalizeH="0" baseline="0" noProof="0" dirty="0">
                          <a:ln>
                            <a:noFill/>
                          </a:ln>
                          <a:solidFill>
                            <a:schemeClr val="tx1"/>
                          </a:solidFill>
                          <a:effectLst/>
                          <a:uLnTx/>
                          <a:uFillTx/>
                          <a:latin typeface="+mn-lt"/>
                          <a:ea typeface="+mn-ea"/>
                          <a:cs typeface="+mn-cs"/>
                        </a:rPr>
                        <a:t>19 years of experience in energy &amp; infra</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schemeClr val="tx1"/>
                          </a:solidFill>
                          <a:effectLst/>
                          <a:uLnTx/>
                          <a:uFillTx/>
                          <a:latin typeface="+mn-lt"/>
                          <a:ea typeface="+mn-ea"/>
                          <a:cs typeface="+mn-cs"/>
                        </a:rPr>
                        <a:t>Manager, Schlumberger Business Consulting</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schemeClr val="tx1"/>
                          </a:solidFill>
                          <a:effectLst/>
                          <a:uLnTx/>
                          <a:uFillTx/>
                          <a:latin typeface="+mn-lt"/>
                          <a:ea typeface="+mn-ea"/>
                          <a:cs typeface="+mn-cs"/>
                        </a:rPr>
                        <a:t>Manager, McKinsey &amp; Company</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schemeClr val="tx1"/>
                          </a:solidFill>
                          <a:effectLst/>
                          <a:uLnTx/>
                          <a:uFillTx/>
                          <a:latin typeface="+mn-lt"/>
                          <a:ea typeface="+mn-ea"/>
                          <a:cs typeface="+mn-cs"/>
                        </a:rPr>
                        <a:t>Consultant, Oliver Wyman </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schemeClr val="tx1"/>
                          </a:solidFill>
                          <a:effectLst/>
                          <a:uLnTx/>
                          <a:uFillTx/>
                          <a:latin typeface="+mn-lt"/>
                          <a:ea typeface="+mn-ea"/>
                          <a:cs typeface="+mn-cs"/>
                        </a:rPr>
                        <a:t>Board member, </a:t>
                      </a:r>
                      <a:r>
                        <a:rPr kumimoji="0" lang="en-US" sz="950" b="0" i="1" u="none" strike="noStrike" kern="1200" cap="none" spc="0" normalizeH="0" baseline="0" noProof="0" dirty="0">
                          <a:ln>
                            <a:noFill/>
                          </a:ln>
                          <a:solidFill>
                            <a:schemeClr val="tx1"/>
                          </a:solidFill>
                          <a:effectLst/>
                          <a:uLnTx/>
                          <a:uFillTx/>
                          <a:latin typeface="+mn-lt"/>
                          <a:ea typeface="+mn-ea"/>
                          <a:cs typeface="+mn-cs"/>
                        </a:rPr>
                        <a:t>Museo del Papalote</a:t>
                      </a:r>
                    </a:p>
                  </a:txBody>
                  <a:tcPr>
                    <a:lnL w="12700" cap="flat" cmpd="sng" algn="ctr">
                      <a:solidFill>
                        <a:srgbClr val="173862"/>
                      </a:solidFill>
                      <a:prstDash val="solid"/>
                      <a:round/>
                      <a:headEnd type="none" w="med" len="med"/>
                      <a:tailEnd type="none" w="med" len="med"/>
                    </a:lnL>
                    <a:lnR w="12700" cap="flat" cmpd="sng" algn="ctr">
                      <a:solidFill>
                        <a:srgbClr val="17386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s-MX" sz="950" b="1" i="0" u="none" strike="noStrike" kern="1200" cap="none" spc="0" normalizeH="0" baseline="0" noProof="0" dirty="0">
                          <a:ln>
                            <a:noFill/>
                          </a:ln>
                          <a:solidFill>
                            <a:schemeClr val="tx1"/>
                          </a:solidFill>
                          <a:effectLst/>
                          <a:uLnTx/>
                          <a:uFillTx/>
                          <a:latin typeface="+mn-lt"/>
                          <a:ea typeface="+mn-ea"/>
                          <a:cs typeface="+mn-cs"/>
                        </a:rPr>
                        <a:t>49 </a:t>
                      </a:r>
                      <a:r>
                        <a:rPr kumimoji="0" lang="en-US" sz="950" b="1" i="0" u="none" strike="noStrike" kern="1200" cap="none" spc="0" normalizeH="0" baseline="0" noProof="0" dirty="0">
                          <a:ln>
                            <a:noFill/>
                          </a:ln>
                          <a:solidFill>
                            <a:schemeClr val="tx1"/>
                          </a:solidFill>
                          <a:effectLst/>
                          <a:uLnTx/>
                          <a:uFillTx/>
                          <a:latin typeface="+mn-lt"/>
                          <a:ea typeface="+mn-ea"/>
                          <a:cs typeface="+mn-cs"/>
                        </a:rPr>
                        <a:t>years of experience in energy &amp; infra</a:t>
                      </a:r>
                      <a:endParaRPr kumimoji="0" lang="es-MX" sz="950" b="1" i="0" u="none" strike="noStrike" kern="1200" cap="none" spc="0" normalizeH="0" baseline="0" noProof="0" dirty="0">
                        <a:ln>
                          <a:noFill/>
                        </a:ln>
                        <a:solidFill>
                          <a:schemeClr val="tx1"/>
                        </a:solidFill>
                        <a:effectLst/>
                        <a:uLnTx/>
                        <a:uFillTx/>
                        <a:latin typeface="+mn-lt"/>
                        <a:ea typeface="+mn-ea"/>
                        <a:cs typeface="+mn-cs"/>
                      </a:endParaRP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s-ES" sz="950" b="0" i="0" u="none" strike="noStrike" kern="1200" cap="none" spc="0" normalizeH="0" baseline="0" noProof="0" dirty="0" err="1">
                          <a:ln>
                            <a:noFill/>
                          </a:ln>
                          <a:solidFill>
                            <a:prstClr val="black"/>
                          </a:solidFill>
                          <a:effectLst/>
                          <a:uLnTx/>
                          <a:uFillTx/>
                          <a:latin typeface="+mn-lt"/>
                          <a:ea typeface="+mn-ea"/>
                          <a:cs typeface="+mn-cs"/>
                        </a:rPr>
                        <a:t>Consultant</a:t>
                      </a:r>
                      <a:r>
                        <a:rPr kumimoji="0" lang="es-ES" sz="950" b="0" i="0" u="none" strike="noStrike" kern="1200" cap="none" spc="0" normalizeH="0" baseline="0" noProof="0" dirty="0">
                          <a:ln>
                            <a:noFill/>
                          </a:ln>
                          <a:solidFill>
                            <a:prstClr val="black"/>
                          </a:solidFill>
                          <a:effectLst/>
                          <a:uLnTx/>
                          <a:uFillTx/>
                          <a:latin typeface="+mn-lt"/>
                          <a:ea typeface="+mn-ea"/>
                          <a:cs typeface="+mn-cs"/>
                        </a:rPr>
                        <a:t>/ </a:t>
                      </a:r>
                      <a:r>
                        <a:rPr kumimoji="0" lang="es-ES" sz="950" b="0" i="0" u="none" strike="noStrike" kern="1200" cap="none" spc="0" normalizeH="0" baseline="0" noProof="0" dirty="0" err="1">
                          <a:ln>
                            <a:noFill/>
                          </a:ln>
                          <a:solidFill>
                            <a:prstClr val="black"/>
                          </a:solidFill>
                          <a:effectLst/>
                          <a:uLnTx/>
                          <a:uFillTx/>
                          <a:latin typeface="+mn-lt"/>
                          <a:ea typeface="+mn-ea"/>
                          <a:cs typeface="+mn-cs"/>
                        </a:rPr>
                        <a:t>Technical</a:t>
                      </a:r>
                      <a:r>
                        <a:rPr kumimoji="0" lang="es-ES" sz="950" b="0" i="0" u="none" strike="noStrike" kern="1200" cap="none" spc="0" normalizeH="0" baseline="0" noProof="0" dirty="0">
                          <a:ln>
                            <a:noFill/>
                          </a:ln>
                          <a:solidFill>
                            <a:prstClr val="black"/>
                          </a:solidFill>
                          <a:effectLst/>
                          <a:uLnTx/>
                          <a:uFillTx/>
                          <a:latin typeface="+mn-lt"/>
                          <a:ea typeface="+mn-ea"/>
                          <a:cs typeface="+mn-cs"/>
                        </a:rPr>
                        <a:t> </a:t>
                      </a:r>
                      <a:r>
                        <a:rPr kumimoji="0" lang="es-ES" sz="950" b="0" i="0" u="none" strike="noStrike" kern="1200" cap="none" spc="0" normalizeH="0" baseline="0" noProof="0" dirty="0" err="1">
                          <a:ln>
                            <a:noFill/>
                          </a:ln>
                          <a:solidFill>
                            <a:prstClr val="black"/>
                          </a:solidFill>
                          <a:effectLst/>
                          <a:uLnTx/>
                          <a:uFillTx/>
                          <a:latin typeface="+mn-lt"/>
                          <a:ea typeface="+mn-ea"/>
                          <a:cs typeface="+mn-cs"/>
                        </a:rPr>
                        <a:t>Advisor</a:t>
                      </a:r>
                      <a:r>
                        <a:rPr kumimoji="0" lang="es-ES" sz="950" b="0" i="0" u="none" strike="noStrike" kern="1200" cap="none" spc="0" normalizeH="0" baseline="0" noProof="0" dirty="0">
                          <a:ln>
                            <a:noFill/>
                          </a:ln>
                          <a:solidFill>
                            <a:prstClr val="black"/>
                          </a:solidFill>
                          <a:effectLst/>
                          <a:uLnTx/>
                          <a:uFillTx/>
                          <a:latin typeface="+mn-lt"/>
                          <a:ea typeface="+mn-ea"/>
                          <a:cs typeface="+mn-cs"/>
                        </a:rPr>
                        <a:t>, CBM Ingeniería</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prstClr val="black"/>
                          </a:solidFill>
                          <a:effectLst/>
                          <a:uLnTx/>
                          <a:uFillTx/>
                          <a:latin typeface="+mn-lt"/>
                          <a:ea typeface="+mn-ea"/>
                          <a:cs typeface="+mn-cs"/>
                        </a:rPr>
                        <a:t>Deputy Director of the Eastern Division, </a:t>
                      </a:r>
                      <a:r>
                        <a:rPr kumimoji="0" lang="es-ES" sz="950" b="0" i="0" u="none" strike="noStrike" kern="1200" cap="none" spc="0" normalizeH="0" baseline="0" noProof="0" dirty="0">
                          <a:ln>
                            <a:noFill/>
                          </a:ln>
                          <a:solidFill>
                            <a:prstClr val="black"/>
                          </a:solidFill>
                          <a:effectLst/>
                          <a:uLnTx/>
                          <a:uFillTx/>
                          <a:latin typeface="+mn-lt"/>
                          <a:ea typeface="+mn-ea"/>
                          <a:cs typeface="+mn-cs"/>
                        </a:rPr>
                        <a:t>Petróleos de Venezuela</a:t>
                      </a:r>
                      <a:endParaRPr kumimoji="0" lang="en-US" sz="950" b="0" i="0" u="none" strike="noStrike" kern="1200" cap="none" spc="0" normalizeH="0" baseline="0" noProof="0" dirty="0">
                        <a:ln>
                          <a:noFill/>
                        </a:ln>
                        <a:solidFill>
                          <a:prstClr val="black"/>
                        </a:solidFill>
                        <a:effectLst/>
                        <a:uLnTx/>
                        <a:uFillTx/>
                        <a:latin typeface="+mn-lt"/>
                        <a:ea typeface="+mn-ea"/>
                        <a:cs typeface="+mn-cs"/>
                      </a:endParaRP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prstClr val="black"/>
                          </a:solidFill>
                          <a:effectLst/>
                          <a:uLnTx/>
                          <a:uFillTx/>
                          <a:latin typeface="+mn-lt"/>
                          <a:ea typeface="+mn-ea"/>
                          <a:cs typeface="+mn-cs"/>
                        </a:rPr>
                        <a:t>Technical Support Committee for Human Resources Management, </a:t>
                      </a:r>
                      <a:r>
                        <a:rPr kumimoji="0" lang="es-ES" sz="950" b="0" i="0" u="none" strike="noStrike" kern="1200" cap="none" spc="0" normalizeH="0" baseline="0" noProof="0" dirty="0">
                          <a:ln>
                            <a:noFill/>
                          </a:ln>
                          <a:solidFill>
                            <a:prstClr val="black"/>
                          </a:solidFill>
                          <a:effectLst/>
                          <a:uLnTx/>
                          <a:uFillTx/>
                          <a:latin typeface="+mn-lt"/>
                          <a:ea typeface="+mn-ea"/>
                          <a:cs typeface="+mn-cs"/>
                        </a:rPr>
                        <a:t>PDVSA</a:t>
                      </a:r>
                      <a:endParaRPr kumimoji="0" lang="es-MX" sz="950" b="0" i="0" u="none" strike="noStrike" kern="1200" cap="none" spc="0" normalizeH="0" baseline="0" noProof="0" dirty="0">
                        <a:ln>
                          <a:noFill/>
                        </a:ln>
                        <a:solidFill>
                          <a:prstClr val="black"/>
                        </a:solidFill>
                        <a:effectLst/>
                        <a:uLnTx/>
                        <a:uFillTx/>
                        <a:latin typeface="+mn-lt"/>
                        <a:ea typeface="+mn-ea"/>
                        <a:cs typeface="+mn-cs"/>
                      </a:endParaRPr>
                    </a:p>
                  </a:txBody>
                  <a:tcPr>
                    <a:lnL w="12700" cap="flat" cmpd="sng" algn="ctr">
                      <a:solidFill>
                        <a:srgbClr val="17386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13142239"/>
                  </a:ext>
                </a:extLst>
              </a:tr>
            </a:tbl>
          </a:graphicData>
        </a:graphic>
      </p:graphicFrame>
      <p:sp>
        <p:nvSpPr>
          <p:cNvPr id="2" name="Slide Number Placeholder 1">
            <a:extLst>
              <a:ext uri="{FF2B5EF4-FFF2-40B4-BE49-F238E27FC236}">
                <a16:creationId xmlns:a16="http://schemas.microsoft.com/office/drawing/2014/main" id="{480119D7-64D0-082D-B234-F18E24DC111C}"/>
              </a:ext>
            </a:extLst>
          </p:cNvPr>
          <p:cNvSpPr>
            <a:spLocks noGrp="1"/>
          </p:cNvSpPr>
          <p:nvPr>
            <p:ph type="sldNum" sz="quarter" idx="12"/>
          </p:nvPr>
        </p:nvSpPr>
        <p:spPr/>
        <p:txBody>
          <a:bodyPr/>
          <a:lstStyle/>
          <a:p>
            <a:fld id="{831969DE-D155-4290-A1C5-98AF1F200E92}" type="slidenum">
              <a:rPr lang="en-US" smtClean="0"/>
              <a:t>4</a:t>
            </a:fld>
            <a:endParaRPr lang="en-US" dirty="0"/>
          </a:p>
        </p:txBody>
      </p:sp>
      <p:grpSp>
        <p:nvGrpSpPr>
          <p:cNvPr id="3" name="Grupo 15">
            <a:extLst>
              <a:ext uri="{FF2B5EF4-FFF2-40B4-BE49-F238E27FC236}">
                <a16:creationId xmlns:a16="http://schemas.microsoft.com/office/drawing/2014/main" id="{0DFDD103-FF59-C479-08D3-DE62D264CA64}"/>
              </a:ext>
            </a:extLst>
          </p:cNvPr>
          <p:cNvGrpSpPr/>
          <p:nvPr/>
        </p:nvGrpSpPr>
        <p:grpSpPr>
          <a:xfrm>
            <a:off x="284395" y="1303409"/>
            <a:ext cx="11574165" cy="1636315"/>
            <a:chOff x="374924" y="1600462"/>
            <a:chExt cx="12380679" cy="1636315"/>
          </a:xfrm>
        </p:grpSpPr>
        <p:sp>
          <p:nvSpPr>
            <p:cNvPr id="4" name="Rectángulo 40">
              <a:extLst>
                <a:ext uri="{FF2B5EF4-FFF2-40B4-BE49-F238E27FC236}">
                  <a16:creationId xmlns:a16="http://schemas.microsoft.com/office/drawing/2014/main" id="{6D65015A-ACC2-D96B-A1A7-80528C38EC22}"/>
                </a:ext>
              </a:extLst>
            </p:cNvPr>
            <p:cNvSpPr/>
            <p:nvPr/>
          </p:nvSpPr>
          <p:spPr>
            <a:xfrm>
              <a:off x="374924" y="1670100"/>
              <a:ext cx="12380679" cy="4784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00">
                <a:solidFill>
                  <a:srgbClr val="1D467D"/>
                </a:solidFill>
              </a:endParaRPr>
            </a:p>
          </p:txBody>
        </p:sp>
        <p:pic>
          <p:nvPicPr>
            <p:cNvPr id="5" name="Imagen 44">
              <a:extLst>
                <a:ext uri="{FF2B5EF4-FFF2-40B4-BE49-F238E27FC236}">
                  <a16:creationId xmlns:a16="http://schemas.microsoft.com/office/drawing/2014/main" id="{D71792B5-9B64-7F2C-277E-C2D19C8500A2}"/>
                </a:ext>
              </a:extLst>
            </p:cNvPr>
            <p:cNvPicPr>
              <a:picLocks noChangeAspect="1"/>
            </p:cNvPicPr>
            <p:nvPr/>
          </p:nvPicPr>
          <p:blipFill>
            <a:blip r:embed="rId4"/>
            <a:stretch>
              <a:fillRect/>
            </a:stretch>
          </p:blipFill>
          <p:spPr>
            <a:xfrm>
              <a:off x="10309995" y="2308688"/>
              <a:ext cx="888383" cy="861598"/>
            </a:xfrm>
            <a:prstGeom prst="rect">
              <a:avLst/>
            </a:prstGeom>
          </p:spPr>
        </p:pic>
        <p:sp>
          <p:nvSpPr>
            <p:cNvPr id="6" name="TextBox 32">
              <a:extLst>
                <a:ext uri="{FF2B5EF4-FFF2-40B4-BE49-F238E27FC236}">
                  <a16:creationId xmlns:a16="http://schemas.microsoft.com/office/drawing/2014/main" id="{7A602B79-12FD-9197-C2FB-F20A106D9E09}"/>
                </a:ext>
              </a:extLst>
            </p:cNvPr>
            <p:cNvSpPr txBox="1"/>
            <p:nvPr/>
          </p:nvSpPr>
          <p:spPr>
            <a:xfrm>
              <a:off x="10173260" y="1676662"/>
              <a:ext cx="1210945" cy="430887"/>
            </a:xfrm>
            <a:prstGeom prst="rect">
              <a:avLst/>
            </a:prstGeom>
            <a:noFill/>
          </p:spPr>
          <p:txBody>
            <a:bodyPr wrap="square">
              <a:spAutoFit/>
            </a:bodyPr>
            <a:lstStyle/>
            <a:p>
              <a:pPr algn="ctr">
                <a:spcBef>
                  <a:spcPts val="100"/>
                </a:spcBef>
                <a:spcAft>
                  <a:spcPts val="100"/>
                </a:spcAft>
                <a:defRPr/>
              </a:pPr>
              <a:r>
                <a:rPr lang="en-US" sz="1100" b="1" dirty="0">
                  <a:solidFill>
                    <a:srgbClr val="1D467D"/>
                  </a:solidFill>
                </a:rPr>
                <a:t>Analysis </a:t>
              </a:r>
              <a:br>
                <a:rPr lang="en-US" sz="1100" b="1" dirty="0">
                  <a:solidFill>
                    <a:srgbClr val="1D467D"/>
                  </a:solidFill>
                </a:rPr>
              </a:br>
              <a:r>
                <a:rPr lang="en-US" sz="1100" b="1" dirty="0">
                  <a:solidFill>
                    <a:srgbClr val="1D467D"/>
                  </a:solidFill>
                </a:rPr>
                <a:t>Director</a:t>
              </a:r>
            </a:p>
          </p:txBody>
        </p:sp>
        <p:sp>
          <p:nvSpPr>
            <p:cNvPr id="7" name="TextBox 33">
              <a:extLst>
                <a:ext uri="{FF2B5EF4-FFF2-40B4-BE49-F238E27FC236}">
                  <a16:creationId xmlns:a16="http://schemas.microsoft.com/office/drawing/2014/main" id="{FE0440B6-12A0-1883-8C16-80C3AEE265AB}"/>
                </a:ext>
              </a:extLst>
            </p:cNvPr>
            <p:cNvSpPr txBox="1"/>
            <p:nvPr/>
          </p:nvSpPr>
          <p:spPr>
            <a:xfrm>
              <a:off x="8637615" y="1676662"/>
              <a:ext cx="1546664" cy="430887"/>
            </a:xfrm>
            <a:prstGeom prst="rect">
              <a:avLst/>
            </a:prstGeom>
            <a:noFill/>
          </p:spPr>
          <p:txBody>
            <a:bodyPr wrap="square">
              <a:spAutoFit/>
            </a:bodyPr>
            <a:lstStyle/>
            <a:p>
              <a:pPr algn="ctr">
                <a:spcBef>
                  <a:spcPts val="100"/>
                </a:spcBef>
                <a:spcAft>
                  <a:spcPts val="100"/>
                </a:spcAft>
                <a:defRPr/>
              </a:pPr>
              <a:r>
                <a:rPr lang="es-MX" sz="1100" b="1" dirty="0">
                  <a:solidFill>
                    <a:srgbClr val="1D467D"/>
                  </a:solidFill>
                </a:rPr>
                <a:t>Legal and </a:t>
              </a:r>
              <a:r>
                <a:rPr lang="es-MX" sz="1100" b="1" dirty="0" err="1">
                  <a:solidFill>
                    <a:srgbClr val="1D467D"/>
                  </a:solidFill>
                </a:rPr>
                <a:t>Compliance</a:t>
              </a:r>
              <a:r>
                <a:rPr lang="es-MX" sz="1100" b="1" dirty="0">
                  <a:solidFill>
                    <a:srgbClr val="1D467D"/>
                  </a:solidFill>
                </a:rPr>
                <a:t> Director</a:t>
              </a:r>
            </a:p>
          </p:txBody>
        </p:sp>
        <p:pic>
          <p:nvPicPr>
            <p:cNvPr id="8" name="Imagen 52">
              <a:extLst>
                <a:ext uri="{FF2B5EF4-FFF2-40B4-BE49-F238E27FC236}">
                  <a16:creationId xmlns:a16="http://schemas.microsoft.com/office/drawing/2014/main" id="{C6809DBD-8C29-FA5C-77F7-1EDDEC7E0597}"/>
                </a:ext>
              </a:extLst>
            </p:cNvPr>
            <p:cNvPicPr>
              <a:picLocks noChangeAspect="1"/>
            </p:cNvPicPr>
            <p:nvPr/>
          </p:nvPicPr>
          <p:blipFill>
            <a:blip r:embed="rId5"/>
            <a:stretch>
              <a:fillRect/>
            </a:stretch>
          </p:blipFill>
          <p:spPr>
            <a:xfrm>
              <a:off x="7563434" y="2261094"/>
              <a:ext cx="878480" cy="936000"/>
            </a:xfrm>
            <a:prstGeom prst="rect">
              <a:avLst/>
            </a:prstGeom>
          </p:spPr>
        </p:pic>
        <p:sp>
          <p:nvSpPr>
            <p:cNvPr id="9" name="TextBox 34">
              <a:extLst>
                <a:ext uri="{FF2B5EF4-FFF2-40B4-BE49-F238E27FC236}">
                  <a16:creationId xmlns:a16="http://schemas.microsoft.com/office/drawing/2014/main" id="{89C3E4C5-1CC8-D063-0DA2-FC191FA65307}"/>
                </a:ext>
              </a:extLst>
            </p:cNvPr>
            <p:cNvSpPr txBox="1"/>
            <p:nvPr/>
          </p:nvSpPr>
          <p:spPr>
            <a:xfrm>
              <a:off x="7314764" y="1600462"/>
              <a:ext cx="1414557" cy="600164"/>
            </a:xfrm>
            <a:prstGeom prst="rect">
              <a:avLst/>
            </a:prstGeom>
            <a:noFill/>
          </p:spPr>
          <p:txBody>
            <a:bodyPr wrap="square">
              <a:spAutoFit/>
            </a:bodyPr>
            <a:lstStyle/>
            <a:p>
              <a:pPr algn="ctr">
                <a:spcBef>
                  <a:spcPts val="100"/>
                </a:spcBef>
                <a:spcAft>
                  <a:spcPts val="100"/>
                </a:spcAft>
                <a:defRPr/>
              </a:pPr>
              <a:r>
                <a:rPr lang="en-US" sz="1100" b="1" dirty="0">
                  <a:solidFill>
                    <a:srgbClr val="1D467D"/>
                  </a:solidFill>
                </a:rPr>
                <a:t>Executive Director of Asset </a:t>
              </a:r>
              <a:r>
                <a:rPr lang="en-US" sz="1100" b="1" dirty="0" err="1">
                  <a:solidFill>
                    <a:srgbClr val="1D467D"/>
                  </a:solidFill>
                </a:rPr>
                <a:t>Mgmt</a:t>
              </a:r>
              <a:r>
                <a:rPr lang="en-US" sz="1100" b="1" dirty="0">
                  <a:solidFill>
                    <a:srgbClr val="1D467D"/>
                  </a:solidFill>
                </a:rPr>
                <a:t> and ESG</a:t>
              </a:r>
            </a:p>
          </p:txBody>
        </p:sp>
        <p:pic>
          <p:nvPicPr>
            <p:cNvPr id="10" name="Imagen 55">
              <a:extLst>
                <a:ext uri="{FF2B5EF4-FFF2-40B4-BE49-F238E27FC236}">
                  <a16:creationId xmlns:a16="http://schemas.microsoft.com/office/drawing/2014/main" id="{93E8936D-A946-F0CF-A229-B3A4A9CBE461}"/>
                </a:ext>
              </a:extLst>
            </p:cNvPr>
            <p:cNvPicPr>
              <a:picLocks noChangeAspect="1"/>
            </p:cNvPicPr>
            <p:nvPr/>
          </p:nvPicPr>
          <p:blipFill rotWithShape="1">
            <a:blip r:embed="rId6"/>
            <a:srcRect l="4019" r="1603" b="4040"/>
            <a:stretch/>
          </p:blipFill>
          <p:spPr>
            <a:xfrm>
              <a:off x="6201500" y="2259091"/>
              <a:ext cx="853180" cy="929813"/>
            </a:xfrm>
            <a:prstGeom prst="ellipse">
              <a:avLst/>
            </a:prstGeom>
            <a:ln>
              <a:solidFill>
                <a:schemeClr val="bg1"/>
              </a:solidFill>
            </a:ln>
          </p:spPr>
        </p:pic>
        <p:sp>
          <p:nvSpPr>
            <p:cNvPr id="11" name="TextBox 35">
              <a:extLst>
                <a:ext uri="{FF2B5EF4-FFF2-40B4-BE49-F238E27FC236}">
                  <a16:creationId xmlns:a16="http://schemas.microsoft.com/office/drawing/2014/main" id="{73BF276B-2DF3-397C-3509-ABA249441BCB}"/>
                </a:ext>
              </a:extLst>
            </p:cNvPr>
            <p:cNvSpPr txBox="1"/>
            <p:nvPr/>
          </p:nvSpPr>
          <p:spPr>
            <a:xfrm>
              <a:off x="5917790" y="1676662"/>
              <a:ext cx="1429603" cy="456535"/>
            </a:xfrm>
            <a:prstGeom prst="rect">
              <a:avLst/>
            </a:prstGeom>
            <a:noFill/>
          </p:spPr>
          <p:txBody>
            <a:bodyPr wrap="square">
              <a:spAutoFit/>
            </a:bodyPr>
            <a:lstStyle/>
            <a:p>
              <a:pPr algn="ctr">
                <a:spcBef>
                  <a:spcPts val="100"/>
                </a:spcBef>
                <a:spcAft>
                  <a:spcPts val="100"/>
                </a:spcAft>
                <a:defRPr/>
              </a:pPr>
              <a:r>
                <a:rPr lang="en-US" sz="1100" b="1" dirty="0">
                  <a:solidFill>
                    <a:srgbClr val="1D467D"/>
                  </a:solidFill>
                </a:rPr>
                <a:t>Chief Financial </a:t>
              </a:r>
            </a:p>
            <a:p>
              <a:pPr algn="ctr">
                <a:spcBef>
                  <a:spcPts val="100"/>
                </a:spcBef>
                <a:spcAft>
                  <a:spcPts val="100"/>
                </a:spcAft>
                <a:defRPr/>
              </a:pPr>
              <a:r>
                <a:rPr lang="en-US" sz="1100" b="1" dirty="0">
                  <a:solidFill>
                    <a:srgbClr val="1D467D"/>
                  </a:solidFill>
                </a:rPr>
                <a:t>Officer</a:t>
              </a:r>
            </a:p>
          </p:txBody>
        </p:sp>
        <p:pic>
          <p:nvPicPr>
            <p:cNvPr id="12" name="Imagen 59">
              <a:extLst>
                <a:ext uri="{FF2B5EF4-FFF2-40B4-BE49-F238E27FC236}">
                  <a16:creationId xmlns:a16="http://schemas.microsoft.com/office/drawing/2014/main" id="{7E3049CF-8824-EA69-CC57-B085B4E1BB95}"/>
                </a:ext>
              </a:extLst>
            </p:cNvPr>
            <p:cNvPicPr>
              <a:picLocks noChangeAspect="1"/>
            </p:cNvPicPr>
            <p:nvPr/>
          </p:nvPicPr>
          <p:blipFill>
            <a:blip r:embed="rId7"/>
            <a:stretch>
              <a:fillRect/>
            </a:stretch>
          </p:blipFill>
          <p:spPr>
            <a:xfrm>
              <a:off x="4816530" y="2299617"/>
              <a:ext cx="873869" cy="911162"/>
            </a:xfrm>
            <a:prstGeom prst="ellipse">
              <a:avLst/>
            </a:prstGeom>
          </p:spPr>
        </p:pic>
        <p:sp>
          <p:nvSpPr>
            <p:cNvPr id="13" name="TextBox 36">
              <a:extLst>
                <a:ext uri="{FF2B5EF4-FFF2-40B4-BE49-F238E27FC236}">
                  <a16:creationId xmlns:a16="http://schemas.microsoft.com/office/drawing/2014/main" id="{E1977113-FA79-F441-F892-22CE293F8285}"/>
                </a:ext>
              </a:extLst>
            </p:cNvPr>
            <p:cNvSpPr txBox="1"/>
            <p:nvPr/>
          </p:nvSpPr>
          <p:spPr>
            <a:xfrm>
              <a:off x="4547116" y="1676662"/>
              <a:ext cx="1414557" cy="456535"/>
            </a:xfrm>
            <a:prstGeom prst="rect">
              <a:avLst/>
            </a:prstGeom>
            <a:noFill/>
          </p:spPr>
          <p:txBody>
            <a:bodyPr wrap="square">
              <a:spAutoFit/>
            </a:bodyPr>
            <a:lstStyle/>
            <a:p>
              <a:pPr algn="ctr">
                <a:spcBef>
                  <a:spcPts val="100"/>
                </a:spcBef>
                <a:spcAft>
                  <a:spcPts val="100"/>
                </a:spcAft>
                <a:defRPr/>
              </a:pPr>
              <a:r>
                <a:rPr lang="en-US" sz="1100" b="1" dirty="0">
                  <a:solidFill>
                    <a:srgbClr val="1D467D"/>
                  </a:solidFill>
                </a:rPr>
                <a:t>Chief Investments </a:t>
              </a:r>
            </a:p>
            <a:p>
              <a:pPr algn="ctr">
                <a:spcBef>
                  <a:spcPts val="100"/>
                </a:spcBef>
                <a:spcAft>
                  <a:spcPts val="100"/>
                </a:spcAft>
                <a:defRPr/>
              </a:pPr>
              <a:r>
                <a:rPr lang="en-US" sz="1100" b="1" dirty="0">
                  <a:solidFill>
                    <a:srgbClr val="1D467D"/>
                  </a:solidFill>
                </a:rPr>
                <a:t>Officer</a:t>
              </a:r>
            </a:p>
          </p:txBody>
        </p:sp>
        <p:pic>
          <p:nvPicPr>
            <p:cNvPr id="14" name="Imagen 62">
              <a:extLst>
                <a:ext uri="{FF2B5EF4-FFF2-40B4-BE49-F238E27FC236}">
                  <a16:creationId xmlns:a16="http://schemas.microsoft.com/office/drawing/2014/main" id="{25A7FB64-9025-B124-381D-76869A5CDDF9}"/>
                </a:ext>
              </a:extLst>
            </p:cNvPr>
            <p:cNvPicPr>
              <a:picLocks noChangeAspect="1"/>
            </p:cNvPicPr>
            <p:nvPr/>
          </p:nvPicPr>
          <p:blipFill>
            <a:blip r:embed="rId8"/>
            <a:stretch>
              <a:fillRect/>
            </a:stretch>
          </p:blipFill>
          <p:spPr>
            <a:xfrm>
              <a:off x="3396161" y="2271071"/>
              <a:ext cx="893608" cy="953182"/>
            </a:xfrm>
            <a:prstGeom prst="rect">
              <a:avLst/>
            </a:prstGeom>
          </p:spPr>
        </p:pic>
        <p:sp>
          <p:nvSpPr>
            <p:cNvPr id="15" name="TextBox 37">
              <a:extLst>
                <a:ext uri="{FF2B5EF4-FFF2-40B4-BE49-F238E27FC236}">
                  <a16:creationId xmlns:a16="http://schemas.microsoft.com/office/drawing/2014/main" id="{B5FCC916-B861-5C76-D6E1-2B70A254AAB1}"/>
                </a:ext>
              </a:extLst>
            </p:cNvPr>
            <p:cNvSpPr txBox="1"/>
            <p:nvPr/>
          </p:nvSpPr>
          <p:spPr>
            <a:xfrm>
              <a:off x="3238646" y="1676662"/>
              <a:ext cx="1202007" cy="456535"/>
            </a:xfrm>
            <a:prstGeom prst="rect">
              <a:avLst/>
            </a:prstGeom>
            <a:noFill/>
          </p:spPr>
          <p:txBody>
            <a:bodyPr wrap="square">
              <a:spAutoFit/>
            </a:bodyPr>
            <a:lstStyle/>
            <a:p>
              <a:pPr algn="ctr">
                <a:spcBef>
                  <a:spcPts val="100"/>
                </a:spcBef>
                <a:spcAft>
                  <a:spcPts val="100"/>
                </a:spcAft>
                <a:defRPr/>
              </a:pPr>
              <a:r>
                <a:rPr lang="en-US" sz="1100" b="1" dirty="0">
                  <a:solidFill>
                    <a:srgbClr val="1D467D"/>
                  </a:solidFill>
                </a:rPr>
                <a:t>Chief Executive </a:t>
              </a:r>
            </a:p>
            <a:p>
              <a:pPr algn="ctr">
                <a:spcBef>
                  <a:spcPts val="100"/>
                </a:spcBef>
                <a:spcAft>
                  <a:spcPts val="100"/>
                </a:spcAft>
                <a:defRPr/>
              </a:pPr>
              <a:r>
                <a:rPr lang="en-US" sz="1100" b="1" dirty="0">
                  <a:solidFill>
                    <a:srgbClr val="1D467D"/>
                  </a:solidFill>
                </a:rPr>
                <a:t>Officer</a:t>
              </a:r>
            </a:p>
          </p:txBody>
        </p:sp>
        <p:pic>
          <p:nvPicPr>
            <p:cNvPr id="16" name="Imagen 65">
              <a:extLst>
                <a:ext uri="{FF2B5EF4-FFF2-40B4-BE49-F238E27FC236}">
                  <a16:creationId xmlns:a16="http://schemas.microsoft.com/office/drawing/2014/main" id="{63B0A8BB-7DFF-FC70-2091-88BDD7045633}"/>
                </a:ext>
              </a:extLst>
            </p:cNvPr>
            <p:cNvPicPr>
              <a:picLocks noChangeAspect="1"/>
            </p:cNvPicPr>
            <p:nvPr/>
          </p:nvPicPr>
          <p:blipFill>
            <a:blip r:embed="rId9"/>
            <a:stretch>
              <a:fillRect/>
            </a:stretch>
          </p:blipFill>
          <p:spPr>
            <a:xfrm>
              <a:off x="2007996" y="2276929"/>
              <a:ext cx="924182" cy="959848"/>
            </a:xfrm>
            <a:prstGeom prst="ellipse">
              <a:avLst/>
            </a:prstGeom>
          </p:spPr>
        </p:pic>
        <p:sp>
          <p:nvSpPr>
            <p:cNvPr id="17" name="TextBox 38">
              <a:extLst>
                <a:ext uri="{FF2B5EF4-FFF2-40B4-BE49-F238E27FC236}">
                  <a16:creationId xmlns:a16="http://schemas.microsoft.com/office/drawing/2014/main" id="{77E6C0E0-7C69-57ED-0696-C479DD2C9854}"/>
                </a:ext>
              </a:extLst>
            </p:cNvPr>
            <p:cNvSpPr txBox="1"/>
            <p:nvPr/>
          </p:nvSpPr>
          <p:spPr>
            <a:xfrm>
              <a:off x="1786310" y="1676662"/>
              <a:ext cx="1414557" cy="456535"/>
            </a:xfrm>
            <a:prstGeom prst="rect">
              <a:avLst/>
            </a:prstGeom>
            <a:noFill/>
          </p:spPr>
          <p:txBody>
            <a:bodyPr wrap="square">
              <a:spAutoFit/>
            </a:bodyPr>
            <a:lstStyle/>
            <a:p>
              <a:pPr algn="ctr">
                <a:spcBef>
                  <a:spcPts val="100"/>
                </a:spcBef>
                <a:spcAft>
                  <a:spcPts val="100"/>
                </a:spcAft>
                <a:defRPr/>
              </a:pPr>
              <a:r>
                <a:rPr lang="en-US" sz="1100" b="1" dirty="0">
                  <a:solidFill>
                    <a:srgbClr val="1D467D"/>
                  </a:solidFill>
                </a:rPr>
                <a:t>Executive </a:t>
              </a:r>
            </a:p>
            <a:p>
              <a:pPr algn="ctr">
                <a:spcBef>
                  <a:spcPts val="100"/>
                </a:spcBef>
                <a:spcAft>
                  <a:spcPts val="100"/>
                </a:spcAft>
                <a:defRPr/>
              </a:pPr>
              <a:r>
                <a:rPr lang="en-US" sz="1100" b="1" dirty="0">
                  <a:solidFill>
                    <a:srgbClr val="1D467D"/>
                  </a:solidFill>
                </a:rPr>
                <a:t>Co-Chairman</a:t>
              </a:r>
            </a:p>
          </p:txBody>
        </p:sp>
        <p:pic>
          <p:nvPicPr>
            <p:cNvPr id="18" name="Imagen 68">
              <a:extLst>
                <a:ext uri="{FF2B5EF4-FFF2-40B4-BE49-F238E27FC236}">
                  <a16:creationId xmlns:a16="http://schemas.microsoft.com/office/drawing/2014/main" id="{5CD284D0-C7B3-3701-B9E8-D70685B73BB6}"/>
                </a:ext>
              </a:extLst>
            </p:cNvPr>
            <p:cNvPicPr>
              <a:picLocks noChangeAspect="1"/>
            </p:cNvPicPr>
            <p:nvPr/>
          </p:nvPicPr>
          <p:blipFill>
            <a:blip r:embed="rId10"/>
            <a:stretch>
              <a:fillRect/>
            </a:stretch>
          </p:blipFill>
          <p:spPr>
            <a:xfrm>
              <a:off x="652292" y="2261094"/>
              <a:ext cx="877499" cy="936000"/>
            </a:xfrm>
            <a:prstGeom prst="rect">
              <a:avLst/>
            </a:prstGeom>
          </p:spPr>
        </p:pic>
        <p:sp>
          <p:nvSpPr>
            <p:cNvPr id="19" name="TextBox 39">
              <a:extLst>
                <a:ext uri="{FF2B5EF4-FFF2-40B4-BE49-F238E27FC236}">
                  <a16:creationId xmlns:a16="http://schemas.microsoft.com/office/drawing/2014/main" id="{8B62E967-2858-D277-BDE1-3251FC24A79B}"/>
                </a:ext>
              </a:extLst>
            </p:cNvPr>
            <p:cNvSpPr txBox="1"/>
            <p:nvPr/>
          </p:nvSpPr>
          <p:spPr>
            <a:xfrm>
              <a:off x="393447" y="1676662"/>
              <a:ext cx="1414557" cy="456535"/>
            </a:xfrm>
            <a:prstGeom prst="rect">
              <a:avLst/>
            </a:prstGeom>
            <a:noFill/>
          </p:spPr>
          <p:txBody>
            <a:bodyPr wrap="square">
              <a:spAutoFit/>
            </a:bodyPr>
            <a:lstStyle/>
            <a:p>
              <a:pPr algn="ctr">
                <a:spcBef>
                  <a:spcPts val="100"/>
                </a:spcBef>
                <a:spcAft>
                  <a:spcPts val="100"/>
                </a:spcAft>
                <a:defRPr/>
              </a:pPr>
              <a:r>
                <a:rPr lang="en-US" sz="1100" b="1" dirty="0">
                  <a:solidFill>
                    <a:srgbClr val="1D467D"/>
                  </a:solidFill>
                </a:rPr>
                <a:t>Executive </a:t>
              </a:r>
            </a:p>
            <a:p>
              <a:pPr algn="ctr">
                <a:spcBef>
                  <a:spcPts val="100"/>
                </a:spcBef>
                <a:spcAft>
                  <a:spcPts val="100"/>
                </a:spcAft>
                <a:defRPr/>
              </a:pPr>
              <a:r>
                <a:rPr lang="en-US" sz="1100" b="1" dirty="0">
                  <a:solidFill>
                    <a:srgbClr val="1D467D"/>
                  </a:solidFill>
                </a:rPr>
                <a:t>Co-Chairman</a:t>
              </a:r>
            </a:p>
          </p:txBody>
        </p:sp>
        <p:sp>
          <p:nvSpPr>
            <p:cNvPr id="20" name="Círculo: vacío 11">
              <a:extLst>
                <a:ext uri="{FF2B5EF4-FFF2-40B4-BE49-F238E27FC236}">
                  <a16:creationId xmlns:a16="http://schemas.microsoft.com/office/drawing/2014/main" id="{6056143D-F38F-547F-93A6-BA39740A0353}"/>
                </a:ext>
              </a:extLst>
            </p:cNvPr>
            <p:cNvSpPr/>
            <p:nvPr/>
          </p:nvSpPr>
          <p:spPr>
            <a:xfrm>
              <a:off x="605041" y="2243094"/>
              <a:ext cx="972000" cy="972000"/>
            </a:xfrm>
            <a:prstGeom prst="donut">
              <a:avLst>
                <a:gd name="adj" fmla="val 5576"/>
              </a:avLst>
            </a:prstGeom>
            <a:solidFill>
              <a:srgbClr val="225292"/>
            </a:solidFill>
            <a:ln w="28575">
              <a:solidFill>
                <a:srgbClr val="225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21" name="Círculo: vacío 86">
              <a:extLst>
                <a:ext uri="{FF2B5EF4-FFF2-40B4-BE49-F238E27FC236}">
                  <a16:creationId xmlns:a16="http://schemas.microsoft.com/office/drawing/2014/main" id="{CE226339-62F1-C6CF-6257-5C113E6FEAE5}"/>
                </a:ext>
              </a:extLst>
            </p:cNvPr>
            <p:cNvSpPr/>
            <p:nvPr/>
          </p:nvSpPr>
          <p:spPr>
            <a:xfrm>
              <a:off x="1968852" y="2243094"/>
              <a:ext cx="972000" cy="972000"/>
            </a:xfrm>
            <a:prstGeom prst="donut">
              <a:avLst>
                <a:gd name="adj" fmla="val 5576"/>
              </a:avLst>
            </a:prstGeom>
            <a:solidFill>
              <a:srgbClr val="225292"/>
            </a:solidFill>
            <a:ln w="28575">
              <a:solidFill>
                <a:srgbClr val="225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2" name="Círculo: vacío 87">
              <a:extLst>
                <a:ext uri="{FF2B5EF4-FFF2-40B4-BE49-F238E27FC236}">
                  <a16:creationId xmlns:a16="http://schemas.microsoft.com/office/drawing/2014/main" id="{8EF444F0-73EB-7173-4F5F-E722FBDBB8E7}"/>
                </a:ext>
              </a:extLst>
            </p:cNvPr>
            <p:cNvSpPr/>
            <p:nvPr/>
          </p:nvSpPr>
          <p:spPr>
            <a:xfrm>
              <a:off x="3348912" y="2243094"/>
              <a:ext cx="972000" cy="972000"/>
            </a:xfrm>
            <a:prstGeom prst="donut">
              <a:avLst>
                <a:gd name="adj" fmla="val 5576"/>
              </a:avLst>
            </a:prstGeom>
            <a:solidFill>
              <a:srgbClr val="225292"/>
            </a:solidFill>
            <a:ln w="28575">
              <a:solidFill>
                <a:srgbClr val="225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3" name="Círculo: vacío 88">
              <a:extLst>
                <a:ext uri="{FF2B5EF4-FFF2-40B4-BE49-F238E27FC236}">
                  <a16:creationId xmlns:a16="http://schemas.microsoft.com/office/drawing/2014/main" id="{7977438D-379E-03E4-B408-4225F9910EB6}"/>
                </a:ext>
              </a:extLst>
            </p:cNvPr>
            <p:cNvSpPr/>
            <p:nvPr/>
          </p:nvSpPr>
          <p:spPr>
            <a:xfrm>
              <a:off x="4758710" y="2243094"/>
              <a:ext cx="972000" cy="972000"/>
            </a:xfrm>
            <a:prstGeom prst="donut">
              <a:avLst>
                <a:gd name="adj" fmla="val 5576"/>
              </a:avLst>
            </a:prstGeom>
            <a:solidFill>
              <a:srgbClr val="225292"/>
            </a:solidFill>
            <a:ln w="28575">
              <a:solidFill>
                <a:srgbClr val="225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4" name="Círculo: vacío 89">
              <a:extLst>
                <a:ext uri="{FF2B5EF4-FFF2-40B4-BE49-F238E27FC236}">
                  <a16:creationId xmlns:a16="http://schemas.microsoft.com/office/drawing/2014/main" id="{878D404C-74AC-EB31-B0DE-6CC18C7C176F}"/>
                </a:ext>
              </a:extLst>
            </p:cNvPr>
            <p:cNvSpPr/>
            <p:nvPr/>
          </p:nvSpPr>
          <p:spPr>
            <a:xfrm>
              <a:off x="6129383" y="2243094"/>
              <a:ext cx="972000" cy="972000"/>
            </a:xfrm>
            <a:prstGeom prst="donut">
              <a:avLst>
                <a:gd name="adj" fmla="val 5576"/>
              </a:avLst>
            </a:prstGeom>
            <a:solidFill>
              <a:srgbClr val="225292"/>
            </a:solidFill>
            <a:ln w="28575">
              <a:solidFill>
                <a:srgbClr val="225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5" name="Círculo: vacío 90">
              <a:extLst>
                <a:ext uri="{FF2B5EF4-FFF2-40B4-BE49-F238E27FC236}">
                  <a16:creationId xmlns:a16="http://schemas.microsoft.com/office/drawing/2014/main" id="{43AC1844-3D6D-15A9-01DC-5F64FAAD1CB2}"/>
                </a:ext>
              </a:extLst>
            </p:cNvPr>
            <p:cNvSpPr/>
            <p:nvPr/>
          </p:nvSpPr>
          <p:spPr>
            <a:xfrm>
              <a:off x="7516674" y="2243094"/>
              <a:ext cx="972000" cy="972000"/>
            </a:xfrm>
            <a:prstGeom prst="donut">
              <a:avLst>
                <a:gd name="adj" fmla="val 5576"/>
              </a:avLst>
            </a:prstGeom>
            <a:solidFill>
              <a:srgbClr val="225292"/>
            </a:solidFill>
            <a:ln w="28575">
              <a:solidFill>
                <a:srgbClr val="225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6" name="Círculo: vacío 91">
              <a:extLst>
                <a:ext uri="{FF2B5EF4-FFF2-40B4-BE49-F238E27FC236}">
                  <a16:creationId xmlns:a16="http://schemas.microsoft.com/office/drawing/2014/main" id="{2176254E-21E5-CFBE-E66A-32D192140A09}"/>
                </a:ext>
              </a:extLst>
            </p:cNvPr>
            <p:cNvSpPr/>
            <p:nvPr/>
          </p:nvSpPr>
          <p:spPr>
            <a:xfrm>
              <a:off x="8884395" y="2243094"/>
              <a:ext cx="972000" cy="972000"/>
            </a:xfrm>
            <a:prstGeom prst="donut">
              <a:avLst>
                <a:gd name="adj" fmla="val 5576"/>
              </a:avLst>
            </a:prstGeom>
            <a:solidFill>
              <a:srgbClr val="225292"/>
            </a:solidFill>
            <a:ln w="28575">
              <a:solidFill>
                <a:srgbClr val="225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27" name="Círculo: vacío 92">
              <a:extLst>
                <a:ext uri="{FF2B5EF4-FFF2-40B4-BE49-F238E27FC236}">
                  <a16:creationId xmlns:a16="http://schemas.microsoft.com/office/drawing/2014/main" id="{FC385323-58E1-7AE5-7787-D4C0FDF1B35A}"/>
                </a:ext>
              </a:extLst>
            </p:cNvPr>
            <p:cNvSpPr/>
            <p:nvPr/>
          </p:nvSpPr>
          <p:spPr>
            <a:xfrm>
              <a:off x="10253997" y="2243094"/>
              <a:ext cx="972000" cy="972000"/>
            </a:xfrm>
            <a:prstGeom prst="donut">
              <a:avLst>
                <a:gd name="adj" fmla="val 5576"/>
              </a:avLst>
            </a:prstGeom>
            <a:solidFill>
              <a:srgbClr val="225292"/>
            </a:solidFill>
            <a:ln w="28575">
              <a:solidFill>
                <a:srgbClr val="225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grpSp>
      <p:sp>
        <p:nvSpPr>
          <p:cNvPr id="31" name="TextBox 32">
            <a:extLst>
              <a:ext uri="{FF2B5EF4-FFF2-40B4-BE49-F238E27FC236}">
                <a16:creationId xmlns:a16="http://schemas.microsoft.com/office/drawing/2014/main" id="{78B78FCA-3DF6-A5EF-FA3C-D9FD813B00A4}"/>
              </a:ext>
            </a:extLst>
          </p:cNvPr>
          <p:cNvSpPr txBox="1"/>
          <p:nvPr/>
        </p:nvSpPr>
        <p:spPr>
          <a:xfrm>
            <a:off x="10691599" y="1387632"/>
            <a:ext cx="1089016" cy="430887"/>
          </a:xfrm>
          <a:prstGeom prst="rect">
            <a:avLst/>
          </a:prstGeom>
          <a:noFill/>
        </p:spPr>
        <p:txBody>
          <a:bodyPr wrap="square">
            <a:spAutoFit/>
          </a:bodyPr>
          <a:lstStyle/>
          <a:p>
            <a:pPr algn="ctr">
              <a:spcBef>
                <a:spcPts val="100"/>
              </a:spcBef>
              <a:spcAft>
                <a:spcPts val="100"/>
              </a:spcAft>
              <a:defRPr/>
            </a:pPr>
            <a:r>
              <a:rPr lang="es-MX" sz="1100" b="1" dirty="0" err="1">
                <a:solidFill>
                  <a:srgbClr val="1D467D"/>
                </a:solidFill>
              </a:rPr>
              <a:t>Engineering</a:t>
            </a:r>
            <a:r>
              <a:rPr lang="es-MX" sz="1100" b="1" dirty="0">
                <a:solidFill>
                  <a:srgbClr val="1D467D"/>
                </a:solidFill>
              </a:rPr>
              <a:t> Director</a:t>
            </a:r>
          </a:p>
        </p:txBody>
      </p:sp>
      <p:sp>
        <p:nvSpPr>
          <p:cNvPr id="32" name="Círculo: vacío 92">
            <a:extLst>
              <a:ext uri="{FF2B5EF4-FFF2-40B4-BE49-F238E27FC236}">
                <a16:creationId xmlns:a16="http://schemas.microsoft.com/office/drawing/2014/main" id="{3106A3CF-A400-68C3-0E1B-A328ACC49640}"/>
              </a:ext>
            </a:extLst>
          </p:cNvPr>
          <p:cNvSpPr/>
          <p:nvPr/>
        </p:nvSpPr>
        <p:spPr>
          <a:xfrm>
            <a:off x="10794953" y="1943592"/>
            <a:ext cx="908681" cy="972000"/>
          </a:xfrm>
          <a:prstGeom prst="donut">
            <a:avLst>
              <a:gd name="adj" fmla="val 5576"/>
            </a:avLst>
          </a:prstGeom>
          <a:solidFill>
            <a:srgbClr val="225292"/>
          </a:solidFill>
          <a:ln w="28575">
            <a:solidFill>
              <a:srgbClr val="225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pic>
        <p:nvPicPr>
          <p:cNvPr id="35" name="Imagen 45">
            <a:extLst>
              <a:ext uri="{FF2B5EF4-FFF2-40B4-BE49-F238E27FC236}">
                <a16:creationId xmlns:a16="http://schemas.microsoft.com/office/drawing/2014/main" id="{29D7C187-C7C4-77CD-AF13-4EA65BCCC39C}"/>
              </a:ext>
            </a:extLst>
          </p:cNvPr>
          <p:cNvPicPr>
            <a:picLocks noChangeAspect="1"/>
          </p:cNvPicPr>
          <p:nvPr/>
        </p:nvPicPr>
        <p:blipFill>
          <a:blip r:embed="rId11"/>
          <a:stretch>
            <a:fillRect/>
          </a:stretch>
        </p:blipFill>
        <p:spPr>
          <a:xfrm>
            <a:off x="3266235" y="6095853"/>
            <a:ext cx="425855" cy="249990"/>
          </a:xfrm>
          <a:prstGeom prst="rect">
            <a:avLst/>
          </a:prstGeom>
        </p:spPr>
      </p:pic>
      <p:pic>
        <p:nvPicPr>
          <p:cNvPr id="36" name="Imagen 7">
            <a:extLst>
              <a:ext uri="{FF2B5EF4-FFF2-40B4-BE49-F238E27FC236}">
                <a16:creationId xmlns:a16="http://schemas.microsoft.com/office/drawing/2014/main" id="{7D883F48-A605-0BA7-3707-313655066EA7}"/>
              </a:ext>
            </a:extLst>
          </p:cNvPr>
          <p:cNvPicPr>
            <a:picLocks noChangeAspect="1"/>
          </p:cNvPicPr>
          <p:nvPr/>
        </p:nvPicPr>
        <p:blipFill>
          <a:blip r:embed="rId12"/>
          <a:stretch>
            <a:fillRect/>
          </a:stretch>
        </p:blipFill>
        <p:spPr>
          <a:xfrm>
            <a:off x="4470773" y="6343252"/>
            <a:ext cx="601771" cy="373731"/>
          </a:xfrm>
          <a:prstGeom prst="rect">
            <a:avLst/>
          </a:prstGeom>
        </p:spPr>
      </p:pic>
      <p:pic>
        <p:nvPicPr>
          <p:cNvPr id="37" name="Imagen 8">
            <a:extLst>
              <a:ext uri="{FF2B5EF4-FFF2-40B4-BE49-F238E27FC236}">
                <a16:creationId xmlns:a16="http://schemas.microsoft.com/office/drawing/2014/main" id="{FEE38639-28B3-4BEA-3F89-AAC5AF0BFD61}"/>
              </a:ext>
            </a:extLst>
          </p:cNvPr>
          <p:cNvPicPr>
            <a:picLocks noChangeAspect="1"/>
          </p:cNvPicPr>
          <p:nvPr/>
        </p:nvPicPr>
        <p:blipFill>
          <a:blip r:embed="rId13"/>
          <a:stretch>
            <a:fillRect/>
          </a:stretch>
        </p:blipFill>
        <p:spPr>
          <a:xfrm>
            <a:off x="3253473" y="6357230"/>
            <a:ext cx="465985" cy="260951"/>
          </a:xfrm>
          <a:prstGeom prst="rect">
            <a:avLst/>
          </a:prstGeom>
        </p:spPr>
      </p:pic>
      <p:pic>
        <p:nvPicPr>
          <p:cNvPr id="38" name="Imagen 9">
            <a:extLst>
              <a:ext uri="{FF2B5EF4-FFF2-40B4-BE49-F238E27FC236}">
                <a16:creationId xmlns:a16="http://schemas.microsoft.com/office/drawing/2014/main" id="{62D178B4-6569-30A7-5E60-0D2528B7D93C}"/>
              </a:ext>
            </a:extLst>
          </p:cNvPr>
          <p:cNvPicPr>
            <a:picLocks noChangeAspect="1"/>
          </p:cNvPicPr>
          <p:nvPr/>
        </p:nvPicPr>
        <p:blipFill>
          <a:blip r:embed="rId14"/>
          <a:stretch>
            <a:fillRect/>
          </a:stretch>
        </p:blipFill>
        <p:spPr>
          <a:xfrm>
            <a:off x="554512" y="6366508"/>
            <a:ext cx="564147" cy="323215"/>
          </a:xfrm>
          <a:prstGeom prst="rect">
            <a:avLst/>
          </a:prstGeom>
        </p:spPr>
      </p:pic>
      <p:pic>
        <p:nvPicPr>
          <p:cNvPr id="39" name="Imagen 10">
            <a:extLst>
              <a:ext uri="{FF2B5EF4-FFF2-40B4-BE49-F238E27FC236}">
                <a16:creationId xmlns:a16="http://schemas.microsoft.com/office/drawing/2014/main" id="{F6B5F021-2DEF-BF95-774C-DA5907EEC23F}"/>
              </a:ext>
            </a:extLst>
          </p:cNvPr>
          <p:cNvPicPr>
            <a:picLocks noChangeAspect="1"/>
          </p:cNvPicPr>
          <p:nvPr/>
        </p:nvPicPr>
        <p:blipFill>
          <a:blip r:embed="rId15"/>
          <a:stretch>
            <a:fillRect/>
          </a:stretch>
        </p:blipFill>
        <p:spPr>
          <a:xfrm>
            <a:off x="1936563" y="6421100"/>
            <a:ext cx="523221" cy="178031"/>
          </a:xfrm>
          <a:prstGeom prst="rect">
            <a:avLst/>
          </a:prstGeom>
        </p:spPr>
      </p:pic>
      <p:pic>
        <p:nvPicPr>
          <p:cNvPr id="40" name="Imagen 57">
            <a:extLst>
              <a:ext uri="{FF2B5EF4-FFF2-40B4-BE49-F238E27FC236}">
                <a16:creationId xmlns:a16="http://schemas.microsoft.com/office/drawing/2014/main" id="{1CA951BF-DA5F-0A07-49E2-2228B72F099B}"/>
              </a:ext>
            </a:extLst>
          </p:cNvPr>
          <p:cNvPicPr>
            <a:picLocks noChangeAspect="1"/>
          </p:cNvPicPr>
          <p:nvPr/>
        </p:nvPicPr>
        <p:blipFill>
          <a:blip r:embed="rId14"/>
          <a:stretch>
            <a:fillRect/>
          </a:stretch>
        </p:blipFill>
        <p:spPr>
          <a:xfrm>
            <a:off x="5838328" y="6375389"/>
            <a:ext cx="565019" cy="316411"/>
          </a:xfrm>
          <a:prstGeom prst="rect">
            <a:avLst/>
          </a:prstGeom>
        </p:spPr>
      </p:pic>
      <p:pic>
        <p:nvPicPr>
          <p:cNvPr id="41" name="Imagen 13">
            <a:extLst>
              <a:ext uri="{FF2B5EF4-FFF2-40B4-BE49-F238E27FC236}">
                <a16:creationId xmlns:a16="http://schemas.microsoft.com/office/drawing/2014/main" id="{CFBDE5E2-7B28-9446-5B63-7DB755BA1DF2}"/>
              </a:ext>
            </a:extLst>
          </p:cNvPr>
          <p:cNvPicPr>
            <a:picLocks noChangeAspect="1"/>
          </p:cNvPicPr>
          <p:nvPr/>
        </p:nvPicPr>
        <p:blipFill>
          <a:blip r:embed="rId16"/>
          <a:stretch>
            <a:fillRect/>
          </a:stretch>
        </p:blipFill>
        <p:spPr>
          <a:xfrm>
            <a:off x="7280130" y="6333567"/>
            <a:ext cx="320187" cy="259750"/>
          </a:xfrm>
          <a:prstGeom prst="rect">
            <a:avLst/>
          </a:prstGeom>
        </p:spPr>
      </p:pic>
      <p:pic>
        <p:nvPicPr>
          <p:cNvPr id="42" name="Imagen 17">
            <a:extLst>
              <a:ext uri="{FF2B5EF4-FFF2-40B4-BE49-F238E27FC236}">
                <a16:creationId xmlns:a16="http://schemas.microsoft.com/office/drawing/2014/main" id="{FA4C24ED-79C5-0990-5DF3-1B6AF5C9F9A7}"/>
              </a:ext>
            </a:extLst>
          </p:cNvPr>
          <p:cNvPicPr>
            <a:picLocks noChangeAspect="1"/>
          </p:cNvPicPr>
          <p:nvPr/>
        </p:nvPicPr>
        <p:blipFill rotWithShape="1">
          <a:blip r:embed="rId17"/>
          <a:srcRect b="27749"/>
          <a:stretch/>
        </p:blipFill>
        <p:spPr>
          <a:xfrm>
            <a:off x="9564823" y="6274617"/>
            <a:ext cx="766537" cy="343957"/>
          </a:xfrm>
          <a:prstGeom prst="rect">
            <a:avLst/>
          </a:prstGeom>
        </p:spPr>
      </p:pic>
      <p:pic>
        <p:nvPicPr>
          <p:cNvPr id="43" name="Picture 2" descr="Universidad Nacional Autónoma de México - Wikipedia, la enciclopedia libre">
            <a:extLst>
              <a:ext uri="{FF2B5EF4-FFF2-40B4-BE49-F238E27FC236}">
                <a16:creationId xmlns:a16="http://schemas.microsoft.com/office/drawing/2014/main" id="{E90AF613-63EC-2B95-D648-CF7CF3054849}"/>
              </a:ext>
            </a:extLst>
          </p:cNvPr>
          <p:cNvPicPr>
            <a:picLocks noChangeAspect="1" noChangeArrowheads="1"/>
          </p:cNvPicPr>
          <p:nvPr/>
        </p:nvPicPr>
        <p:blipFill>
          <a:blip r:embed="rId18" cstate="screen">
            <a:extLst>
              <a:ext uri="{28A0092B-C50C-407E-A947-70E740481C1C}">
                <a14:useLocalDpi xmlns:a14="http://schemas.microsoft.com/office/drawing/2010/main" val="0"/>
              </a:ext>
            </a:extLst>
          </a:blip>
          <a:srcRect/>
          <a:stretch>
            <a:fillRect/>
          </a:stretch>
        </p:blipFill>
        <p:spPr bwMode="auto">
          <a:xfrm>
            <a:off x="686762" y="6096698"/>
            <a:ext cx="241419" cy="271027"/>
          </a:xfrm>
          <a:prstGeom prst="rect">
            <a:avLst/>
          </a:prstGeom>
          <a:noFill/>
          <a:extLst>
            <a:ext uri="{909E8E84-426E-40DD-AFC4-6F175D3DCCD1}">
              <a14:hiddenFill xmlns:a14="http://schemas.microsoft.com/office/drawing/2010/main">
                <a:solidFill>
                  <a:srgbClr val="FFFFFF"/>
                </a:solidFill>
              </a14:hiddenFill>
            </a:ext>
          </a:extLst>
        </p:spPr>
      </p:pic>
      <p:pic>
        <p:nvPicPr>
          <p:cNvPr id="44" name="Imagen 27">
            <a:extLst>
              <a:ext uri="{FF2B5EF4-FFF2-40B4-BE49-F238E27FC236}">
                <a16:creationId xmlns:a16="http://schemas.microsoft.com/office/drawing/2014/main" id="{382696B0-B9BE-16DA-7D28-0D41309476EB}"/>
              </a:ext>
            </a:extLst>
          </p:cNvPr>
          <p:cNvPicPr>
            <a:picLocks noChangeAspect="1"/>
          </p:cNvPicPr>
          <p:nvPr/>
        </p:nvPicPr>
        <p:blipFill>
          <a:blip r:embed="rId19"/>
          <a:stretch>
            <a:fillRect/>
          </a:stretch>
        </p:blipFill>
        <p:spPr>
          <a:xfrm>
            <a:off x="4515133" y="6210227"/>
            <a:ext cx="493928" cy="186745"/>
          </a:xfrm>
          <a:prstGeom prst="rect">
            <a:avLst/>
          </a:prstGeom>
        </p:spPr>
      </p:pic>
      <p:pic>
        <p:nvPicPr>
          <p:cNvPr id="45" name="Picture 4" descr="El escudo del ITESM | César Salinas y Angélica Páez – Blog del CIEN">
            <a:extLst>
              <a:ext uri="{FF2B5EF4-FFF2-40B4-BE49-F238E27FC236}">
                <a16:creationId xmlns:a16="http://schemas.microsoft.com/office/drawing/2014/main" id="{7FA39DCC-0087-7D53-B61C-186B49B83856}"/>
              </a:ext>
            </a:extLst>
          </p:cNvPr>
          <p:cNvPicPr>
            <a:picLocks noChangeAspect="1" noChangeArrowheads="1"/>
          </p:cNvPicPr>
          <p:nvPr/>
        </p:nvPicPr>
        <p:blipFill>
          <a:blip r:embed="rId20" cstate="screen">
            <a:extLst>
              <a:ext uri="{28A0092B-C50C-407E-A947-70E740481C1C}">
                <a14:useLocalDpi xmlns:a14="http://schemas.microsoft.com/office/drawing/2010/main" val="0"/>
              </a:ext>
            </a:extLst>
          </a:blip>
          <a:srcRect/>
          <a:stretch>
            <a:fillRect/>
          </a:stretch>
        </p:blipFill>
        <p:spPr bwMode="auto">
          <a:xfrm>
            <a:off x="5953944" y="6070547"/>
            <a:ext cx="259700" cy="314441"/>
          </a:xfrm>
          <a:prstGeom prst="rect">
            <a:avLst/>
          </a:prstGeom>
          <a:noFill/>
          <a:extLst>
            <a:ext uri="{909E8E84-426E-40DD-AFC4-6F175D3DCCD1}">
              <a14:hiddenFill xmlns:a14="http://schemas.microsoft.com/office/drawing/2010/main">
                <a:solidFill>
                  <a:srgbClr val="FFFFFF"/>
                </a:solidFill>
              </a14:hiddenFill>
            </a:ext>
          </a:extLst>
        </p:spPr>
      </p:pic>
      <p:pic>
        <p:nvPicPr>
          <p:cNvPr id="46" name="Imagen 29">
            <a:extLst>
              <a:ext uri="{FF2B5EF4-FFF2-40B4-BE49-F238E27FC236}">
                <a16:creationId xmlns:a16="http://schemas.microsoft.com/office/drawing/2014/main" id="{1966EABD-E7FD-6798-30B9-49E451806399}"/>
              </a:ext>
            </a:extLst>
          </p:cNvPr>
          <p:cNvPicPr>
            <a:picLocks noChangeAspect="1"/>
          </p:cNvPicPr>
          <p:nvPr/>
        </p:nvPicPr>
        <p:blipFill>
          <a:blip r:embed="rId19"/>
          <a:stretch>
            <a:fillRect/>
          </a:stretch>
        </p:blipFill>
        <p:spPr>
          <a:xfrm>
            <a:off x="7166447" y="6092248"/>
            <a:ext cx="560678" cy="211982"/>
          </a:xfrm>
          <a:prstGeom prst="rect">
            <a:avLst/>
          </a:prstGeom>
        </p:spPr>
      </p:pic>
      <p:pic>
        <p:nvPicPr>
          <p:cNvPr id="47" name="Picture 8" descr="Universidad de los Andes | UNITAR">
            <a:extLst>
              <a:ext uri="{FF2B5EF4-FFF2-40B4-BE49-F238E27FC236}">
                <a16:creationId xmlns:a16="http://schemas.microsoft.com/office/drawing/2014/main" id="{AD986B3E-D968-3E6C-F30B-0AF94719F03B}"/>
              </a:ext>
            </a:extLst>
          </p:cNvPr>
          <p:cNvPicPr>
            <a:picLocks noChangeAspect="1" noChangeArrowheads="1"/>
          </p:cNvPicPr>
          <p:nvPr/>
        </p:nvPicPr>
        <p:blipFill>
          <a:blip r:embed="rId21" cstate="screen">
            <a:extLst>
              <a:ext uri="{28A0092B-C50C-407E-A947-70E740481C1C}">
                <a14:useLocalDpi xmlns:a14="http://schemas.microsoft.com/office/drawing/2010/main" val="0"/>
              </a:ext>
            </a:extLst>
          </a:blip>
          <a:srcRect/>
          <a:stretch>
            <a:fillRect/>
          </a:stretch>
        </p:blipFill>
        <p:spPr bwMode="auto">
          <a:xfrm>
            <a:off x="1899986" y="6055025"/>
            <a:ext cx="583781" cy="32996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Universidad Iberoamericana - Wikipedia">
            <a:extLst>
              <a:ext uri="{FF2B5EF4-FFF2-40B4-BE49-F238E27FC236}">
                <a16:creationId xmlns:a16="http://schemas.microsoft.com/office/drawing/2014/main" id="{FAFC473C-21BB-AF73-569E-5CB657304206}"/>
              </a:ext>
            </a:extLst>
          </p:cNvPr>
          <p:cNvPicPr>
            <a:picLocks noChangeAspect="1" noChangeArrowheads="1"/>
          </p:cNvPicPr>
          <p:nvPr/>
        </p:nvPicPr>
        <p:blipFill>
          <a:blip r:embed="rId22" cstate="screen">
            <a:extLst>
              <a:ext uri="{28A0092B-C50C-407E-A947-70E740481C1C}">
                <a14:useLocalDpi xmlns:a14="http://schemas.microsoft.com/office/drawing/2010/main" val="0"/>
              </a:ext>
            </a:extLst>
          </a:blip>
          <a:srcRect/>
          <a:stretch>
            <a:fillRect/>
          </a:stretch>
        </p:blipFill>
        <p:spPr bwMode="auto">
          <a:xfrm>
            <a:off x="9748454" y="6147025"/>
            <a:ext cx="476157" cy="20406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81144F74-6461-A52D-30B6-59E5CEC1184C}"/>
              </a:ext>
            </a:extLst>
          </p:cNvPr>
          <p:cNvPicPr>
            <a:picLocks noChangeAspect="1"/>
          </p:cNvPicPr>
          <p:nvPr/>
        </p:nvPicPr>
        <p:blipFill>
          <a:blip r:embed="rId23"/>
          <a:stretch>
            <a:fillRect/>
          </a:stretch>
        </p:blipFill>
        <p:spPr>
          <a:xfrm>
            <a:off x="8316810" y="6368680"/>
            <a:ext cx="716352" cy="231776"/>
          </a:xfrm>
          <a:prstGeom prst="rect">
            <a:avLst/>
          </a:prstGeom>
        </p:spPr>
      </p:pic>
      <p:pic>
        <p:nvPicPr>
          <p:cNvPr id="50" name="Picture 49">
            <a:extLst>
              <a:ext uri="{FF2B5EF4-FFF2-40B4-BE49-F238E27FC236}">
                <a16:creationId xmlns:a16="http://schemas.microsoft.com/office/drawing/2014/main" id="{D99FF21C-8050-786B-9962-34A6DE88206B}"/>
              </a:ext>
            </a:extLst>
          </p:cNvPr>
          <p:cNvPicPr>
            <a:picLocks noChangeAspect="1"/>
          </p:cNvPicPr>
          <p:nvPr/>
        </p:nvPicPr>
        <p:blipFill>
          <a:blip r:embed="rId24"/>
          <a:stretch>
            <a:fillRect/>
          </a:stretch>
        </p:blipFill>
        <p:spPr>
          <a:xfrm>
            <a:off x="8383328" y="6100552"/>
            <a:ext cx="583780" cy="276323"/>
          </a:xfrm>
          <a:prstGeom prst="rect">
            <a:avLst/>
          </a:prstGeom>
        </p:spPr>
      </p:pic>
      <p:pic>
        <p:nvPicPr>
          <p:cNvPr id="52" name="Picture 2" descr="Universidad del Zulia Logo PNG Vector (AI) Free Download">
            <a:extLst>
              <a:ext uri="{FF2B5EF4-FFF2-40B4-BE49-F238E27FC236}">
                <a16:creationId xmlns:a16="http://schemas.microsoft.com/office/drawing/2014/main" id="{880C65A9-B452-2485-4100-3E8294BFAABD}"/>
              </a:ext>
            </a:extLst>
          </p:cNvPr>
          <p:cNvPicPr>
            <a:picLocks noChangeAspect="1" noChangeArrowheads="1"/>
          </p:cNvPicPr>
          <p:nvPr/>
        </p:nvPicPr>
        <p:blipFill>
          <a:blip r:embed="rId25" cstate="screen">
            <a:extLst>
              <a:ext uri="{28A0092B-C50C-407E-A947-70E740481C1C}">
                <a14:useLocalDpi xmlns:a14="http://schemas.microsoft.com/office/drawing/2010/main" val="0"/>
              </a:ext>
            </a:extLst>
          </a:blip>
          <a:srcRect/>
          <a:stretch>
            <a:fillRect/>
          </a:stretch>
        </p:blipFill>
        <p:spPr bwMode="auto">
          <a:xfrm>
            <a:off x="10819577" y="6282874"/>
            <a:ext cx="766537" cy="306615"/>
          </a:xfrm>
          <a:prstGeom prst="rect">
            <a:avLst/>
          </a:prstGeom>
          <a:noFill/>
          <a:extLst>
            <a:ext uri="{909E8E84-426E-40DD-AFC4-6F175D3DCCD1}">
              <a14:hiddenFill xmlns:a14="http://schemas.microsoft.com/office/drawing/2010/main">
                <a:solidFill>
                  <a:srgbClr val="FFFFFF"/>
                </a:solidFill>
              </a14:hiddenFill>
            </a:ext>
          </a:extLst>
        </p:spPr>
      </p:pic>
      <p:sp>
        <p:nvSpPr>
          <p:cNvPr id="51" name="Shape 400" descr="TextBox 37">
            <a:extLst>
              <a:ext uri="{FF2B5EF4-FFF2-40B4-BE49-F238E27FC236}">
                <a16:creationId xmlns:a16="http://schemas.microsoft.com/office/drawing/2014/main" id="{83872C21-9122-1277-0EC7-DE2EAB2DA783}"/>
              </a:ext>
            </a:extLst>
          </p:cNvPr>
          <p:cNvSpPr/>
          <p:nvPr/>
        </p:nvSpPr>
        <p:spPr>
          <a:xfrm>
            <a:off x="2800223" y="209896"/>
            <a:ext cx="1629613" cy="477054"/>
          </a:xfrm>
          <a:prstGeom prst="rect">
            <a:avLst/>
          </a:prstGeom>
          <a:ln w="25400">
            <a:miter lim="400000"/>
          </a:ln>
          <a:extLst>
            <a:ext uri="{C572A759-6A51-4108-AA02-DFA0A04FC94B}">
              <ma14:wrappingTextBoxFlag xmlns:ma14="http://schemas.microsoft.com/office/mac/drawingml/2011/main" xmlns="" val="1"/>
            </a:ext>
          </a:extLst>
        </p:spPr>
        <p:txBody>
          <a:bodyPr wrap="none" tIns="45720" bIns="45720">
            <a:noAutofit/>
          </a:bodyPr>
          <a:lstStyle>
            <a:lvl1pPr algn="ctr">
              <a:defRPr sz="5000">
                <a:solidFill>
                  <a:srgbClr val="FFFFFF"/>
                </a:solidFill>
                <a:latin typeface="Helvetica Light"/>
                <a:ea typeface="Helvetica Light"/>
                <a:cs typeface="Helvetica Light"/>
                <a:sym typeface="Helvetica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srgbClr val="FFFFFF"/>
                </a:solidFill>
                <a:effectLst/>
                <a:uLnTx/>
                <a:uFillTx/>
                <a:latin typeface="Helvetica Light"/>
                <a:sym typeface="Helvetica Light"/>
              </a:rPr>
              <a:t>Consolidated executive team with extensive experience</a:t>
            </a:r>
          </a:p>
        </p:txBody>
      </p:sp>
      <p:sp>
        <p:nvSpPr>
          <p:cNvPr id="53" name="CuadroTexto 2">
            <a:extLst>
              <a:ext uri="{FF2B5EF4-FFF2-40B4-BE49-F238E27FC236}">
                <a16:creationId xmlns:a16="http://schemas.microsoft.com/office/drawing/2014/main" id="{AE2451A8-F41B-D194-D175-5E19AB5548E5}"/>
              </a:ext>
            </a:extLst>
          </p:cNvPr>
          <p:cNvSpPr txBox="1"/>
          <p:nvPr/>
        </p:nvSpPr>
        <p:spPr>
          <a:xfrm>
            <a:off x="338560" y="948879"/>
            <a:ext cx="11520000"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13294F"/>
                </a:solidFill>
                <a:effectLst/>
                <a:uLnTx/>
                <a:uFillTx/>
                <a:latin typeface="Calibri (Body)"/>
              </a:rPr>
              <a:t>AINDA has consolidated its executive team through its ability to attract talent with extensive experience</a:t>
            </a:r>
            <a:r>
              <a:rPr kumimoji="0" lang="es-MX" b="0" i="0" u="none" strike="noStrike" kern="1200" cap="none" spc="0" normalizeH="0" baseline="0" noProof="0" dirty="0">
                <a:ln>
                  <a:noFill/>
                </a:ln>
                <a:solidFill>
                  <a:srgbClr val="13294F"/>
                </a:solidFill>
                <a:effectLst/>
                <a:uLnTx/>
                <a:uFillTx/>
                <a:latin typeface="Calibri (Body)"/>
              </a:rPr>
              <a:t>.</a:t>
            </a:r>
          </a:p>
        </p:txBody>
      </p:sp>
    </p:spTree>
    <p:extLst>
      <p:ext uri="{BB962C8B-B14F-4D97-AF65-F5344CB8AC3E}">
        <p14:creationId xmlns:p14="http://schemas.microsoft.com/office/powerpoint/2010/main" val="1493510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 descr="Un hombre con un traje de color negro&#10;&#10;Descripción generada automáticamente">
            <a:extLst>
              <a:ext uri="{FF2B5EF4-FFF2-40B4-BE49-F238E27FC236}">
                <a16:creationId xmlns:a16="http://schemas.microsoft.com/office/drawing/2014/main" id="{DDB69D99-0E47-EC4F-C53E-882CBA1A5654}"/>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bwMode="auto">
          <a:xfrm>
            <a:off x="10708725" y="1989220"/>
            <a:ext cx="874996" cy="943582"/>
          </a:xfrm>
          <a:prstGeom prst="ellipse">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835498B7-4EF1-987C-0C6E-A4DEC8FAFFF4}"/>
              </a:ext>
            </a:extLst>
          </p:cNvPr>
          <p:cNvPicPr>
            <a:picLocks noChangeAspect="1"/>
          </p:cNvPicPr>
          <p:nvPr/>
        </p:nvPicPr>
        <p:blipFill rotWithShape="1">
          <a:blip r:embed="rId3"/>
          <a:srcRect l="5650" t="18067" r="7849" b="27136"/>
          <a:stretch/>
        </p:blipFill>
        <p:spPr>
          <a:xfrm>
            <a:off x="7704154" y="1922373"/>
            <a:ext cx="1125210" cy="950395"/>
          </a:xfrm>
          <a:prstGeom prst="ellipse">
            <a:avLst/>
          </a:prstGeom>
        </p:spPr>
      </p:pic>
      <p:graphicFrame>
        <p:nvGraphicFramePr>
          <p:cNvPr id="28" name="Tabla 12">
            <a:extLst>
              <a:ext uri="{FF2B5EF4-FFF2-40B4-BE49-F238E27FC236}">
                <a16:creationId xmlns:a16="http://schemas.microsoft.com/office/drawing/2014/main" id="{48DAF490-D892-EA88-81C4-3EBC8327C5C1}"/>
              </a:ext>
            </a:extLst>
          </p:cNvPr>
          <p:cNvGraphicFramePr>
            <a:graphicFrameLocks noGrp="1"/>
          </p:cNvGraphicFramePr>
          <p:nvPr>
            <p:extLst>
              <p:ext uri="{D42A27DB-BD31-4B8C-83A1-F6EECF244321}">
                <p14:modId xmlns:p14="http://schemas.microsoft.com/office/powerpoint/2010/main" val="226559512"/>
              </p:ext>
            </p:extLst>
          </p:nvPr>
        </p:nvGraphicFramePr>
        <p:xfrm>
          <a:off x="292344" y="2026574"/>
          <a:ext cx="11574164" cy="3664276"/>
        </p:xfrm>
        <a:graphic>
          <a:graphicData uri="http://schemas.openxmlformats.org/drawingml/2006/table">
            <a:tbl>
              <a:tblPr firstRow="1" bandRow="1">
                <a:tableStyleId>{5940675A-B579-460E-94D1-54222C63F5DA}</a:tableStyleId>
              </a:tblPr>
              <a:tblGrid>
                <a:gridCol w="1452137">
                  <a:extLst>
                    <a:ext uri="{9D8B030D-6E8A-4147-A177-3AD203B41FA5}">
                      <a16:colId xmlns:a16="http://schemas.microsoft.com/office/drawing/2014/main" val="4256961993"/>
                    </a:ext>
                  </a:extLst>
                </a:gridCol>
                <a:gridCol w="1452137">
                  <a:extLst>
                    <a:ext uri="{9D8B030D-6E8A-4147-A177-3AD203B41FA5}">
                      <a16:colId xmlns:a16="http://schemas.microsoft.com/office/drawing/2014/main" val="1452560040"/>
                    </a:ext>
                  </a:extLst>
                </a:gridCol>
                <a:gridCol w="1452137">
                  <a:extLst>
                    <a:ext uri="{9D8B030D-6E8A-4147-A177-3AD203B41FA5}">
                      <a16:colId xmlns:a16="http://schemas.microsoft.com/office/drawing/2014/main" val="2301278885"/>
                    </a:ext>
                  </a:extLst>
                </a:gridCol>
                <a:gridCol w="1481809">
                  <a:extLst>
                    <a:ext uri="{9D8B030D-6E8A-4147-A177-3AD203B41FA5}">
                      <a16:colId xmlns:a16="http://schemas.microsoft.com/office/drawing/2014/main" val="810940238"/>
                    </a:ext>
                  </a:extLst>
                </a:gridCol>
                <a:gridCol w="1452137">
                  <a:extLst>
                    <a:ext uri="{9D8B030D-6E8A-4147-A177-3AD203B41FA5}">
                      <a16:colId xmlns:a16="http://schemas.microsoft.com/office/drawing/2014/main" val="2142101001"/>
                    </a:ext>
                  </a:extLst>
                </a:gridCol>
                <a:gridCol w="1452137">
                  <a:extLst>
                    <a:ext uri="{9D8B030D-6E8A-4147-A177-3AD203B41FA5}">
                      <a16:colId xmlns:a16="http://schemas.microsoft.com/office/drawing/2014/main" val="316969239"/>
                    </a:ext>
                  </a:extLst>
                </a:gridCol>
                <a:gridCol w="1415835">
                  <a:extLst>
                    <a:ext uri="{9D8B030D-6E8A-4147-A177-3AD203B41FA5}">
                      <a16:colId xmlns:a16="http://schemas.microsoft.com/office/drawing/2014/main" val="4011482199"/>
                    </a:ext>
                  </a:extLst>
                </a:gridCol>
                <a:gridCol w="1415835">
                  <a:extLst>
                    <a:ext uri="{9D8B030D-6E8A-4147-A177-3AD203B41FA5}">
                      <a16:colId xmlns:a16="http://schemas.microsoft.com/office/drawing/2014/main" val="2108860460"/>
                    </a:ext>
                  </a:extLst>
                </a:gridCol>
              </a:tblGrid>
              <a:tr h="896340">
                <a:tc>
                  <a:txBody>
                    <a:bodyPr/>
                    <a:lstStyle/>
                    <a:p>
                      <a:endParaRPr lang="es-MX" dirty="0"/>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s-MX" dirty="0"/>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s-MX" dirty="0"/>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95829697"/>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sz="1100" b="1" i="0" u="none" strike="noStrike" kern="1200" cap="none" spc="0" normalizeH="0" baseline="0" noProof="0" dirty="0">
                          <a:ln>
                            <a:noFill/>
                          </a:ln>
                          <a:solidFill>
                            <a:srgbClr val="002060"/>
                          </a:solidFill>
                          <a:effectLst/>
                          <a:uLnTx/>
                          <a:uFillTx/>
                          <a:latin typeface="+mn-lt"/>
                          <a:ea typeface="+mn-ea"/>
                          <a:cs typeface="+mn-cs"/>
                        </a:rPr>
                        <a:t>Karla</a:t>
                      </a:r>
                      <a:br>
                        <a:rPr kumimoji="0" lang="es-VE" sz="1100" b="1" i="0" u="none" strike="noStrike" kern="1200" cap="none" spc="0" normalizeH="0" baseline="0" noProof="0" dirty="0">
                          <a:ln>
                            <a:noFill/>
                          </a:ln>
                          <a:solidFill>
                            <a:srgbClr val="002060"/>
                          </a:solidFill>
                          <a:effectLst/>
                          <a:uLnTx/>
                          <a:uFillTx/>
                          <a:latin typeface="+mn-lt"/>
                          <a:ea typeface="+mn-ea"/>
                          <a:cs typeface="+mn-cs"/>
                        </a:rPr>
                      </a:br>
                      <a:r>
                        <a:rPr kumimoji="0" lang="es-VE" sz="1100" b="1" i="0" u="none" strike="noStrike" kern="1200" cap="none" spc="0" normalizeH="0" baseline="0" noProof="0" dirty="0">
                          <a:ln>
                            <a:noFill/>
                          </a:ln>
                          <a:solidFill>
                            <a:srgbClr val="002060"/>
                          </a:solidFill>
                          <a:effectLst/>
                          <a:uLnTx/>
                          <a:uFillTx/>
                          <a:latin typeface="+mn-lt"/>
                          <a:ea typeface="+mn-ea"/>
                          <a:cs typeface="+mn-cs"/>
                        </a:rPr>
                        <a:t>Guevara Rico</a:t>
                      </a:r>
                      <a:endParaRPr kumimoji="0" lang="es-MX" sz="1100" b="1" i="0" u="none" strike="noStrike" kern="1200" cap="none" spc="0" normalizeH="0" baseline="0" noProof="0" dirty="0">
                        <a:ln>
                          <a:noFill/>
                        </a:ln>
                        <a:solidFill>
                          <a:srgbClr val="002060"/>
                        </a:solidFill>
                        <a:effectLst/>
                        <a:uLnTx/>
                        <a:uFillTx/>
                        <a:latin typeface="+mn-lt"/>
                        <a:ea typeface="+mn-ea"/>
                        <a:cs typeface="+mn-cs"/>
                      </a:endParaRPr>
                    </a:p>
                  </a:txBody>
                  <a:tcPr>
                    <a:lnL w="12700" cmpd="sng">
                      <a:noFill/>
                    </a:lnL>
                    <a:lnR w="12700" cap="flat" cmpd="sng" algn="ctr">
                      <a:solidFill>
                        <a:srgbClr val="17386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sz="1100" b="1" i="0" u="none" strike="noStrike" kern="1200" cap="none" spc="0" normalizeH="0" baseline="0" noProof="0" dirty="0">
                          <a:ln>
                            <a:noFill/>
                          </a:ln>
                          <a:solidFill>
                            <a:srgbClr val="002060"/>
                          </a:solidFill>
                          <a:effectLst/>
                          <a:uLnTx/>
                          <a:uFillTx/>
                          <a:latin typeface="+mn-lt"/>
                          <a:ea typeface="+mn-ea"/>
                          <a:cs typeface="+mn-cs"/>
                        </a:rPr>
                        <a:t>Alejandra</a:t>
                      </a:r>
                      <a:br>
                        <a:rPr kumimoji="0" lang="es-VE" sz="1100" b="1" i="0" u="none" strike="noStrike" kern="1200" cap="none" spc="0" normalizeH="0" baseline="0" noProof="0" dirty="0">
                          <a:ln>
                            <a:noFill/>
                          </a:ln>
                          <a:solidFill>
                            <a:srgbClr val="002060"/>
                          </a:solidFill>
                          <a:effectLst/>
                          <a:uLnTx/>
                          <a:uFillTx/>
                          <a:latin typeface="+mn-lt"/>
                          <a:ea typeface="+mn-ea"/>
                          <a:cs typeface="+mn-cs"/>
                        </a:rPr>
                      </a:br>
                      <a:r>
                        <a:rPr kumimoji="0" lang="es-VE" sz="1100" b="1" i="0" u="none" strike="noStrike" kern="1200" cap="none" spc="0" normalizeH="0" baseline="0" noProof="0" dirty="0">
                          <a:ln>
                            <a:noFill/>
                          </a:ln>
                          <a:solidFill>
                            <a:srgbClr val="002060"/>
                          </a:solidFill>
                          <a:effectLst/>
                          <a:uLnTx/>
                          <a:uFillTx/>
                          <a:latin typeface="+mn-lt"/>
                          <a:ea typeface="+mn-ea"/>
                          <a:cs typeface="+mn-cs"/>
                        </a:rPr>
                        <a:t>García Huitrón</a:t>
                      </a:r>
                      <a:endParaRPr kumimoji="0" lang="es-MX" sz="1100" b="1" i="0" u="none" strike="noStrike" kern="1200" cap="none" spc="0" normalizeH="0" baseline="0" noProof="0" dirty="0">
                        <a:ln>
                          <a:noFill/>
                        </a:ln>
                        <a:solidFill>
                          <a:srgbClr val="002060"/>
                        </a:solidFill>
                        <a:effectLst/>
                        <a:uLnTx/>
                        <a:uFillTx/>
                        <a:latin typeface="+mn-lt"/>
                        <a:ea typeface="+mn-ea"/>
                        <a:cs typeface="+mn-cs"/>
                      </a:endParaRPr>
                    </a:p>
                  </a:txBody>
                  <a:tcPr>
                    <a:lnL w="12700" cap="flat" cmpd="sng" algn="ctr">
                      <a:solidFill>
                        <a:srgbClr val="173862"/>
                      </a:solidFill>
                      <a:prstDash val="solid"/>
                      <a:round/>
                      <a:headEnd type="none" w="med" len="med"/>
                      <a:tailEnd type="none" w="med" len="med"/>
                    </a:lnL>
                    <a:lnR w="12700" cap="flat" cmpd="sng" algn="ctr">
                      <a:solidFill>
                        <a:srgbClr val="17386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sz="1100" b="1" i="0" u="none" strike="noStrike" kern="1200" cap="none" spc="0" normalizeH="0" baseline="0" noProof="0" dirty="0">
                          <a:ln>
                            <a:noFill/>
                          </a:ln>
                          <a:solidFill>
                            <a:srgbClr val="002060"/>
                          </a:solidFill>
                          <a:effectLst/>
                          <a:uLnTx/>
                          <a:uFillTx/>
                          <a:latin typeface="+mn-lt"/>
                          <a:ea typeface="+mn-ea"/>
                          <a:cs typeface="+mn-cs"/>
                        </a:rPr>
                        <a:t>Sergio Nahum</a:t>
                      </a:r>
                      <a:br>
                        <a:rPr kumimoji="0" lang="es-VE" sz="1100" b="1" i="0" u="none" strike="noStrike" kern="1200" cap="none" spc="0" normalizeH="0" baseline="0" noProof="0" dirty="0">
                          <a:ln>
                            <a:noFill/>
                          </a:ln>
                          <a:solidFill>
                            <a:srgbClr val="002060"/>
                          </a:solidFill>
                          <a:effectLst/>
                          <a:uLnTx/>
                          <a:uFillTx/>
                          <a:latin typeface="+mn-lt"/>
                          <a:ea typeface="+mn-ea"/>
                          <a:cs typeface="+mn-cs"/>
                        </a:rPr>
                      </a:br>
                      <a:r>
                        <a:rPr kumimoji="0" lang="es-VE" sz="1100" b="1" i="0" u="none" strike="noStrike" kern="1200" cap="none" spc="0" normalizeH="0" baseline="0" noProof="0" dirty="0">
                          <a:ln>
                            <a:noFill/>
                          </a:ln>
                          <a:solidFill>
                            <a:srgbClr val="002060"/>
                          </a:solidFill>
                          <a:effectLst/>
                          <a:uLnTx/>
                          <a:uFillTx/>
                          <a:latin typeface="+mn-lt"/>
                          <a:ea typeface="+mn-ea"/>
                          <a:cs typeface="+mn-cs"/>
                        </a:rPr>
                        <a:t>Luja Acosta</a:t>
                      </a:r>
                    </a:p>
                  </a:txBody>
                  <a:tcPr>
                    <a:lnL w="12700" cap="flat" cmpd="sng" algn="ctr">
                      <a:solidFill>
                        <a:srgbClr val="173862"/>
                      </a:solidFill>
                      <a:prstDash val="solid"/>
                      <a:round/>
                      <a:headEnd type="none" w="med" len="med"/>
                      <a:tailEnd type="none" w="med" len="med"/>
                    </a:lnL>
                    <a:lnR w="12700" cap="flat" cmpd="sng" algn="ctr">
                      <a:solidFill>
                        <a:srgbClr val="17386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sz="1100" b="1" i="0" u="none" strike="noStrike" kern="1200" cap="none" spc="0" normalizeH="0" baseline="0" noProof="0" dirty="0">
                          <a:ln>
                            <a:noFill/>
                          </a:ln>
                          <a:solidFill>
                            <a:srgbClr val="002060"/>
                          </a:solidFill>
                          <a:effectLst/>
                          <a:uLnTx/>
                          <a:uFillTx/>
                          <a:latin typeface="+mn-lt"/>
                          <a:ea typeface="+mn-ea"/>
                          <a:cs typeface="+mn-cs"/>
                        </a:rPr>
                        <a:t>Imelsy</a:t>
                      </a:r>
                      <a:br>
                        <a:rPr kumimoji="0" lang="es-VE" sz="1100" b="1" i="0" u="none" strike="noStrike" kern="1200" cap="none" spc="0" normalizeH="0" baseline="0" noProof="0" dirty="0">
                          <a:ln>
                            <a:noFill/>
                          </a:ln>
                          <a:solidFill>
                            <a:srgbClr val="002060"/>
                          </a:solidFill>
                          <a:effectLst/>
                          <a:uLnTx/>
                          <a:uFillTx/>
                          <a:latin typeface="+mn-lt"/>
                          <a:ea typeface="+mn-ea"/>
                          <a:cs typeface="+mn-cs"/>
                        </a:rPr>
                      </a:br>
                      <a:r>
                        <a:rPr kumimoji="0" lang="es-VE" sz="1100" b="1" i="0" u="none" strike="noStrike" kern="1200" cap="none" spc="0" normalizeH="0" baseline="0" noProof="0" dirty="0">
                          <a:ln>
                            <a:noFill/>
                          </a:ln>
                          <a:solidFill>
                            <a:srgbClr val="002060"/>
                          </a:solidFill>
                          <a:effectLst/>
                          <a:uLnTx/>
                          <a:uFillTx/>
                          <a:latin typeface="+mn-lt"/>
                          <a:ea typeface="+mn-ea"/>
                          <a:cs typeface="+mn-cs"/>
                        </a:rPr>
                        <a:t>Miranda Infante</a:t>
                      </a:r>
                    </a:p>
                  </a:txBody>
                  <a:tcPr>
                    <a:lnL w="12700" cap="flat" cmpd="sng" algn="ctr">
                      <a:solidFill>
                        <a:srgbClr val="173862"/>
                      </a:solidFill>
                      <a:prstDash val="solid"/>
                      <a:round/>
                      <a:headEnd type="none" w="med" len="med"/>
                      <a:tailEnd type="none" w="med" len="med"/>
                    </a:lnL>
                    <a:lnR w="12700" cap="flat" cmpd="sng" algn="ctr">
                      <a:solidFill>
                        <a:srgbClr val="17386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sz="1100" b="1" i="0" u="none" strike="noStrike" kern="1200" cap="none" spc="0" normalizeH="0" baseline="0" noProof="0" dirty="0" err="1">
                          <a:ln>
                            <a:noFill/>
                          </a:ln>
                          <a:solidFill>
                            <a:srgbClr val="002060"/>
                          </a:solidFill>
                          <a:effectLst/>
                          <a:uLnTx/>
                          <a:uFillTx/>
                          <a:latin typeface="+mn-lt"/>
                          <a:ea typeface="+mn-ea"/>
                          <a:cs typeface="+mn-cs"/>
                        </a:rPr>
                        <a:t>Jareny</a:t>
                      </a:r>
                      <a:br>
                        <a:rPr kumimoji="0" lang="es-VE" sz="1100" b="1" i="0" u="none" strike="noStrike" kern="1200" cap="none" spc="0" normalizeH="0" baseline="0" noProof="0" dirty="0">
                          <a:ln>
                            <a:noFill/>
                          </a:ln>
                          <a:solidFill>
                            <a:srgbClr val="002060"/>
                          </a:solidFill>
                          <a:effectLst/>
                          <a:uLnTx/>
                          <a:uFillTx/>
                          <a:latin typeface="+mn-lt"/>
                          <a:ea typeface="+mn-ea"/>
                          <a:cs typeface="+mn-cs"/>
                        </a:rPr>
                      </a:br>
                      <a:r>
                        <a:rPr kumimoji="0" lang="es-VE" sz="1100" b="1" i="0" u="none" strike="noStrike" kern="1200" cap="none" spc="0" normalizeH="0" baseline="0" noProof="0" dirty="0">
                          <a:ln>
                            <a:noFill/>
                          </a:ln>
                          <a:solidFill>
                            <a:srgbClr val="002060"/>
                          </a:solidFill>
                          <a:effectLst/>
                          <a:uLnTx/>
                          <a:uFillTx/>
                          <a:latin typeface="+mn-lt"/>
                          <a:ea typeface="+mn-ea"/>
                          <a:cs typeface="+mn-cs"/>
                        </a:rPr>
                        <a:t>López </a:t>
                      </a:r>
                      <a:r>
                        <a:rPr kumimoji="0" lang="es-VE" sz="1100" b="1" i="0" u="none" strike="noStrike" kern="1200" cap="none" spc="0" normalizeH="0" baseline="0" noProof="0" dirty="0" err="1">
                          <a:ln>
                            <a:noFill/>
                          </a:ln>
                          <a:solidFill>
                            <a:srgbClr val="002060"/>
                          </a:solidFill>
                          <a:effectLst/>
                          <a:uLnTx/>
                          <a:uFillTx/>
                          <a:latin typeface="+mn-lt"/>
                          <a:ea typeface="+mn-ea"/>
                          <a:cs typeface="+mn-cs"/>
                        </a:rPr>
                        <a:t>López</a:t>
                      </a:r>
                      <a:endParaRPr kumimoji="0" lang="es-MX" sz="1100" b="1" i="0" u="none" strike="noStrike" kern="1200" cap="none" spc="0" normalizeH="0" baseline="0" noProof="0" dirty="0">
                        <a:ln>
                          <a:noFill/>
                        </a:ln>
                        <a:solidFill>
                          <a:srgbClr val="002060"/>
                        </a:solidFill>
                        <a:effectLst/>
                        <a:uLnTx/>
                        <a:uFillTx/>
                        <a:latin typeface="+mn-lt"/>
                        <a:ea typeface="+mn-ea"/>
                        <a:cs typeface="+mn-cs"/>
                      </a:endParaRPr>
                    </a:p>
                  </a:txBody>
                  <a:tcPr>
                    <a:lnL w="12700" cap="flat" cmpd="sng" algn="ctr">
                      <a:solidFill>
                        <a:srgbClr val="173862"/>
                      </a:solidFill>
                      <a:prstDash val="solid"/>
                      <a:round/>
                      <a:headEnd type="none" w="med" len="med"/>
                      <a:tailEnd type="none" w="med" len="med"/>
                    </a:lnL>
                    <a:lnR w="12700" cap="flat" cmpd="sng" algn="ctr">
                      <a:solidFill>
                        <a:srgbClr val="17386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sz="1100" b="1" i="0" u="none" strike="noStrike" kern="1200" cap="none" spc="0" normalizeH="0" baseline="0" noProof="0" dirty="0">
                          <a:ln>
                            <a:noFill/>
                          </a:ln>
                          <a:solidFill>
                            <a:srgbClr val="002060"/>
                          </a:solidFill>
                          <a:effectLst/>
                          <a:uLnTx/>
                          <a:uFillTx/>
                          <a:latin typeface="+mn-lt"/>
                          <a:ea typeface="+mn-ea"/>
                          <a:cs typeface="+mn-cs"/>
                        </a:rPr>
                        <a:t>Emilio Santiago</a:t>
                      </a:r>
                      <a:br>
                        <a:rPr kumimoji="0" lang="es-VE" sz="1100" b="1" i="0" u="none" strike="noStrike" kern="1200" cap="none" spc="0" normalizeH="0" baseline="0" noProof="0" dirty="0">
                          <a:ln>
                            <a:noFill/>
                          </a:ln>
                          <a:solidFill>
                            <a:srgbClr val="002060"/>
                          </a:solidFill>
                          <a:effectLst/>
                          <a:uLnTx/>
                          <a:uFillTx/>
                          <a:latin typeface="+mn-lt"/>
                          <a:ea typeface="+mn-ea"/>
                          <a:cs typeface="+mn-cs"/>
                        </a:rPr>
                      </a:br>
                      <a:r>
                        <a:rPr kumimoji="0" lang="es-VE" sz="1100" b="1" i="0" u="none" strike="noStrike" kern="1200" cap="none" spc="0" normalizeH="0" baseline="0" noProof="0" dirty="0">
                          <a:ln>
                            <a:noFill/>
                          </a:ln>
                          <a:solidFill>
                            <a:srgbClr val="002060"/>
                          </a:solidFill>
                          <a:effectLst/>
                          <a:uLnTx/>
                          <a:uFillTx/>
                          <a:latin typeface="+mn-lt"/>
                          <a:ea typeface="+mn-ea"/>
                          <a:cs typeface="+mn-cs"/>
                        </a:rPr>
                        <a:t>Hernández Lazcano</a:t>
                      </a:r>
                      <a:endParaRPr kumimoji="0" lang="es-MX" sz="1100" b="1" i="0" u="none" strike="noStrike" kern="1200" cap="none" spc="0" normalizeH="0" baseline="0" noProof="0" dirty="0">
                        <a:ln>
                          <a:noFill/>
                        </a:ln>
                        <a:solidFill>
                          <a:srgbClr val="002060"/>
                        </a:solidFill>
                        <a:effectLst/>
                        <a:uLnTx/>
                        <a:uFillTx/>
                        <a:latin typeface="+mn-lt"/>
                        <a:ea typeface="+mn-ea"/>
                        <a:cs typeface="+mn-cs"/>
                      </a:endParaRPr>
                    </a:p>
                  </a:txBody>
                  <a:tcPr>
                    <a:lnL w="12700" cap="flat" cmpd="sng" algn="ctr">
                      <a:solidFill>
                        <a:srgbClr val="173862"/>
                      </a:solidFill>
                      <a:prstDash val="solid"/>
                      <a:round/>
                      <a:headEnd type="none" w="med" len="med"/>
                      <a:tailEnd type="none" w="med" len="med"/>
                    </a:lnL>
                    <a:lnR w="12700" cap="flat" cmpd="sng" algn="ctr">
                      <a:solidFill>
                        <a:srgbClr val="17386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sz="1100" b="1" i="0" u="none" strike="noStrike" kern="1200" cap="none" spc="0" normalizeH="0" baseline="0" noProof="0" dirty="0">
                          <a:ln>
                            <a:noFill/>
                          </a:ln>
                          <a:solidFill>
                            <a:srgbClr val="002060"/>
                          </a:solidFill>
                          <a:effectLst/>
                          <a:uLnTx/>
                          <a:uFillTx/>
                          <a:latin typeface="+mn-lt"/>
                          <a:ea typeface="+mn-ea"/>
                          <a:cs typeface="+mn-cs"/>
                        </a:rPr>
                        <a:t>Marijose</a:t>
                      </a:r>
                      <a:br>
                        <a:rPr kumimoji="0" lang="es-VE" sz="1100" b="1" i="0" u="none" strike="noStrike" kern="1200" cap="none" spc="0" normalizeH="0" baseline="0" noProof="0" dirty="0">
                          <a:ln>
                            <a:noFill/>
                          </a:ln>
                          <a:solidFill>
                            <a:srgbClr val="002060"/>
                          </a:solidFill>
                          <a:effectLst/>
                          <a:uLnTx/>
                          <a:uFillTx/>
                          <a:latin typeface="+mn-lt"/>
                          <a:ea typeface="+mn-ea"/>
                          <a:cs typeface="+mn-cs"/>
                        </a:rPr>
                      </a:br>
                      <a:r>
                        <a:rPr kumimoji="0" lang="es-VE" sz="1100" b="1" i="0" u="none" strike="noStrike" kern="1200" cap="none" spc="0" normalizeH="0" baseline="0" noProof="0" dirty="0">
                          <a:ln>
                            <a:noFill/>
                          </a:ln>
                          <a:solidFill>
                            <a:srgbClr val="002060"/>
                          </a:solidFill>
                          <a:effectLst/>
                          <a:uLnTx/>
                          <a:uFillTx/>
                          <a:latin typeface="+mn-lt"/>
                          <a:ea typeface="+mn-ea"/>
                          <a:cs typeface="+mn-cs"/>
                        </a:rPr>
                        <a:t>Vázquez Muños</a:t>
                      </a:r>
                      <a:endParaRPr kumimoji="0" lang="es-MX" sz="1100" b="1" i="0" u="none" strike="noStrike" kern="1200" cap="none" spc="0" normalizeH="0" baseline="0" noProof="0" dirty="0">
                        <a:ln>
                          <a:noFill/>
                        </a:ln>
                        <a:solidFill>
                          <a:srgbClr val="002060"/>
                        </a:solidFill>
                        <a:effectLst/>
                        <a:uLnTx/>
                        <a:uFillTx/>
                        <a:latin typeface="+mn-lt"/>
                        <a:ea typeface="+mn-ea"/>
                        <a:cs typeface="+mn-cs"/>
                      </a:endParaRPr>
                    </a:p>
                  </a:txBody>
                  <a:tcPr>
                    <a:lnL w="12700" cap="flat" cmpd="sng" algn="ctr">
                      <a:solidFill>
                        <a:srgbClr val="173862"/>
                      </a:solidFill>
                      <a:prstDash val="solid"/>
                      <a:round/>
                      <a:headEnd type="none" w="med" len="med"/>
                      <a:tailEnd type="none" w="med" len="med"/>
                    </a:lnL>
                    <a:lnR w="12700" cap="flat" cmpd="sng" algn="ctr">
                      <a:solidFill>
                        <a:srgbClr val="17386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sz="1100" b="1" i="0" u="none" strike="noStrike" kern="1200" cap="none" spc="0" normalizeH="0" baseline="0" noProof="0" dirty="0" err="1">
                          <a:ln>
                            <a:noFill/>
                          </a:ln>
                          <a:solidFill>
                            <a:srgbClr val="002060"/>
                          </a:solidFill>
                          <a:effectLst/>
                          <a:uLnTx/>
                          <a:uFillTx/>
                          <a:latin typeface="+mn-lt"/>
                          <a:ea typeface="+mn-ea"/>
                          <a:cs typeface="+mn-cs"/>
                        </a:rPr>
                        <a:t>Victor</a:t>
                      </a:r>
                      <a:br>
                        <a:rPr kumimoji="0" lang="es-VE" sz="1100" b="1" i="0" u="none" strike="noStrike" kern="1200" cap="none" spc="0" normalizeH="0" baseline="0" noProof="0" dirty="0">
                          <a:ln>
                            <a:noFill/>
                          </a:ln>
                          <a:solidFill>
                            <a:srgbClr val="002060"/>
                          </a:solidFill>
                          <a:effectLst/>
                          <a:uLnTx/>
                          <a:uFillTx/>
                          <a:latin typeface="+mn-lt"/>
                          <a:ea typeface="+mn-ea"/>
                          <a:cs typeface="+mn-cs"/>
                        </a:rPr>
                      </a:br>
                      <a:r>
                        <a:rPr kumimoji="0" lang="es-VE" sz="1100" b="1" i="0" u="none" strike="noStrike" kern="1200" cap="none" spc="0" normalizeH="0" baseline="0" noProof="0" dirty="0">
                          <a:ln>
                            <a:noFill/>
                          </a:ln>
                          <a:solidFill>
                            <a:srgbClr val="002060"/>
                          </a:solidFill>
                          <a:effectLst/>
                          <a:uLnTx/>
                          <a:uFillTx/>
                          <a:latin typeface="+mn-lt"/>
                          <a:ea typeface="+mn-ea"/>
                          <a:cs typeface="+mn-cs"/>
                        </a:rPr>
                        <a:t> Gómez </a:t>
                      </a:r>
                      <a:r>
                        <a:rPr kumimoji="0" lang="es-VE" sz="1100" b="1" i="0" u="none" strike="noStrike" kern="1200" cap="none" spc="0" normalizeH="0" baseline="0" noProof="0" dirty="0" err="1">
                          <a:ln>
                            <a:noFill/>
                          </a:ln>
                          <a:solidFill>
                            <a:srgbClr val="002060"/>
                          </a:solidFill>
                          <a:effectLst/>
                          <a:uLnTx/>
                          <a:uFillTx/>
                          <a:latin typeface="+mn-lt"/>
                          <a:ea typeface="+mn-ea"/>
                          <a:cs typeface="+mn-cs"/>
                        </a:rPr>
                        <a:t>Gerala</a:t>
                      </a:r>
                      <a:endParaRPr kumimoji="0" lang="es-MX" sz="1100" b="1" i="0" u="none" strike="noStrike" kern="1200" cap="none" spc="0" normalizeH="0" baseline="0" noProof="0" dirty="0">
                        <a:ln>
                          <a:noFill/>
                        </a:ln>
                        <a:solidFill>
                          <a:srgbClr val="002060"/>
                        </a:solidFill>
                        <a:effectLst/>
                        <a:uLnTx/>
                        <a:uFillTx/>
                        <a:latin typeface="+mn-lt"/>
                        <a:ea typeface="+mn-ea"/>
                        <a:cs typeface="+mn-cs"/>
                      </a:endParaRPr>
                    </a:p>
                  </a:txBody>
                  <a:tcPr>
                    <a:lnL w="12700" cap="flat" cmpd="sng" algn="ctr">
                      <a:solidFill>
                        <a:srgbClr val="173862"/>
                      </a:solidFill>
                      <a:prstDash val="solid"/>
                      <a:round/>
                      <a:headEnd type="none" w="med" len="med"/>
                      <a:tailEnd type="none" w="med" len="med"/>
                    </a:lnL>
                    <a:lnR w="12700" cap="flat" cmpd="sng" algn="ctr">
                      <a:solidFill>
                        <a:srgbClr val="17386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87057318"/>
                  </a:ext>
                </a:extLst>
              </a:tr>
              <a:tr h="2341216">
                <a:tc>
                  <a:txBody>
                    <a:bodyPr/>
                    <a:lstStyle/>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CFO, Altor Capital I</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prstClr val="black"/>
                          </a:solidFill>
                          <a:effectLst/>
                          <a:uLnTx/>
                          <a:uFillTx/>
                          <a:latin typeface="+mn-lt"/>
                          <a:ea typeface="+mn-ea"/>
                          <a:cs typeface="+mn-cs"/>
                          <a:sym typeface="Helvetica"/>
                        </a:rPr>
                        <a:t>Treasurer and Head of Investor Relations</a:t>
                      </a: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 Discovery </a:t>
                      </a:r>
                      <a:r>
                        <a:rPr kumimoji="0" lang="es-ES" sz="950" b="0" i="0" u="none" strike="noStrike" kern="1200" cap="none" spc="0" normalizeH="0" baseline="0" noProof="0" dirty="0" err="1">
                          <a:ln>
                            <a:noFill/>
                          </a:ln>
                          <a:solidFill>
                            <a:prstClr val="black"/>
                          </a:solidFill>
                          <a:effectLst/>
                          <a:uLnTx/>
                          <a:uFillTx/>
                          <a:latin typeface="+mn-lt"/>
                          <a:ea typeface="+mn-ea"/>
                          <a:cs typeface="+mn-cs"/>
                          <a:sym typeface="Helvetica"/>
                        </a:rPr>
                        <a:t>Americas</a:t>
                      </a:r>
                      <a:endParaRPr kumimoji="0" lang="es-ES" sz="950" b="0" i="0" u="none" strike="noStrike" kern="1200" cap="none" spc="0" normalizeH="0" baseline="0" noProof="0" dirty="0">
                        <a:ln>
                          <a:noFill/>
                        </a:ln>
                        <a:solidFill>
                          <a:prstClr val="black"/>
                        </a:solidFill>
                        <a:effectLst/>
                        <a:uLnTx/>
                        <a:uFillTx/>
                        <a:latin typeface="+mn-lt"/>
                        <a:ea typeface="+mn-ea"/>
                        <a:cs typeface="+mn-cs"/>
                        <a:sym typeface="Helvetica"/>
                      </a:endParaRP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Derivative </a:t>
                      </a:r>
                      <a:r>
                        <a:rPr kumimoji="0" lang="es-ES" sz="950" b="0" i="0" u="none" strike="noStrike" kern="1200" cap="none" spc="0" normalizeH="0" baseline="0" noProof="0" dirty="0" err="1">
                          <a:ln>
                            <a:noFill/>
                          </a:ln>
                          <a:solidFill>
                            <a:prstClr val="black"/>
                          </a:solidFill>
                          <a:effectLst/>
                          <a:uLnTx/>
                          <a:uFillTx/>
                          <a:latin typeface="+mn-lt"/>
                          <a:ea typeface="+mn-ea"/>
                          <a:cs typeface="+mn-cs"/>
                          <a:sym typeface="Helvetica"/>
                        </a:rPr>
                        <a:t>Rate</a:t>
                      </a: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 </a:t>
                      </a:r>
                      <a:r>
                        <a:rPr kumimoji="0" lang="es-ES" sz="950" b="0" i="0" u="none" strike="noStrike" kern="1200" cap="none" spc="0" normalizeH="0" baseline="0" noProof="0" dirty="0" err="1">
                          <a:ln>
                            <a:noFill/>
                          </a:ln>
                          <a:solidFill>
                            <a:prstClr val="black"/>
                          </a:solidFill>
                          <a:effectLst/>
                          <a:uLnTx/>
                          <a:uFillTx/>
                          <a:latin typeface="+mn-lt"/>
                          <a:ea typeface="+mn-ea"/>
                          <a:cs typeface="+mn-cs"/>
                          <a:sym typeface="Helvetica"/>
                        </a:rPr>
                        <a:t>Trader</a:t>
                      </a: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 NAFIN</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International </a:t>
                      </a:r>
                      <a:r>
                        <a:rPr kumimoji="0" lang="es-ES" sz="950" b="0" i="0" u="none" strike="noStrike" kern="1200" cap="none" spc="0" normalizeH="0" baseline="0" noProof="0" dirty="0" err="1">
                          <a:ln>
                            <a:noFill/>
                          </a:ln>
                          <a:solidFill>
                            <a:prstClr val="black"/>
                          </a:solidFill>
                          <a:effectLst/>
                          <a:uLnTx/>
                          <a:uFillTx/>
                          <a:latin typeface="+mn-lt"/>
                          <a:ea typeface="+mn-ea"/>
                          <a:cs typeface="+mn-cs"/>
                          <a:sym typeface="Helvetica"/>
                        </a:rPr>
                        <a:t>Markets</a:t>
                      </a: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 </a:t>
                      </a:r>
                      <a:r>
                        <a:rPr kumimoji="0" lang="es-ES" sz="950" b="0" i="0" u="none" strike="noStrike" kern="1200" cap="none" spc="0" normalizeH="0" baseline="0" noProof="0" dirty="0" err="1">
                          <a:ln>
                            <a:noFill/>
                          </a:ln>
                          <a:solidFill>
                            <a:prstClr val="black"/>
                          </a:solidFill>
                          <a:effectLst/>
                          <a:uLnTx/>
                          <a:uFillTx/>
                          <a:latin typeface="+mn-lt"/>
                          <a:ea typeface="+mn-ea"/>
                          <a:cs typeface="+mn-cs"/>
                          <a:sym typeface="Helvetica"/>
                        </a:rPr>
                        <a:t>Associate</a:t>
                      </a: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 NAFIN</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prstClr val="black"/>
                          </a:solidFill>
                          <a:effectLst/>
                          <a:uLnTx/>
                          <a:uFillTx/>
                          <a:latin typeface="+mn-lt"/>
                          <a:ea typeface="+mn-ea"/>
                          <a:cs typeface="+mn-cs"/>
                          <a:sym typeface="Helvetica"/>
                        </a:rPr>
                        <a:t>$MXN futures and forwards trader</a:t>
                      </a: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 NAFIN</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Master in </a:t>
                      </a:r>
                      <a:r>
                        <a:rPr kumimoji="0" lang="es-ES" sz="950" b="0" i="0" u="none" strike="noStrike" kern="1200" cap="none" spc="0" normalizeH="0" baseline="0" noProof="0" dirty="0" err="1">
                          <a:ln>
                            <a:noFill/>
                          </a:ln>
                          <a:solidFill>
                            <a:prstClr val="black"/>
                          </a:solidFill>
                          <a:effectLst/>
                          <a:uLnTx/>
                          <a:uFillTx/>
                          <a:latin typeface="+mn-lt"/>
                          <a:ea typeface="+mn-ea"/>
                          <a:cs typeface="+mn-cs"/>
                          <a:sym typeface="Helvetica"/>
                        </a:rPr>
                        <a:t>Finance</a:t>
                      </a: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 ITAM </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s-ES" sz="950" b="0" i="0" u="none" strike="noStrike" kern="1200" cap="none" spc="0" normalizeH="0" baseline="0" noProof="0" dirty="0" err="1">
                          <a:ln>
                            <a:noFill/>
                          </a:ln>
                          <a:solidFill>
                            <a:prstClr val="black"/>
                          </a:solidFill>
                          <a:effectLst/>
                          <a:uLnTx/>
                          <a:uFillTx/>
                          <a:latin typeface="+mn-lt"/>
                          <a:ea typeface="+mn-ea"/>
                          <a:cs typeface="+mn-cs"/>
                          <a:sym typeface="Helvetica"/>
                        </a:rPr>
                        <a:t>Public</a:t>
                      </a: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 </a:t>
                      </a:r>
                      <a:r>
                        <a:rPr kumimoji="0" lang="es-ES" sz="950" b="0" i="0" u="none" strike="noStrike" kern="1200" cap="none" spc="0" normalizeH="0" baseline="0" noProof="0" dirty="0" err="1">
                          <a:ln>
                            <a:noFill/>
                          </a:ln>
                          <a:solidFill>
                            <a:prstClr val="black"/>
                          </a:solidFill>
                          <a:effectLst/>
                          <a:uLnTx/>
                          <a:uFillTx/>
                          <a:latin typeface="+mn-lt"/>
                          <a:ea typeface="+mn-ea"/>
                          <a:cs typeface="+mn-cs"/>
                          <a:sym typeface="Helvetica"/>
                        </a:rPr>
                        <a:t>accountant</a:t>
                      </a: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 ITAM</a:t>
                      </a:r>
                      <a:endParaRPr kumimoji="0" lang="es-MX" sz="950" b="0" i="0" u="none" strike="noStrike" kern="1200" cap="none" spc="0" normalizeH="0" baseline="0" noProof="0" dirty="0">
                        <a:ln>
                          <a:noFill/>
                        </a:ln>
                        <a:solidFill>
                          <a:prstClr val="black"/>
                        </a:solidFill>
                        <a:effectLst/>
                        <a:uLnTx/>
                        <a:uFillTx/>
                        <a:latin typeface="+mn-lt"/>
                        <a:ea typeface="+mn-ea"/>
                        <a:cs typeface="+mn-cs"/>
                      </a:endParaRPr>
                    </a:p>
                  </a:txBody>
                  <a:tcPr>
                    <a:lnL w="12700" cmpd="sng">
                      <a:noFill/>
                    </a:lnL>
                    <a:lnR w="12700" cap="flat" cmpd="sng" algn="ctr">
                      <a:solidFill>
                        <a:srgbClr val="17386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Senior </a:t>
                      </a:r>
                      <a:r>
                        <a:rPr kumimoji="0" lang="es-ES" sz="950" b="0" i="0" u="none" strike="noStrike" kern="1200" cap="none" spc="0" normalizeH="0" baseline="0" noProof="0" dirty="0" err="1">
                          <a:ln>
                            <a:noFill/>
                          </a:ln>
                          <a:solidFill>
                            <a:prstClr val="black"/>
                          </a:solidFill>
                          <a:effectLst/>
                          <a:uLnTx/>
                          <a:uFillTx/>
                          <a:latin typeface="+mn-lt"/>
                          <a:ea typeface="+mn-ea"/>
                          <a:cs typeface="+mn-cs"/>
                          <a:sym typeface="Helvetica"/>
                        </a:rPr>
                        <a:t>consultant</a:t>
                      </a: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 AINDA Consultores</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Head </a:t>
                      </a:r>
                      <a:r>
                        <a:rPr kumimoji="0" lang="es-ES" sz="950" b="0" i="0" u="none" strike="noStrike" kern="1200" cap="none" spc="0" normalizeH="0" baseline="0" noProof="0" dirty="0" err="1">
                          <a:ln>
                            <a:noFill/>
                          </a:ln>
                          <a:solidFill>
                            <a:prstClr val="black"/>
                          </a:solidFill>
                          <a:effectLst/>
                          <a:uLnTx/>
                          <a:uFillTx/>
                          <a:latin typeface="+mn-lt"/>
                          <a:ea typeface="+mn-ea"/>
                          <a:cs typeface="+mn-cs"/>
                          <a:sym typeface="Helvetica"/>
                        </a:rPr>
                        <a:t>of</a:t>
                      </a: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 </a:t>
                      </a:r>
                      <a:r>
                        <a:rPr kumimoji="0" lang="es-ES" sz="950" b="0" i="0" u="none" strike="noStrike" kern="1200" cap="none" spc="0" normalizeH="0" baseline="0" noProof="0" dirty="0" err="1">
                          <a:ln>
                            <a:noFill/>
                          </a:ln>
                          <a:solidFill>
                            <a:prstClr val="black"/>
                          </a:solidFill>
                          <a:effectLst/>
                          <a:uLnTx/>
                          <a:uFillTx/>
                          <a:latin typeface="+mn-lt"/>
                          <a:ea typeface="+mn-ea"/>
                          <a:cs typeface="+mn-cs"/>
                          <a:sym typeface="Helvetica"/>
                        </a:rPr>
                        <a:t>Statistics</a:t>
                      </a: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 </a:t>
                      </a:r>
                      <a:r>
                        <a:rPr kumimoji="0" lang="es-ES" sz="950" b="0" i="0" u="none" strike="noStrike" kern="1200" cap="none" spc="0" normalizeH="0" baseline="0" noProof="0" dirty="0" err="1">
                          <a:ln>
                            <a:noFill/>
                          </a:ln>
                          <a:solidFill>
                            <a:prstClr val="black"/>
                          </a:solidFill>
                          <a:effectLst/>
                          <a:uLnTx/>
                          <a:uFillTx/>
                          <a:latin typeface="+mn-lt"/>
                          <a:ea typeface="+mn-ea"/>
                          <a:cs typeface="+mn-cs"/>
                          <a:sym typeface="Helvetica"/>
                        </a:rPr>
                        <a:t>Department</a:t>
                      </a: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 </a:t>
                      </a:r>
                      <a:r>
                        <a:rPr kumimoji="0" lang="en-US" sz="950" b="0" i="0" u="none" strike="noStrike" kern="1200" cap="none" spc="0" normalizeH="0" baseline="0" noProof="0" dirty="0">
                          <a:ln>
                            <a:noFill/>
                          </a:ln>
                          <a:solidFill>
                            <a:prstClr val="black"/>
                          </a:solidFill>
                          <a:effectLst/>
                          <a:uLnTx/>
                          <a:uFillTx/>
                          <a:latin typeface="+mn-lt"/>
                          <a:ea typeface="+mn-ea"/>
                          <a:cs typeface="+mn-cs"/>
                          <a:sym typeface="Helvetica"/>
                        </a:rPr>
                        <a:t>Ministry of Finance of the State of Puebla</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s-ES" sz="950" b="0" i="0" u="none" strike="noStrike" kern="1200" cap="none" spc="0" normalizeH="0" baseline="0" noProof="0" dirty="0" err="1">
                          <a:ln>
                            <a:noFill/>
                          </a:ln>
                          <a:solidFill>
                            <a:prstClr val="black"/>
                          </a:solidFill>
                          <a:effectLst/>
                          <a:uLnTx/>
                          <a:uFillTx/>
                          <a:latin typeface="+mn-lt"/>
                          <a:ea typeface="+mn-ea"/>
                          <a:cs typeface="+mn-cs"/>
                          <a:sym typeface="Helvetica"/>
                        </a:rPr>
                        <a:t>Degree</a:t>
                      </a: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 in </a:t>
                      </a:r>
                      <a:r>
                        <a:rPr kumimoji="0" lang="es-ES" sz="950" b="0" i="0" u="none" strike="noStrike" kern="1200" cap="none" spc="0" normalizeH="0" baseline="0" noProof="0" dirty="0" err="1">
                          <a:ln>
                            <a:noFill/>
                          </a:ln>
                          <a:solidFill>
                            <a:prstClr val="black"/>
                          </a:solidFill>
                          <a:effectLst/>
                          <a:uLnTx/>
                          <a:uFillTx/>
                          <a:latin typeface="+mn-lt"/>
                          <a:ea typeface="+mn-ea"/>
                          <a:cs typeface="+mn-cs"/>
                          <a:sym typeface="Helvetica"/>
                        </a:rPr>
                        <a:t>Actuary</a:t>
                      </a: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 UDLAP</a:t>
                      </a:r>
                    </a:p>
                    <a:p>
                      <a:pPr>
                        <a:buClr>
                          <a:srgbClr val="00B050"/>
                        </a:buClr>
                      </a:pPr>
                      <a:endParaRPr lang="es-MX" sz="950" dirty="0"/>
                    </a:p>
                  </a:txBody>
                  <a:tcPr>
                    <a:lnL w="12700" cap="flat" cmpd="sng" algn="ctr">
                      <a:solidFill>
                        <a:srgbClr val="173862"/>
                      </a:solidFill>
                      <a:prstDash val="solid"/>
                      <a:round/>
                      <a:headEnd type="none" w="med" len="med"/>
                      <a:tailEnd type="none" w="med" len="med"/>
                    </a:lnL>
                    <a:lnR w="12700" cap="flat" cmpd="sng" algn="ctr">
                      <a:solidFill>
                        <a:srgbClr val="17386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Senior </a:t>
                      </a:r>
                      <a:r>
                        <a:rPr kumimoji="0" lang="es-ES" sz="950" b="0" i="0" u="none" strike="noStrike" kern="1200" cap="none" spc="0" normalizeH="0" baseline="0" noProof="0" dirty="0" err="1">
                          <a:ln>
                            <a:noFill/>
                          </a:ln>
                          <a:solidFill>
                            <a:prstClr val="black"/>
                          </a:solidFill>
                          <a:effectLst/>
                          <a:uLnTx/>
                          <a:uFillTx/>
                          <a:latin typeface="+mn-lt"/>
                          <a:ea typeface="+mn-ea"/>
                          <a:cs typeface="+mn-cs"/>
                          <a:sym typeface="Helvetica"/>
                        </a:rPr>
                        <a:t>Investment</a:t>
                      </a: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 </a:t>
                      </a:r>
                      <a:r>
                        <a:rPr kumimoji="0" lang="es-ES" sz="950" b="0" i="0" u="none" strike="noStrike" kern="1200" cap="none" spc="0" normalizeH="0" baseline="0" noProof="0" dirty="0" err="1">
                          <a:ln>
                            <a:noFill/>
                          </a:ln>
                          <a:solidFill>
                            <a:prstClr val="black"/>
                          </a:solidFill>
                          <a:effectLst/>
                          <a:uLnTx/>
                          <a:uFillTx/>
                          <a:latin typeface="+mn-lt"/>
                          <a:ea typeface="+mn-ea"/>
                          <a:cs typeface="+mn-cs"/>
                          <a:sym typeface="Helvetica"/>
                        </a:rPr>
                        <a:t>Analyst</a:t>
                      </a: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 </a:t>
                      </a:r>
                      <a:r>
                        <a:rPr kumimoji="0" lang="es-ES" sz="950" b="0" i="0" u="none" strike="noStrike" kern="1200" cap="none" spc="0" normalizeH="0" baseline="0" noProof="0" dirty="0" err="1">
                          <a:ln>
                            <a:noFill/>
                          </a:ln>
                          <a:solidFill>
                            <a:prstClr val="black"/>
                          </a:solidFill>
                          <a:effectLst/>
                          <a:uLnTx/>
                          <a:uFillTx/>
                          <a:latin typeface="+mn-lt"/>
                          <a:ea typeface="+mn-ea"/>
                          <a:cs typeface="+mn-cs"/>
                          <a:sym typeface="Helvetica"/>
                        </a:rPr>
                        <a:t>Engie</a:t>
                      </a: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 SA</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s-ES" sz="950" b="0" i="0" u="none" strike="noStrike" kern="1200" cap="none" spc="0" normalizeH="0" baseline="0" noProof="0" dirty="0" err="1">
                          <a:ln>
                            <a:noFill/>
                          </a:ln>
                          <a:solidFill>
                            <a:prstClr val="black"/>
                          </a:solidFill>
                          <a:effectLst/>
                          <a:uLnTx/>
                          <a:uFillTx/>
                          <a:latin typeface="+mn-lt"/>
                          <a:ea typeface="+mn-ea"/>
                          <a:cs typeface="+mn-cs"/>
                          <a:sym typeface="Helvetica"/>
                        </a:rPr>
                        <a:t>Investment</a:t>
                      </a: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 </a:t>
                      </a:r>
                      <a:r>
                        <a:rPr kumimoji="0" lang="es-ES" sz="950" b="0" i="0" u="none" strike="noStrike" kern="1200" cap="none" spc="0" normalizeH="0" baseline="0" noProof="0" dirty="0" err="1">
                          <a:ln>
                            <a:noFill/>
                          </a:ln>
                          <a:solidFill>
                            <a:prstClr val="black"/>
                          </a:solidFill>
                          <a:effectLst/>
                          <a:uLnTx/>
                          <a:uFillTx/>
                          <a:latin typeface="+mn-lt"/>
                          <a:ea typeface="+mn-ea"/>
                          <a:cs typeface="+mn-cs"/>
                          <a:sym typeface="Helvetica"/>
                        </a:rPr>
                        <a:t>Banking</a:t>
                      </a: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 </a:t>
                      </a:r>
                      <a:r>
                        <a:rPr kumimoji="0" lang="es-ES" sz="950" b="0" i="0" u="none" strike="noStrike" kern="1200" cap="none" spc="0" normalizeH="0" baseline="0" noProof="0" dirty="0" err="1">
                          <a:ln>
                            <a:noFill/>
                          </a:ln>
                          <a:solidFill>
                            <a:prstClr val="black"/>
                          </a:solidFill>
                          <a:effectLst/>
                          <a:uLnTx/>
                          <a:uFillTx/>
                          <a:latin typeface="+mn-lt"/>
                          <a:ea typeface="+mn-ea"/>
                          <a:cs typeface="+mn-cs"/>
                          <a:sym typeface="Helvetica"/>
                        </a:rPr>
                        <a:t>Analyst</a:t>
                      </a: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 Vector Casa de Bolsa</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s-ES" sz="950" b="0" i="0" u="none" strike="noStrike" kern="1200" cap="none" spc="0" normalizeH="0" baseline="0" noProof="0" dirty="0" err="1">
                          <a:ln>
                            <a:noFill/>
                          </a:ln>
                          <a:solidFill>
                            <a:prstClr val="black"/>
                          </a:solidFill>
                          <a:effectLst/>
                          <a:uLnTx/>
                          <a:uFillTx/>
                          <a:latin typeface="+mn-lt"/>
                          <a:ea typeface="+mn-ea"/>
                          <a:cs typeface="+mn-cs"/>
                          <a:sym typeface="Helvetica"/>
                        </a:rPr>
                        <a:t>Research</a:t>
                      </a: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 </a:t>
                      </a:r>
                      <a:r>
                        <a:rPr kumimoji="0" lang="es-ES" sz="950" b="0" i="0" u="none" strike="noStrike" kern="1200" cap="none" spc="0" normalizeH="0" baseline="0" noProof="0" dirty="0" err="1">
                          <a:ln>
                            <a:noFill/>
                          </a:ln>
                          <a:solidFill>
                            <a:prstClr val="black"/>
                          </a:solidFill>
                          <a:effectLst/>
                          <a:uLnTx/>
                          <a:uFillTx/>
                          <a:latin typeface="+mn-lt"/>
                          <a:ea typeface="+mn-ea"/>
                          <a:cs typeface="+mn-cs"/>
                          <a:sym typeface="Helvetica"/>
                        </a:rPr>
                        <a:t>assistant</a:t>
                      </a: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 Instituto Mexicano del Petróleo</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CFA </a:t>
                      </a:r>
                      <a:r>
                        <a:rPr kumimoji="0" lang="es-ES" sz="950" b="0" i="0" u="none" strike="noStrike" kern="1200" cap="none" spc="0" normalizeH="0" baseline="0" noProof="0" dirty="0" err="1">
                          <a:ln>
                            <a:noFill/>
                          </a:ln>
                          <a:solidFill>
                            <a:prstClr val="black"/>
                          </a:solidFill>
                          <a:effectLst/>
                          <a:uLnTx/>
                          <a:uFillTx/>
                          <a:latin typeface="+mn-lt"/>
                          <a:ea typeface="+mn-ea"/>
                          <a:cs typeface="+mn-cs"/>
                          <a:sym typeface="Helvetica"/>
                        </a:rPr>
                        <a:t>Level</a:t>
                      </a: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 2 Candidate</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s-MX" sz="950" b="0" i="0" u="none" strike="noStrike" kern="1200" cap="none" spc="0" normalizeH="0" baseline="0" noProof="0" dirty="0" err="1">
                          <a:ln>
                            <a:noFill/>
                          </a:ln>
                          <a:solidFill>
                            <a:prstClr val="black"/>
                          </a:solidFill>
                          <a:effectLst/>
                          <a:uLnTx/>
                          <a:uFillTx/>
                          <a:latin typeface="+mn-lt"/>
                          <a:ea typeface="+mn-ea"/>
                          <a:cs typeface="+mn-cs"/>
                          <a:sym typeface="Helvetica"/>
                        </a:rPr>
                        <a:t>Degree</a:t>
                      </a:r>
                      <a:r>
                        <a:rPr kumimoji="0" lang="es-MX" sz="950" b="0" i="0" u="none" strike="noStrike" kern="1200" cap="none" spc="0" normalizeH="0" baseline="0" noProof="0" dirty="0">
                          <a:ln>
                            <a:noFill/>
                          </a:ln>
                          <a:solidFill>
                            <a:prstClr val="black"/>
                          </a:solidFill>
                          <a:effectLst/>
                          <a:uLnTx/>
                          <a:uFillTx/>
                          <a:latin typeface="+mn-lt"/>
                          <a:ea typeface="+mn-ea"/>
                          <a:cs typeface="+mn-cs"/>
                          <a:sym typeface="Helvetica"/>
                        </a:rPr>
                        <a:t> in </a:t>
                      </a:r>
                      <a:r>
                        <a:rPr kumimoji="0" lang="es-MX" sz="950" b="0" i="0" u="none" strike="noStrike" kern="1200" cap="none" spc="0" normalizeH="0" baseline="0" noProof="0" dirty="0" err="1">
                          <a:ln>
                            <a:noFill/>
                          </a:ln>
                          <a:solidFill>
                            <a:prstClr val="black"/>
                          </a:solidFill>
                          <a:effectLst/>
                          <a:uLnTx/>
                          <a:uFillTx/>
                          <a:latin typeface="+mn-lt"/>
                          <a:ea typeface="+mn-ea"/>
                          <a:cs typeface="+mn-cs"/>
                          <a:sym typeface="Helvetica"/>
                        </a:rPr>
                        <a:t>Finance</a:t>
                      </a:r>
                      <a:r>
                        <a:rPr kumimoji="0" lang="es-MX" sz="950" b="0" i="0" u="none" strike="noStrike" kern="1200" cap="none" spc="0" normalizeH="0" baseline="0" noProof="0" dirty="0">
                          <a:ln>
                            <a:noFill/>
                          </a:ln>
                          <a:solidFill>
                            <a:prstClr val="black"/>
                          </a:solidFill>
                          <a:effectLst/>
                          <a:uLnTx/>
                          <a:uFillTx/>
                          <a:latin typeface="+mn-lt"/>
                          <a:ea typeface="+mn-ea"/>
                          <a:cs typeface="+mn-cs"/>
                          <a:sym typeface="Helvetica"/>
                        </a:rPr>
                        <a:t>, ITAM</a:t>
                      </a:r>
                      <a:endParaRPr kumimoji="0" lang="es-ES" sz="950" b="0" i="0" u="none" strike="noStrike" kern="1200" cap="none" spc="0" normalizeH="0" baseline="0" noProof="0" dirty="0">
                        <a:ln>
                          <a:noFill/>
                        </a:ln>
                        <a:solidFill>
                          <a:prstClr val="black"/>
                        </a:solidFill>
                        <a:effectLst/>
                        <a:uLnTx/>
                        <a:uFillTx/>
                        <a:latin typeface="+mn-lt"/>
                        <a:ea typeface="+mn-ea"/>
                        <a:cs typeface="+mn-cs"/>
                        <a:sym typeface="Helvetica"/>
                      </a:endParaRP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endParaRPr kumimoji="0" lang="es-MX" sz="950" b="0" i="0" u="none" strike="noStrike" kern="1200" cap="none" spc="0" normalizeH="0" baseline="0" noProof="0" dirty="0">
                        <a:ln>
                          <a:noFill/>
                        </a:ln>
                        <a:solidFill>
                          <a:prstClr val="black"/>
                        </a:solidFill>
                        <a:effectLst/>
                        <a:uLnTx/>
                        <a:uFillTx/>
                        <a:latin typeface="+mn-lt"/>
                        <a:ea typeface="+mn-ea"/>
                        <a:cs typeface="+mn-cs"/>
                        <a:sym typeface="Helvetica"/>
                      </a:endParaRPr>
                    </a:p>
                    <a:p>
                      <a:pPr>
                        <a:buClr>
                          <a:srgbClr val="00B050"/>
                        </a:buClr>
                      </a:pPr>
                      <a:endParaRPr lang="es-MX" sz="950" dirty="0"/>
                    </a:p>
                  </a:txBody>
                  <a:tcPr>
                    <a:lnL w="12700" cap="flat" cmpd="sng" algn="ctr">
                      <a:solidFill>
                        <a:srgbClr val="173862"/>
                      </a:solidFill>
                      <a:prstDash val="solid"/>
                      <a:round/>
                      <a:headEnd type="none" w="med" len="med"/>
                      <a:tailEnd type="none" w="med" len="med"/>
                    </a:lnL>
                    <a:lnR w="12700" cap="flat" cmpd="sng" algn="ctr">
                      <a:solidFill>
                        <a:srgbClr val="17386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prstClr val="black"/>
                          </a:solidFill>
                          <a:effectLst/>
                          <a:uLnTx/>
                          <a:uFillTx/>
                          <a:latin typeface="+mn-lt"/>
                          <a:ea typeface="+mn-ea"/>
                          <a:cs typeface="+mn-cs"/>
                          <a:sym typeface="Helvetica"/>
                        </a:rPr>
                        <a:t>Legal analyst, AINDA</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prstClr val="black"/>
                          </a:solidFill>
                          <a:effectLst/>
                          <a:uLnTx/>
                          <a:uFillTx/>
                          <a:latin typeface="+mn-lt"/>
                          <a:ea typeface="+mn-ea"/>
                          <a:cs typeface="+mn-cs"/>
                          <a:sym typeface="Helvetica"/>
                        </a:rPr>
                        <a:t>Intern in corporate and financial law</a:t>
                      </a: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 Creel Abogados, S.C.</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s-ES" sz="950" b="0" i="0" u="none" strike="noStrike" kern="1200" cap="none" spc="0" normalizeH="0" baseline="0" noProof="0" dirty="0" err="1">
                          <a:ln>
                            <a:noFill/>
                          </a:ln>
                          <a:solidFill>
                            <a:prstClr val="black"/>
                          </a:solidFill>
                          <a:effectLst/>
                          <a:uLnTx/>
                          <a:uFillTx/>
                          <a:latin typeface="+mn-lt"/>
                          <a:ea typeface="+mn-ea"/>
                          <a:cs typeface="+mn-cs"/>
                          <a:sym typeface="Helvetica"/>
                        </a:rPr>
                        <a:t>Volunteer</a:t>
                      </a: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 in </a:t>
                      </a:r>
                      <a:r>
                        <a:rPr kumimoji="0" lang="es-ES" sz="950" b="0" i="0" u="none" strike="noStrike" kern="1200" cap="none" spc="0" normalizeH="0" baseline="0" noProof="0" dirty="0" err="1">
                          <a:ln>
                            <a:noFill/>
                          </a:ln>
                          <a:solidFill>
                            <a:prstClr val="black"/>
                          </a:solidFill>
                          <a:effectLst/>
                          <a:uLnTx/>
                          <a:uFillTx/>
                          <a:latin typeface="+mn-lt"/>
                          <a:ea typeface="+mn-ea"/>
                          <a:cs typeface="+mn-cs"/>
                          <a:sym typeface="Helvetica"/>
                        </a:rPr>
                        <a:t>Best</a:t>
                      </a: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 </a:t>
                      </a:r>
                      <a:r>
                        <a:rPr kumimoji="0" lang="es-ES" sz="950" b="0" i="0" u="none" strike="noStrike" kern="1200" cap="none" spc="0" normalizeH="0" baseline="0" noProof="0" dirty="0" err="1">
                          <a:ln>
                            <a:noFill/>
                          </a:ln>
                          <a:solidFill>
                            <a:prstClr val="black"/>
                          </a:solidFill>
                          <a:effectLst/>
                          <a:uLnTx/>
                          <a:uFillTx/>
                          <a:latin typeface="+mn-lt"/>
                          <a:ea typeface="+mn-ea"/>
                          <a:cs typeface="+mn-cs"/>
                          <a:sym typeface="Helvetica"/>
                        </a:rPr>
                        <a:t>Buddies</a:t>
                      </a: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 </a:t>
                      </a:r>
                      <a:r>
                        <a:rPr kumimoji="0" lang="es-ES" sz="950" b="0" i="0" u="none" strike="noStrike" kern="1200" cap="none" spc="0" normalizeH="0" baseline="0" noProof="0" dirty="0" err="1">
                          <a:ln>
                            <a:noFill/>
                          </a:ln>
                          <a:solidFill>
                            <a:prstClr val="black"/>
                          </a:solidFill>
                          <a:effectLst/>
                          <a:uLnTx/>
                          <a:uFillTx/>
                          <a:latin typeface="+mn-lt"/>
                          <a:ea typeface="+mn-ea"/>
                          <a:cs typeface="+mn-cs"/>
                          <a:sym typeface="Helvetica"/>
                        </a:rPr>
                        <a:t>Mexico</a:t>
                      </a: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 </a:t>
                      </a:r>
                      <a:r>
                        <a:rPr kumimoji="0" lang="es-ES" sz="950" b="0" i="0" u="none" strike="noStrike" kern="1200" cap="none" spc="0" normalizeH="0" baseline="0" noProof="0" dirty="0" err="1">
                          <a:ln>
                            <a:noFill/>
                          </a:ln>
                          <a:solidFill>
                            <a:prstClr val="black"/>
                          </a:solidFill>
                          <a:effectLst/>
                          <a:uLnTx/>
                          <a:uFillTx/>
                          <a:latin typeface="+mn-lt"/>
                          <a:ea typeface="+mn-ea"/>
                          <a:cs typeface="+mn-cs"/>
                          <a:sym typeface="Helvetica"/>
                        </a:rPr>
                        <a:t>program</a:t>
                      </a:r>
                      <a:endParaRPr kumimoji="0" lang="es-ES" sz="950" b="0" i="0" u="none" strike="noStrike" kern="1200" cap="none" spc="0" normalizeH="0" baseline="0" noProof="0" dirty="0">
                        <a:ln>
                          <a:noFill/>
                        </a:ln>
                        <a:solidFill>
                          <a:prstClr val="black"/>
                        </a:solidFill>
                        <a:effectLst/>
                        <a:uLnTx/>
                        <a:uFillTx/>
                        <a:latin typeface="+mn-lt"/>
                        <a:ea typeface="+mn-ea"/>
                        <a:cs typeface="+mn-cs"/>
                        <a:sym typeface="Helvetica"/>
                      </a:endParaRP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s-ES" sz="950" b="0" i="0" u="none" strike="noStrike" kern="1200" cap="none" spc="0" normalizeH="0" baseline="0" noProof="0" dirty="0" err="1">
                          <a:ln>
                            <a:noFill/>
                          </a:ln>
                          <a:solidFill>
                            <a:prstClr val="black"/>
                          </a:solidFill>
                          <a:effectLst/>
                          <a:uLnTx/>
                          <a:uFillTx/>
                          <a:latin typeface="+mn-lt"/>
                          <a:ea typeface="+mn-ea"/>
                          <a:cs typeface="+mn-cs"/>
                          <a:sym typeface="Helvetica"/>
                        </a:rPr>
                        <a:t>Law</a:t>
                      </a: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 </a:t>
                      </a:r>
                      <a:r>
                        <a:rPr kumimoji="0" lang="es-ES" sz="950" b="0" i="0" u="none" strike="noStrike" kern="1200" cap="none" spc="0" normalizeH="0" baseline="0" noProof="0" dirty="0" err="1">
                          <a:ln>
                            <a:noFill/>
                          </a:ln>
                          <a:solidFill>
                            <a:prstClr val="black"/>
                          </a:solidFill>
                          <a:effectLst/>
                          <a:uLnTx/>
                          <a:uFillTx/>
                          <a:latin typeface="+mn-lt"/>
                          <a:ea typeface="+mn-ea"/>
                          <a:cs typeface="+mn-cs"/>
                          <a:sym typeface="Helvetica"/>
                        </a:rPr>
                        <a:t>Degree</a:t>
                      </a: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 IBERO</a:t>
                      </a:r>
                    </a:p>
                    <a:p>
                      <a:pPr>
                        <a:buClr>
                          <a:srgbClr val="00B050"/>
                        </a:buClr>
                      </a:pPr>
                      <a:endParaRPr lang="es-MX" sz="950" dirty="0"/>
                    </a:p>
                  </a:txBody>
                  <a:tcPr>
                    <a:lnL w="12700" cap="flat" cmpd="sng" algn="ctr">
                      <a:solidFill>
                        <a:srgbClr val="173862"/>
                      </a:solidFill>
                      <a:prstDash val="solid"/>
                      <a:round/>
                      <a:headEnd type="none" w="med" len="med"/>
                      <a:tailEnd type="none" w="med" len="med"/>
                    </a:lnL>
                    <a:lnR w="12700" cap="flat" cmpd="sng" algn="ctr">
                      <a:solidFill>
                        <a:srgbClr val="17386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s-MX" sz="950" b="0" i="0" u="none" strike="noStrike" kern="1200" cap="none" spc="0" normalizeH="0" baseline="0" noProof="0" dirty="0" err="1">
                          <a:ln>
                            <a:noFill/>
                          </a:ln>
                          <a:solidFill>
                            <a:prstClr val="black"/>
                          </a:solidFill>
                          <a:effectLst/>
                          <a:uLnTx/>
                          <a:uFillTx/>
                          <a:latin typeface="+mn-lt"/>
                          <a:ea typeface="+mn-ea"/>
                          <a:cs typeface="+mn-cs"/>
                        </a:rPr>
                        <a:t>Financial</a:t>
                      </a:r>
                      <a:r>
                        <a:rPr kumimoji="0" lang="es-MX" sz="950" b="0" i="0" u="none" strike="noStrike" kern="1200" cap="none" spc="0" normalizeH="0" baseline="0" noProof="0" dirty="0">
                          <a:ln>
                            <a:noFill/>
                          </a:ln>
                          <a:solidFill>
                            <a:prstClr val="black"/>
                          </a:solidFill>
                          <a:effectLst/>
                          <a:uLnTx/>
                          <a:uFillTx/>
                          <a:latin typeface="+mn-lt"/>
                          <a:ea typeface="+mn-ea"/>
                          <a:cs typeface="+mn-cs"/>
                        </a:rPr>
                        <a:t> </a:t>
                      </a:r>
                      <a:r>
                        <a:rPr kumimoji="0" lang="es-MX" sz="950" b="0" i="0" u="none" strike="noStrike" kern="1200" cap="none" spc="0" normalizeH="0" baseline="0" noProof="0" dirty="0" err="1">
                          <a:ln>
                            <a:noFill/>
                          </a:ln>
                          <a:solidFill>
                            <a:prstClr val="black"/>
                          </a:solidFill>
                          <a:effectLst/>
                          <a:uLnTx/>
                          <a:uFillTx/>
                          <a:latin typeface="+mn-lt"/>
                          <a:ea typeface="+mn-ea"/>
                          <a:cs typeface="+mn-cs"/>
                        </a:rPr>
                        <a:t>Analyst</a:t>
                      </a:r>
                      <a:r>
                        <a:rPr kumimoji="0" lang="es-MX" sz="950" b="0" i="0" u="none" strike="noStrike" kern="1200" cap="none" spc="0" normalizeH="0" baseline="0" noProof="0" dirty="0">
                          <a:ln>
                            <a:noFill/>
                          </a:ln>
                          <a:solidFill>
                            <a:prstClr val="black"/>
                          </a:solidFill>
                          <a:effectLst/>
                          <a:uLnTx/>
                          <a:uFillTx/>
                          <a:latin typeface="+mn-lt"/>
                          <a:ea typeface="+mn-ea"/>
                          <a:cs typeface="+mn-cs"/>
                        </a:rPr>
                        <a:t>, </a:t>
                      </a:r>
                      <a:r>
                        <a:rPr kumimoji="0" lang="es-MX" sz="950" b="0" i="0" u="none" strike="noStrike" kern="1200" cap="none" spc="0" normalizeH="0" baseline="0" noProof="0" dirty="0" err="1">
                          <a:ln>
                            <a:noFill/>
                          </a:ln>
                          <a:solidFill>
                            <a:prstClr val="black"/>
                          </a:solidFill>
                          <a:effectLst/>
                          <a:uLnTx/>
                          <a:uFillTx/>
                          <a:latin typeface="+mn-lt"/>
                          <a:ea typeface="+mn-ea"/>
                          <a:cs typeface="+mn-cs"/>
                        </a:rPr>
                        <a:t>Main</a:t>
                      </a:r>
                      <a:r>
                        <a:rPr kumimoji="0" lang="es-MX" sz="950" b="0" i="0" u="none" strike="noStrike" kern="1200" cap="none" spc="0" normalizeH="0" baseline="0" noProof="0" dirty="0">
                          <a:ln>
                            <a:noFill/>
                          </a:ln>
                          <a:solidFill>
                            <a:prstClr val="black"/>
                          </a:solidFill>
                          <a:effectLst/>
                          <a:uLnTx/>
                          <a:uFillTx/>
                          <a:latin typeface="+mn-lt"/>
                          <a:ea typeface="+mn-ea"/>
                          <a:cs typeface="+mn-cs"/>
                        </a:rPr>
                        <a:t> Capital</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s-MX" sz="950" b="0" i="0" u="none" strike="noStrike" kern="1200" cap="none" spc="0" normalizeH="0" baseline="0" noProof="0" dirty="0" err="1">
                          <a:ln>
                            <a:noFill/>
                          </a:ln>
                          <a:solidFill>
                            <a:prstClr val="black"/>
                          </a:solidFill>
                          <a:effectLst/>
                          <a:uLnTx/>
                          <a:uFillTx/>
                          <a:latin typeface="+mn-lt"/>
                          <a:ea typeface="+mn-ea"/>
                          <a:cs typeface="+mn-cs"/>
                        </a:rPr>
                        <a:t>Financial</a:t>
                      </a:r>
                      <a:r>
                        <a:rPr kumimoji="0" lang="es-MX" sz="950" b="0" i="0" u="none" strike="noStrike" kern="1200" cap="none" spc="0" normalizeH="0" baseline="0" noProof="0" dirty="0">
                          <a:ln>
                            <a:noFill/>
                          </a:ln>
                          <a:solidFill>
                            <a:prstClr val="black"/>
                          </a:solidFill>
                          <a:effectLst/>
                          <a:uLnTx/>
                          <a:uFillTx/>
                          <a:latin typeface="+mn-lt"/>
                          <a:ea typeface="+mn-ea"/>
                          <a:cs typeface="+mn-cs"/>
                        </a:rPr>
                        <a:t> </a:t>
                      </a:r>
                      <a:r>
                        <a:rPr kumimoji="0" lang="es-MX" sz="950" b="0" i="0" u="none" strike="noStrike" kern="1200" cap="none" spc="0" normalizeH="0" baseline="0" noProof="0" dirty="0" err="1">
                          <a:ln>
                            <a:noFill/>
                          </a:ln>
                          <a:solidFill>
                            <a:prstClr val="black"/>
                          </a:solidFill>
                          <a:effectLst/>
                          <a:uLnTx/>
                          <a:uFillTx/>
                          <a:latin typeface="+mn-lt"/>
                          <a:ea typeface="+mn-ea"/>
                          <a:cs typeface="+mn-cs"/>
                        </a:rPr>
                        <a:t>Analyst</a:t>
                      </a:r>
                      <a:r>
                        <a:rPr kumimoji="0" lang="es-MX" sz="950" b="0" i="0" u="none" strike="noStrike" kern="1200" cap="none" spc="0" normalizeH="0" baseline="0" noProof="0" dirty="0">
                          <a:ln>
                            <a:noFill/>
                          </a:ln>
                          <a:solidFill>
                            <a:prstClr val="black"/>
                          </a:solidFill>
                          <a:effectLst/>
                          <a:uLnTx/>
                          <a:uFillTx/>
                          <a:latin typeface="+mn-lt"/>
                          <a:ea typeface="+mn-ea"/>
                          <a:cs typeface="+mn-cs"/>
                        </a:rPr>
                        <a:t>, </a:t>
                      </a:r>
                      <a:r>
                        <a:rPr kumimoji="0" lang="es-MX" sz="950" b="0" i="0" u="none" strike="noStrike" kern="1200" cap="none" spc="0" normalizeH="0" baseline="0" noProof="0" dirty="0" err="1">
                          <a:ln>
                            <a:noFill/>
                          </a:ln>
                          <a:solidFill>
                            <a:prstClr val="black"/>
                          </a:solidFill>
                          <a:effectLst/>
                          <a:uLnTx/>
                          <a:uFillTx/>
                          <a:latin typeface="+mn-lt"/>
                          <a:ea typeface="+mn-ea"/>
                          <a:cs typeface="+mn-cs"/>
                        </a:rPr>
                        <a:t>Trouver</a:t>
                      </a:r>
                      <a:r>
                        <a:rPr kumimoji="0" lang="es-MX" sz="950" b="0" i="0" u="none" strike="noStrike" kern="1200" cap="none" spc="0" normalizeH="0" baseline="0" noProof="0" dirty="0">
                          <a:ln>
                            <a:noFill/>
                          </a:ln>
                          <a:solidFill>
                            <a:prstClr val="black"/>
                          </a:solidFill>
                          <a:effectLst/>
                          <a:uLnTx/>
                          <a:uFillTx/>
                          <a:latin typeface="+mn-lt"/>
                          <a:ea typeface="+mn-ea"/>
                          <a:cs typeface="+mn-cs"/>
                        </a:rPr>
                        <a:t> Capital</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prstClr val="black"/>
                          </a:solidFill>
                          <a:effectLst/>
                          <a:uLnTx/>
                          <a:uFillTx/>
                          <a:latin typeface="+mn-lt"/>
                          <a:ea typeface="+mn-ea"/>
                          <a:cs typeface="+mn-cs"/>
                          <a:sym typeface="Helvetica"/>
                        </a:rPr>
                        <a:t>Coordinator and volunteer, educational program</a:t>
                      </a:r>
                      <a:r>
                        <a:rPr kumimoji="0" lang="es-MX" sz="950" b="0" i="0" u="none" strike="noStrike" kern="1200" cap="none" spc="0" normalizeH="0" baseline="0" noProof="0" dirty="0">
                          <a:ln>
                            <a:noFill/>
                          </a:ln>
                          <a:solidFill>
                            <a:prstClr val="black"/>
                          </a:solidFill>
                          <a:effectLst/>
                          <a:uLnTx/>
                          <a:uFillTx/>
                          <a:latin typeface="+mn-lt"/>
                          <a:ea typeface="+mn-ea"/>
                          <a:cs typeface="+mn-cs"/>
                          <a:sym typeface="Helvetica"/>
                        </a:rPr>
                        <a:t> “Enlace Rural”</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s-MX" sz="950" b="0" i="0" u="none" strike="noStrike" kern="1200" cap="none" spc="0" normalizeH="0" baseline="0" noProof="0" dirty="0">
                          <a:ln>
                            <a:noFill/>
                          </a:ln>
                          <a:solidFill>
                            <a:prstClr val="black"/>
                          </a:solidFill>
                          <a:effectLst/>
                          <a:uLnTx/>
                          <a:uFillTx/>
                          <a:latin typeface="+mn-lt"/>
                          <a:ea typeface="+mn-ea"/>
                          <a:cs typeface="+mn-cs"/>
                          <a:sym typeface="Helvetica"/>
                        </a:rPr>
                        <a:t>CFA </a:t>
                      </a:r>
                      <a:r>
                        <a:rPr kumimoji="0" lang="es-MX" sz="950" b="0" i="0" u="none" strike="noStrike" kern="1200" cap="none" spc="0" normalizeH="0" baseline="0" noProof="0" dirty="0" err="1">
                          <a:ln>
                            <a:noFill/>
                          </a:ln>
                          <a:solidFill>
                            <a:prstClr val="black"/>
                          </a:solidFill>
                          <a:effectLst/>
                          <a:uLnTx/>
                          <a:uFillTx/>
                          <a:latin typeface="+mn-lt"/>
                          <a:ea typeface="+mn-ea"/>
                          <a:cs typeface="+mn-cs"/>
                          <a:sym typeface="Helvetica"/>
                        </a:rPr>
                        <a:t>level</a:t>
                      </a:r>
                      <a:r>
                        <a:rPr kumimoji="0" lang="es-MX" sz="950" b="0" i="0" u="none" strike="noStrike" kern="1200" cap="none" spc="0" normalizeH="0" baseline="0" noProof="0" dirty="0">
                          <a:ln>
                            <a:noFill/>
                          </a:ln>
                          <a:solidFill>
                            <a:prstClr val="black"/>
                          </a:solidFill>
                          <a:effectLst/>
                          <a:uLnTx/>
                          <a:uFillTx/>
                          <a:latin typeface="+mn-lt"/>
                          <a:ea typeface="+mn-ea"/>
                          <a:cs typeface="+mn-cs"/>
                          <a:sym typeface="Helvetica"/>
                        </a:rPr>
                        <a:t> 1</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s-MX" sz="950" b="0" i="0" u="none" strike="noStrike" kern="1200" cap="none" spc="0" normalizeH="0" baseline="0" noProof="0" dirty="0" err="1">
                          <a:ln>
                            <a:noFill/>
                          </a:ln>
                          <a:solidFill>
                            <a:prstClr val="black"/>
                          </a:solidFill>
                          <a:effectLst/>
                          <a:uLnTx/>
                          <a:uFillTx/>
                          <a:latin typeface="+mn-lt"/>
                          <a:ea typeface="+mn-ea"/>
                          <a:cs typeface="+mn-cs"/>
                          <a:sym typeface="Helvetica"/>
                        </a:rPr>
                        <a:t>Degree</a:t>
                      </a:r>
                      <a:r>
                        <a:rPr kumimoji="0" lang="es-MX" sz="950" b="0" i="0" u="none" strike="noStrike" kern="1200" cap="none" spc="0" normalizeH="0" baseline="0" noProof="0" dirty="0">
                          <a:ln>
                            <a:noFill/>
                          </a:ln>
                          <a:solidFill>
                            <a:prstClr val="black"/>
                          </a:solidFill>
                          <a:effectLst/>
                          <a:uLnTx/>
                          <a:uFillTx/>
                          <a:latin typeface="+mn-lt"/>
                          <a:ea typeface="+mn-ea"/>
                          <a:cs typeface="+mn-cs"/>
                          <a:sym typeface="Helvetica"/>
                        </a:rPr>
                        <a:t> in </a:t>
                      </a:r>
                      <a:r>
                        <a:rPr kumimoji="0" lang="es-MX" sz="950" b="0" i="0" u="none" strike="noStrike" kern="1200" cap="none" spc="0" normalizeH="0" baseline="0" noProof="0" dirty="0" err="1">
                          <a:ln>
                            <a:noFill/>
                          </a:ln>
                          <a:solidFill>
                            <a:prstClr val="black"/>
                          </a:solidFill>
                          <a:effectLst/>
                          <a:uLnTx/>
                          <a:uFillTx/>
                          <a:latin typeface="+mn-lt"/>
                          <a:ea typeface="+mn-ea"/>
                          <a:cs typeface="+mn-cs"/>
                          <a:sym typeface="Helvetica"/>
                        </a:rPr>
                        <a:t>finance</a:t>
                      </a:r>
                      <a:r>
                        <a:rPr kumimoji="0" lang="es-MX" sz="950" b="0" i="0" u="none" strike="noStrike" kern="1200" cap="none" spc="0" normalizeH="0" baseline="0" noProof="0" dirty="0">
                          <a:ln>
                            <a:noFill/>
                          </a:ln>
                          <a:solidFill>
                            <a:prstClr val="black"/>
                          </a:solidFill>
                          <a:effectLst/>
                          <a:uLnTx/>
                          <a:uFillTx/>
                          <a:latin typeface="+mn-lt"/>
                          <a:ea typeface="+mn-ea"/>
                          <a:cs typeface="+mn-cs"/>
                          <a:sym typeface="Helvetica"/>
                        </a:rPr>
                        <a:t>, ITAM</a:t>
                      </a:r>
                      <a:endParaRPr lang="es-MX" sz="950" dirty="0"/>
                    </a:p>
                  </a:txBody>
                  <a:tcPr>
                    <a:lnL w="12700" cap="flat" cmpd="sng" algn="ctr">
                      <a:solidFill>
                        <a:srgbClr val="173862"/>
                      </a:solidFill>
                      <a:prstDash val="solid"/>
                      <a:round/>
                      <a:headEnd type="none" w="med" len="med"/>
                      <a:tailEnd type="none" w="med" len="med"/>
                    </a:lnL>
                    <a:lnR w="12700" cap="flat" cmpd="sng" algn="ctr">
                      <a:solidFill>
                        <a:srgbClr val="17386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prstClr val="black"/>
                          </a:solidFill>
                          <a:effectLst/>
                          <a:uLnTx/>
                          <a:uFillTx/>
                          <a:latin typeface="+mn-lt"/>
                          <a:ea typeface="+mn-ea"/>
                          <a:cs typeface="+mn-cs"/>
                          <a:sym typeface="Helvetica"/>
                        </a:rPr>
                        <a:t>Studying a degree in Financial Administration by the </a:t>
                      </a:r>
                      <a:r>
                        <a:rPr kumimoji="0" lang="en-US" sz="950" b="0" i="0" u="none" strike="noStrike" kern="1200" cap="none" spc="0" normalizeH="0" baseline="0" noProof="0" dirty="0" err="1">
                          <a:ln>
                            <a:noFill/>
                          </a:ln>
                          <a:solidFill>
                            <a:prstClr val="black"/>
                          </a:solidFill>
                          <a:effectLst/>
                          <a:uLnTx/>
                          <a:uFillTx/>
                          <a:latin typeface="+mn-lt"/>
                          <a:ea typeface="+mn-ea"/>
                          <a:cs typeface="+mn-cs"/>
                          <a:sym typeface="Helvetica"/>
                        </a:rPr>
                        <a:t>Tecnológico</a:t>
                      </a:r>
                      <a:r>
                        <a:rPr kumimoji="0" lang="en-US" sz="950" b="0" i="0" u="none" strike="noStrike" kern="1200" cap="none" spc="0" normalizeH="0" baseline="0" noProof="0" dirty="0">
                          <a:ln>
                            <a:noFill/>
                          </a:ln>
                          <a:solidFill>
                            <a:prstClr val="black"/>
                          </a:solidFill>
                          <a:effectLst/>
                          <a:uLnTx/>
                          <a:uFillTx/>
                          <a:latin typeface="+mn-lt"/>
                          <a:ea typeface="+mn-ea"/>
                          <a:cs typeface="+mn-cs"/>
                          <a:sym typeface="Helvetica"/>
                        </a:rPr>
                        <a:t> de Monterrey, with a focus on alternative assets and investment</a:t>
                      </a: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s-ES" sz="950" b="0" i="0" u="none" strike="noStrike" kern="1200" cap="none" spc="0" normalizeH="0" baseline="0" noProof="0" dirty="0" err="1">
                          <a:ln>
                            <a:noFill/>
                          </a:ln>
                          <a:solidFill>
                            <a:prstClr val="black"/>
                          </a:solidFill>
                          <a:effectLst/>
                          <a:uLnTx/>
                          <a:uFillTx/>
                          <a:latin typeface="+mn-lt"/>
                          <a:ea typeface="+mn-ea"/>
                          <a:cs typeface="+mn-cs"/>
                          <a:sym typeface="Helvetica"/>
                        </a:rPr>
                        <a:t>Financial</a:t>
                      </a: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 </a:t>
                      </a:r>
                      <a:r>
                        <a:rPr kumimoji="0" lang="es-ES" sz="950" b="0" i="0" u="none" strike="noStrike" kern="1200" cap="none" spc="0" normalizeH="0" baseline="0" noProof="0" dirty="0" err="1">
                          <a:ln>
                            <a:noFill/>
                          </a:ln>
                          <a:solidFill>
                            <a:prstClr val="black"/>
                          </a:solidFill>
                          <a:effectLst/>
                          <a:uLnTx/>
                          <a:uFillTx/>
                          <a:latin typeface="+mn-lt"/>
                          <a:ea typeface="+mn-ea"/>
                          <a:cs typeface="+mn-cs"/>
                          <a:sym typeface="Helvetica"/>
                        </a:rPr>
                        <a:t>advisory</a:t>
                      </a: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 Servicios Profesionales </a:t>
                      </a:r>
                      <a:r>
                        <a:rPr kumimoji="0" lang="es-ES" sz="950" b="0" i="0" u="none" strike="noStrike" kern="1200" cap="none" spc="0" normalizeH="0" baseline="0" noProof="0" dirty="0" err="1">
                          <a:ln>
                            <a:noFill/>
                          </a:ln>
                          <a:solidFill>
                            <a:prstClr val="black"/>
                          </a:solidFill>
                          <a:effectLst/>
                          <a:uLnTx/>
                          <a:uFillTx/>
                          <a:latin typeface="+mn-lt"/>
                          <a:ea typeface="+mn-ea"/>
                          <a:cs typeface="+mn-cs"/>
                          <a:sym typeface="Helvetica"/>
                        </a:rPr>
                        <a:t>GISnet</a:t>
                      </a:r>
                      <a:r>
                        <a:rPr kumimoji="0" lang="es-ES" sz="950" b="0" i="0" u="none" strike="noStrike" kern="1200" cap="none" spc="0" normalizeH="0" baseline="0" noProof="0" dirty="0">
                          <a:ln>
                            <a:noFill/>
                          </a:ln>
                          <a:solidFill>
                            <a:prstClr val="black"/>
                          </a:solidFill>
                          <a:effectLst/>
                          <a:uLnTx/>
                          <a:uFillTx/>
                          <a:latin typeface="+mn-lt"/>
                          <a:ea typeface="+mn-ea"/>
                          <a:cs typeface="+mn-cs"/>
                          <a:sym typeface="Helvetica"/>
                        </a:rPr>
                        <a:t> </a:t>
                      </a:r>
                      <a:endParaRPr lang="es-MX" sz="950" dirty="0"/>
                    </a:p>
                  </a:txBody>
                  <a:tcPr>
                    <a:lnL w="12700" cap="flat" cmpd="sng" algn="ctr">
                      <a:solidFill>
                        <a:srgbClr val="173862"/>
                      </a:solidFill>
                      <a:prstDash val="solid"/>
                      <a:round/>
                      <a:headEnd type="none" w="med" len="med"/>
                      <a:tailEnd type="none" w="med" len="med"/>
                    </a:lnL>
                    <a:lnR w="12700" cap="flat" cmpd="sng" algn="ctr">
                      <a:solidFill>
                        <a:srgbClr val="17386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prstClr val="black"/>
                          </a:solidFill>
                          <a:effectLst/>
                          <a:uLnTx/>
                          <a:uFillTx/>
                          <a:latin typeface="+mn-lt"/>
                          <a:ea typeface="+mn-ea"/>
                          <a:cs typeface="+mn-cs"/>
                        </a:rPr>
                        <a:t>Studying a degree in Economics by the Instituto </a:t>
                      </a:r>
                      <a:r>
                        <a:rPr kumimoji="0" lang="en-US" sz="950" b="0" i="0" u="none" strike="noStrike" kern="1200" cap="none" spc="0" normalizeH="0" baseline="0" noProof="0" dirty="0" err="1">
                          <a:ln>
                            <a:noFill/>
                          </a:ln>
                          <a:solidFill>
                            <a:prstClr val="black"/>
                          </a:solidFill>
                          <a:effectLst/>
                          <a:uLnTx/>
                          <a:uFillTx/>
                          <a:latin typeface="+mn-lt"/>
                          <a:ea typeface="+mn-ea"/>
                          <a:cs typeface="+mn-cs"/>
                        </a:rPr>
                        <a:t>Tecnológico</a:t>
                      </a:r>
                      <a:r>
                        <a:rPr kumimoji="0" lang="en-US" sz="950" b="0" i="0" u="none" strike="noStrike" kern="1200" cap="none" spc="0" normalizeH="0" baseline="0" noProof="0" dirty="0">
                          <a:ln>
                            <a:noFill/>
                          </a:ln>
                          <a:solidFill>
                            <a:prstClr val="black"/>
                          </a:solidFill>
                          <a:effectLst/>
                          <a:uLnTx/>
                          <a:uFillTx/>
                          <a:latin typeface="+mn-lt"/>
                          <a:ea typeface="+mn-ea"/>
                          <a:cs typeface="+mn-cs"/>
                        </a:rPr>
                        <a:t> </a:t>
                      </a:r>
                      <a:r>
                        <a:rPr kumimoji="0" lang="en-US" sz="950" b="0" i="0" u="none" strike="noStrike" kern="1200" cap="none" spc="0" normalizeH="0" baseline="0" noProof="0" dirty="0" err="1">
                          <a:ln>
                            <a:noFill/>
                          </a:ln>
                          <a:solidFill>
                            <a:prstClr val="black"/>
                          </a:solidFill>
                          <a:effectLst/>
                          <a:uLnTx/>
                          <a:uFillTx/>
                          <a:latin typeface="+mn-lt"/>
                          <a:ea typeface="+mn-ea"/>
                          <a:cs typeface="+mn-cs"/>
                        </a:rPr>
                        <a:t>Autónomo</a:t>
                      </a:r>
                      <a:r>
                        <a:rPr kumimoji="0" lang="en-US" sz="950" b="0" i="0" u="none" strike="noStrike" kern="1200" cap="none" spc="0" normalizeH="0" baseline="0" noProof="0" dirty="0">
                          <a:ln>
                            <a:noFill/>
                          </a:ln>
                          <a:solidFill>
                            <a:prstClr val="black"/>
                          </a:solidFill>
                          <a:effectLst/>
                          <a:uLnTx/>
                          <a:uFillTx/>
                          <a:latin typeface="+mn-lt"/>
                          <a:ea typeface="+mn-ea"/>
                          <a:cs typeface="+mn-cs"/>
                        </a:rPr>
                        <a:t> de México.</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prstClr val="black"/>
                          </a:solidFill>
                          <a:effectLst/>
                          <a:uLnTx/>
                          <a:uFillTx/>
                          <a:latin typeface="+mn-lt"/>
                          <a:ea typeface="+mn-ea"/>
                          <a:cs typeface="+mn-cs"/>
                        </a:rPr>
                        <a:t>Recipient of the MIPI scholarship, which seeks to achieve equal participation of women leaders in ITAM.</a:t>
                      </a:r>
                      <a:endParaRPr kumimoji="0" lang="es-MX" sz="950" b="0" i="0" u="none" strike="noStrike" kern="1200" cap="none" spc="0" normalizeH="0" baseline="0" noProof="0" dirty="0">
                        <a:ln>
                          <a:noFill/>
                        </a:ln>
                        <a:solidFill>
                          <a:prstClr val="black"/>
                        </a:solidFill>
                        <a:effectLst/>
                        <a:uLnTx/>
                        <a:uFillTx/>
                        <a:latin typeface="+mn-lt"/>
                        <a:ea typeface="+mn-ea"/>
                        <a:cs typeface="+mn-cs"/>
                      </a:endParaRPr>
                    </a:p>
                  </a:txBody>
                  <a:tcPr>
                    <a:lnL w="12700" cap="flat" cmpd="sng" algn="ctr">
                      <a:solidFill>
                        <a:srgbClr val="173862"/>
                      </a:solidFill>
                      <a:prstDash val="solid"/>
                      <a:round/>
                      <a:headEnd type="none" w="med" len="med"/>
                      <a:tailEnd type="none" w="med" len="med"/>
                    </a:lnL>
                    <a:lnR w="12700" cap="flat" cmpd="sng" algn="ctr">
                      <a:solidFill>
                        <a:srgbClr val="17386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prstClr val="black"/>
                          </a:solidFill>
                          <a:effectLst/>
                          <a:uLnTx/>
                          <a:uFillTx/>
                          <a:latin typeface="+mn-lt"/>
                          <a:ea typeface="+mn-ea"/>
                          <a:cs typeface="+mn-cs"/>
                        </a:rPr>
                        <a:t>Studying a degree in Law by the Universidad Lasalle</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prstClr val="black"/>
                          </a:solidFill>
                          <a:effectLst/>
                          <a:uLnTx/>
                          <a:uFillTx/>
                          <a:latin typeface="+mn-lt"/>
                          <a:ea typeface="+mn-ea"/>
                          <a:cs typeface="+mn-cs"/>
                        </a:rPr>
                        <a:t>Legal intern, Ríos Espinosa Abogados S.C.</a:t>
                      </a:r>
                    </a:p>
                    <a:p>
                      <a:pPr marL="91282" marR="0" lvl="0" indent="-91282" algn="l" defTabSz="914400" rtl="0" eaLnBrk="1" fontAlgn="auto" latinLnBrk="0" hangingPunct="1">
                        <a:lnSpc>
                          <a:spcPct val="100000"/>
                        </a:lnSpc>
                        <a:spcBef>
                          <a:spcPts val="100"/>
                        </a:spcBef>
                        <a:spcAft>
                          <a:spcPts val="100"/>
                        </a:spcAft>
                        <a:buClr>
                          <a:srgbClr val="00B050"/>
                        </a:buClr>
                        <a:buSzTx/>
                        <a:buFont typeface="Arial" panose="020B0604020202020204" pitchFamily="34" charset="0"/>
                        <a:buChar char="•"/>
                        <a:tabLst/>
                        <a:defRPr/>
                      </a:pPr>
                      <a:r>
                        <a:rPr kumimoji="0" lang="en-US" sz="950" b="0" i="0" u="none" strike="noStrike" kern="1200" cap="none" spc="0" normalizeH="0" baseline="0" noProof="0" dirty="0">
                          <a:ln>
                            <a:noFill/>
                          </a:ln>
                          <a:solidFill>
                            <a:prstClr val="black"/>
                          </a:solidFill>
                          <a:effectLst/>
                          <a:uLnTx/>
                          <a:uFillTx/>
                          <a:latin typeface="+mn-lt"/>
                          <a:ea typeface="+mn-ea"/>
                          <a:cs typeface="+mn-cs"/>
                        </a:rPr>
                        <a:t>Legal intern, </a:t>
                      </a:r>
                      <a:r>
                        <a:rPr kumimoji="0" lang="en-US" sz="950" b="0" i="0" u="none" strike="noStrike" kern="1200" cap="none" spc="0" normalizeH="0" baseline="0" noProof="0" dirty="0" err="1">
                          <a:ln>
                            <a:noFill/>
                          </a:ln>
                          <a:solidFill>
                            <a:prstClr val="black"/>
                          </a:solidFill>
                          <a:effectLst/>
                          <a:uLnTx/>
                          <a:uFillTx/>
                          <a:latin typeface="+mn-lt"/>
                          <a:ea typeface="+mn-ea"/>
                          <a:cs typeface="+mn-cs"/>
                        </a:rPr>
                        <a:t>Bufete</a:t>
                      </a:r>
                      <a:r>
                        <a:rPr kumimoji="0" lang="en-US" sz="950" b="0" i="0" u="none" strike="noStrike" kern="1200" cap="none" spc="0" normalizeH="0" baseline="0" noProof="0" dirty="0">
                          <a:ln>
                            <a:noFill/>
                          </a:ln>
                          <a:solidFill>
                            <a:prstClr val="black"/>
                          </a:solidFill>
                          <a:effectLst/>
                          <a:uLnTx/>
                          <a:uFillTx/>
                          <a:latin typeface="+mn-lt"/>
                          <a:ea typeface="+mn-ea"/>
                          <a:cs typeface="+mn-cs"/>
                        </a:rPr>
                        <a:t> </a:t>
                      </a:r>
                      <a:r>
                        <a:rPr kumimoji="0" lang="en-US" sz="950" b="0" i="0" u="none" strike="noStrike" kern="1200" cap="none" spc="0" normalizeH="0" baseline="0" noProof="0" dirty="0" err="1">
                          <a:ln>
                            <a:noFill/>
                          </a:ln>
                          <a:solidFill>
                            <a:prstClr val="black"/>
                          </a:solidFill>
                          <a:effectLst/>
                          <a:uLnTx/>
                          <a:uFillTx/>
                          <a:latin typeface="+mn-lt"/>
                          <a:ea typeface="+mn-ea"/>
                          <a:cs typeface="+mn-cs"/>
                        </a:rPr>
                        <a:t>Odriozola</a:t>
                      </a:r>
                      <a:r>
                        <a:rPr kumimoji="0" lang="en-US" sz="950" b="0" i="0" u="none" strike="noStrike" kern="1200" cap="none" spc="0" normalizeH="0" baseline="0" noProof="0" dirty="0">
                          <a:ln>
                            <a:noFill/>
                          </a:ln>
                          <a:solidFill>
                            <a:prstClr val="black"/>
                          </a:solidFill>
                          <a:effectLst/>
                          <a:uLnTx/>
                          <a:uFillTx/>
                          <a:latin typeface="+mn-lt"/>
                          <a:ea typeface="+mn-ea"/>
                          <a:cs typeface="+mn-cs"/>
                        </a:rPr>
                        <a:t> S.C.</a:t>
                      </a:r>
                    </a:p>
                  </a:txBody>
                  <a:tcPr>
                    <a:lnL w="12700" cap="flat" cmpd="sng" algn="ctr">
                      <a:solidFill>
                        <a:srgbClr val="173862"/>
                      </a:solidFill>
                      <a:prstDash val="solid"/>
                      <a:round/>
                      <a:headEnd type="none" w="med" len="med"/>
                      <a:tailEnd type="none" w="med" len="med"/>
                    </a:lnL>
                    <a:lnR w="12700" cap="flat" cmpd="sng" algn="ctr">
                      <a:solidFill>
                        <a:srgbClr val="17386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13142239"/>
                  </a:ext>
                </a:extLst>
              </a:tr>
            </a:tbl>
          </a:graphicData>
        </a:graphic>
      </p:graphicFrame>
      <p:pic>
        <p:nvPicPr>
          <p:cNvPr id="80" name="Picture 79" descr="A person smiling for the camera&#10;&#10;Description automatically generated with low confidence">
            <a:extLst>
              <a:ext uri="{FF2B5EF4-FFF2-40B4-BE49-F238E27FC236}">
                <a16:creationId xmlns:a16="http://schemas.microsoft.com/office/drawing/2014/main" id="{E3BA2DD5-3B39-E18C-216D-3B8CEB3F87A9}"/>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9292577" y="1977171"/>
            <a:ext cx="863580" cy="890941"/>
          </a:xfrm>
          <a:prstGeom prst="ellipse">
            <a:avLst/>
          </a:prstGeom>
        </p:spPr>
      </p:pic>
      <p:pic>
        <p:nvPicPr>
          <p:cNvPr id="72" name="Picture 71" descr="A person smiling for the camera&#10;&#10;Description automatically generated with low confidence">
            <a:extLst>
              <a:ext uri="{FF2B5EF4-FFF2-40B4-BE49-F238E27FC236}">
                <a16:creationId xmlns:a16="http://schemas.microsoft.com/office/drawing/2014/main" id="{F611DA59-89DC-362F-6425-EF5BF03E780E}"/>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408005" y="2026574"/>
            <a:ext cx="851568" cy="851568"/>
          </a:xfrm>
          <a:prstGeom prst="ellipse">
            <a:avLst/>
          </a:prstGeom>
        </p:spPr>
      </p:pic>
      <p:pic>
        <p:nvPicPr>
          <p:cNvPr id="70" name="Picture 69">
            <a:extLst>
              <a:ext uri="{FF2B5EF4-FFF2-40B4-BE49-F238E27FC236}">
                <a16:creationId xmlns:a16="http://schemas.microsoft.com/office/drawing/2014/main" id="{18B6A1A6-DF78-3D21-9272-401D361A483E}"/>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91996" y="2004547"/>
            <a:ext cx="895281" cy="893087"/>
          </a:xfrm>
          <a:prstGeom prst="ellipse">
            <a:avLst/>
          </a:prstGeom>
        </p:spPr>
      </p:pic>
      <p:pic>
        <p:nvPicPr>
          <p:cNvPr id="68" name="Picture 67" descr="A person in a suit&#10;&#10;Description automatically generated with medium confidence">
            <a:extLst>
              <a:ext uri="{FF2B5EF4-FFF2-40B4-BE49-F238E27FC236}">
                <a16:creationId xmlns:a16="http://schemas.microsoft.com/office/drawing/2014/main" id="{CCBE99C8-9B0E-8A11-C574-16E1089DF677}"/>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3531071" y="1991110"/>
            <a:ext cx="864573" cy="906262"/>
          </a:xfrm>
          <a:prstGeom prst="ellipse">
            <a:avLst/>
          </a:prstGeom>
        </p:spPr>
      </p:pic>
      <p:pic>
        <p:nvPicPr>
          <p:cNvPr id="62" name="Imagen 28">
            <a:extLst>
              <a:ext uri="{FF2B5EF4-FFF2-40B4-BE49-F238E27FC236}">
                <a16:creationId xmlns:a16="http://schemas.microsoft.com/office/drawing/2014/main" id="{65F14DEC-3AFA-50E0-F7F7-ADC966831CD4}"/>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059239" y="2018185"/>
            <a:ext cx="832563" cy="849927"/>
          </a:xfrm>
          <a:prstGeom prst="rect">
            <a:avLst/>
          </a:prstGeom>
        </p:spPr>
      </p:pic>
      <p:pic>
        <p:nvPicPr>
          <p:cNvPr id="61" name="Picture 2">
            <a:extLst>
              <a:ext uri="{FF2B5EF4-FFF2-40B4-BE49-F238E27FC236}">
                <a16:creationId xmlns:a16="http://schemas.microsoft.com/office/drawing/2014/main" id="{3C1B019B-F4FD-B4BC-22B5-7E97414FFCC7}"/>
              </a:ext>
            </a:extLst>
          </p:cNvPr>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rot="5218495">
            <a:off x="4939613" y="2020698"/>
            <a:ext cx="875755" cy="860786"/>
          </a:xfrm>
          <a:prstGeom prst="ellipse">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480119D7-64D0-082D-B234-F18E24DC111C}"/>
              </a:ext>
            </a:extLst>
          </p:cNvPr>
          <p:cNvSpPr>
            <a:spLocks noGrp="1"/>
          </p:cNvSpPr>
          <p:nvPr>
            <p:ph type="sldNum" sz="quarter" idx="12"/>
          </p:nvPr>
        </p:nvSpPr>
        <p:spPr/>
        <p:txBody>
          <a:bodyPr/>
          <a:lstStyle/>
          <a:p>
            <a:fld id="{831969DE-D155-4290-A1C5-98AF1F200E92}" type="slidenum">
              <a:rPr lang="en-US" smtClean="0"/>
              <a:t>5</a:t>
            </a:fld>
            <a:endParaRPr lang="en-US" dirty="0"/>
          </a:p>
        </p:txBody>
      </p:sp>
      <p:grpSp>
        <p:nvGrpSpPr>
          <p:cNvPr id="3" name="Grupo 15">
            <a:extLst>
              <a:ext uri="{FF2B5EF4-FFF2-40B4-BE49-F238E27FC236}">
                <a16:creationId xmlns:a16="http://schemas.microsoft.com/office/drawing/2014/main" id="{0DFDD103-FF59-C479-08D3-DE62D264CA64}"/>
              </a:ext>
            </a:extLst>
          </p:cNvPr>
          <p:cNvGrpSpPr/>
          <p:nvPr/>
        </p:nvGrpSpPr>
        <p:grpSpPr>
          <a:xfrm>
            <a:off x="284395" y="1373047"/>
            <a:ext cx="11574167" cy="1544994"/>
            <a:chOff x="374924" y="1670100"/>
            <a:chExt cx="12380679" cy="1544994"/>
          </a:xfrm>
        </p:grpSpPr>
        <p:sp>
          <p:nvSpPr>
            <p:cNvPr id="4" name="Rectángulo 40">
              <a:extLst>
                <a:ext uri="{FF2B5EF4-FFF2-40B4-BE49-F238E27FC236}">
                  <a16:creationId xmlns:a16="http://schemas.microsoft.com/office/drawing/2014/main" id="{6D65015A-ACC2-D96B-A1A7-80528C38EC22}"/>
                </a:ext>
              </a:extLst>
            </p:cNvPr>
            <p:cNvSpPr/>
            <p:nvPr/>
          </p:nvSpPr>
          <p:spPr>
            <a:xfrm>
              <a:off x="374924" y="1670100"/>
              <a:ext cx="12380679" cy="4784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00">
                <a:solidFill>
                  <a:srgbClr val="1D467D"/>
                </a:solidFill>
              </a:endParaRPr>
            </a:p>
          </p:txBody>
        </p:sp>
        <p:sp>
          <p:nvSpPr>
            <p:cNvPr id="6" name="TextBox 32">
              <a:extLst>
                <a:ext uri="{FF2B5EF4-FFF2-40B4-BE49-F238E27FC236}">
                  <a16:creationId xmlns:a16="http://schemas.microsoft.com/office/drawing/2014/main" id="{7A602B79-12FD-9197-C2FB-F20A106D9E09}"/>
                </a:ext>
              </a:extLst>
            </p:cNvPr>
            <p:cNvSpPr txBox="1"/>
            <p:nvPr/>
          </p:nvSpPr>
          <p:spPr>
            <a:xfrm>
              <a:off x="9875170" y="1762387"/>
              <a:ext cx="1210945" cy="261610"/>
            </a:xfrm>
            <a:prstGeom prst="rect">
              <a:avLst/>
            </a:prstGeom>
            <a:noFill/>
          </p:spPr>
          <p:txBody>
            <a:bodyPr wrap="square">
              <a:spAutoFit/>
            </a:bodyPr>
            <a:lstStyle/>
            <a:p>
              <a:pPr algn="ctr">
                <a:spcBef>
                  <a:spcPts val="100"/>
                </a:spcBef>
                <a:spcAft>
                  <a:spcPts val="100"/>
                </a:spcAft>
                <a:defRPr/>
              </a:pPr>
              <a:r>
                <a:rPr lang="es-MX" sz="1100" b="1" dirty="0" err="1">
                  <a:solidFill>
                    <a:srgbClr val="1D467D"/>
                  </a:solidFill>
                </a:rPr>
                <a:t>Intern</a:t>
              </a:r>
              <a:endParaRPr lang="es-MX" sz="1100" b="1" dirty="0">
                <a:solidFill>
                  <a:srgbClr val="1D467D"/>
                </a:solidFill>
              </a:endParaRPr>
            </a:p>
          </p:txBody>
        </p:sp>
        <p:sp>
          <p:nvSpPr>
            <p:cNvPr id="7" name="TextBox 33">
              <a:extLst>
                <a:ext uri="{FF2B5EF4-FFF2-40B4-BE49-F238E27FC236}">
                  <a16:creationId xmlns:a16="http://schemas.microsoft.com/office/drawing/2014/main" id="{FE0440B6-12A0-1883-8C16-80C3AEE265AB}"/>
                </a:ext>
              </a:extLst>
            </p:cNvPr>
            <p:cNvSpPr txBox="1"/>
            <p:nvPr/>
          </p:nvSpPr>
          <p:spPr>
            <a:xfrm>
              <a:off x="8205845" y="1762387"/>
              <a:ext cx="1414557" cy="261610"/>
            </a:xfrm>
            <a:prstGeom prst="rect">
              <a:avLst/>
            </a:prstGeom>
            <a:noFill/>
          </p:spPr>
          <p:txBody>
            <a:bodyPr wrap="square">
              <a:spAutoFit/>
            </a:bodyPr>
            <a:lstStyle/>
            <a:p>
              <a:pPr algn="ctr">
                <a:spcBef>
                  <a:spcPts val="100"/>
                </a:spcBef>
                <a:spcAft>
                  <a:spcPts val="100"/>
                </a:spcAft>
                <a:defRPr/>
              </a:pPr>
              <a:r>
                <a:rPr lang="es-MX" sz="1100" b="1" dirty="0" err="1">
                  <a:solidFill>
                    <a:srgbClr val="1D467D"/>
                  </a:solidFill>
                </a:rPr>
                <a:t>Intern</a:t>
              </a:r>
              <a:endParaRPr lang="es-MX" sz="1100" b="1" dirty="0">
                <a:solidFill>
                  <a:srgbClr val="1D467D"/>
                </a:solidFill>
              </a:endParaRPr>
            </a:p>
          </p:txBody>
        </p:sp>
        <p:sp>
          <p:nvSpPr>
            <p:cNvPr id="9" name="TextBox 34">
              <a:extLst>
                <a:ext uri="{FF2B5EF4-FFF2-40B4-BE49-F238E27FC236}">
                  <a16:creationId xmlns:a16="http://schemas.microsoft.com/office/drawing/2014/main" id="{89C3E4C5-1CC8-D063-0DA2-FC191FA65307}"/>
                </a:ext>
              </a:extLst>
            </p:cNvPr>
            <p:cNvSpPr txBox="1"/>
            <p:nvPr/>
          </p:nvSpPr>
          <p:spPr>
            <a:xfrm>
              <a:off x="6663367" y="1762387"/>
              <a:ext cx="1414557" cy="261610"/>
            </a:xfrm>
            <a:prstGeom prst="rect">
              <a:avLst/>
            </a:prstGeom>
            <a:noFill/>
          </p:spPr>
          <p:txBody>
            <a:bodyPr wrap="square">
              <a:spAutoFit/>
            </a:bodyPr>
            <a:lstStyle/>
            <a:p>
              <a:pPr algn="ctr">
                <a:spcBef>
                  <a:spcPts val="100"/>
                </a:spcBef>
                <a:spcAft>
                  <a:spcPts val="100"/>
                </a:spcAft>
                <a:defRPr/>
              </a:pPr>
              <a:r>
                <a:rPr lang="es-MX" sz="1100" b="1" dirty="0" err="1">
                  <a:solidFill>
                    <a:srgbClr val="1D467D"/>
                  </a:solidFill>
                </a:rPr>
                <a:t>Analyst</a:t>
              </a:r>
              <a:endParaRPr lang="es-MX" sz="1100" b="1" dirty="0">
                <a:solidFill>
                  <a:srgbClr val="1D467D"/>
                </a:solidFill>
              </a:endParaRPr>
            </a:p>
          </p:txBody>
        </p:sp>
        <p:sp>
          <p:nvSpPr>
            <p:cNvPr id="11" name="TextBox 35">
              <a:extLst>
                <a:ext uri="{FF2B5EF4-FFF2-40B4-BE49-F238E27FC236}">
                  <a16:creationId xmlns:a16="http://schemas.microsoft.com/office/drawing/2014/main" id="{73BF276B-2DF3-397C-3509-ABA249441BCB}"/>
                </a:ext>
              </a:extLst>
            </p:cNvPr>
            <p:cNvSpPr txBox="1"/>
            <p:nvPr/>
          </p:nvSpPr>
          <p:spPr>
            <a:xfrm>
              <a:off x="5114348" y="1762387"/>
              <a:ext cx="1429603" cy="261610"/>
            </a:xfrm>
            <a:prstGeom prst="rect">
              <a:avLst/>
            </a:prstGeom>
            <a:noFill/>
          </p:spPr>
          <p:txBody>
            <a:bodyPr wrap="square">
              <a:spAutoFit/>
            </a:bodyPr>
            <a:lstStyle/>
            <a:p>
              <a:pPr algn="ctr">
                <a:spcBef>
                  <a:spcPts val="100"/>
                </a:spcBef>
                <a:spcAft>
                  <a:spcPts val="100"/>
                </a:spcAft>
                <a:defRPr/>
              </a:pPr>
              <a:r>
                <a:rPr lang="es-MX" sz="1100" b="1" dirty="0">
                  <a:solidFill>
                    <a:srgbClr val="1D467D"/>
                  </a:solidFill>
                </a:rPr>
                <a:t>Legal </a:t>
              </a:r>
              <a:r>
                <a:rPr lang="es-MX" sz="1100" b="1" dirty="0" err="1">
                  <a:solidFill>
                    <a:srgbClr val="1D467D"/>
                  </a:solidFill>
                </a:rPr>
                <a:t>Associate</a:t>
              </a:r>
              <a:endParaRPr lang="es-MX" sz="1100" b="1" dirty="0">
                <a:solidFill>
                  <a:srgbClr val="1D467D"/>
                </a:solidFill>
              </a:endParaRPr>
            </a:p>
          </p:txBody>
        </p:sp>
        <p:sp>
          <p:nvSpPr>
            <p:cNvPr id="13" name="TextBox 36">
              <a:extLst>
                <a:ext uri="{FF2B5EF4-FFF2-40B4-BE49-F238E27FC236}">
                  <a16:creationId xmlns:a16="http://schemas.microsoft.com/office/drawing/2014/main" id="{E1977113-FA79-F441-F892-22CE293F8285}"/>
                </a:ext>
              </a:extLst>
            </p:cNvPr>
            <p:cNvSpPr txBox="1"/>
            <p:nvPr/>
          </p:nvSpPr>
          <p:spPr>
            <a:xfrm>
              <a:off x="3575515" y="1762387"/>
              <a:ext cx="1414557" cy="261610"/>
            </a:xfrm>
            <a:prstGeom prst="rect">
              <a:avLst/>
            </a:prstGeom>
            <a:noFill/>
          </p:spPr>
          <p:txBody>
            <a:bodyPr wrap="square">
              <a:spAutoFit/>
            </a:bodyPr>
            <a:lstStyle/>
            <a:p>
              <a:pPr algn="ctr">
                <a:spcBef>
                  <a:spcPts val="100"/>
                </a:spcBef>
                <a:spcAft>
                  <a:spcPts val="100"/>
                </a:spcAft>
                <a:defRPr/>
              </a:pPr>
              <a:r>
                <a:rPr lang="es-MX" sz="1100" b="1" dirty="0" err="1">
                  <a:solidFill>
                    <a:srgbClr val="1D467D"/>
                  </a:solidFill>
                </a:rPr>
                <a:t>Associate</a:t>
              </a:r>
              <a:endParaRPr lang="es-MX" sz="1100" b="1" dirty="0">
                <a:solidFill>
                  <a:srgbClr val="1D467D"/>
                </a:solidFill>
              </a:endParaRPr>
            </a:p>
          </p:txBody>
        </p:sp>
        <p:sp>
          <p:nvSpPr>
            <p:cNvPr id="15" name="TextBox 37">
              <a:extLst>
                <a:ext uri="{FF2B5EF4-FFF2-40B4-BE49-F238E27FC236}">
                  <a16:creationId xmlns:a16="http://schemas.microsoft.com/office/drawing/2014/main" id="{B5FCC916-B861-5C76-D6E1-2B70A254AAB1}"/>
                </a:ext>
              </a:extLst>
            </p:cNvPr>
            <p:cNvSpPr txBox="1"/>
            <p:nvPr/>
          </p:nvSpPr>
          <p:spPr>
            <a:xfrm>
              <a:off x="2268003" y="1762387"/>
              <a:ext cx="909636" cy="261610"/>
            </a:xfrm>
            <a:prstGeom prst="rect">
              <a:avLst/>
            </a:prstGeom>
            <a:noFill/>
          </p:spPr>
          <p:txBody>
            <a:bodyPr wrap="square">
              <a:spAutoFit/>
            </a:bodyPr>
            <a:lstStyle/>
            <a:p>
              <a:pPr algn="ctr">
                <a:spcBef>
                  <a:spcPts val="100"/>
                </a:spcBef>
                <a:spcAft>
                  <a:spcPts val="100"/>
                </a:spcAft>
                <a:defRPr/>
              </a:pPr>
              <a:r>
                <a:rPr lang="es-MX" sz="1100" b="1" dirty="0" err="1">
                  <a:solidFill>
                    <a:srgbClr val="1D467D"/>
                  </a:solidFill>
                </a:rPr>
                <a:t>Associate</a:t>
              </a:r>
              <a:endParaRPr lang="es-MX" sz="1100" b="1" dirty="0">
                <a:solidFill>
                  <a:srgbClr val="1D467D"/>
                </a:solidFill>
              </a:endParaRPr>
            </a:p>
          </p:txBody>
        </p:sp>
        <p:sp>
          <p:nvSpPr>
            <p:cNvPr id="19" name="TextBox 39">
              <a:extLst>
                <a:ext uri="{FF2B5EF4-FFF2-40B4-BE49-F238E27FC236}">
                  <a16:creationId xmlns:a16="http://schemas.microsoft.com/office/drawing/2014/main" id="{8B62E967-2858-D277-BDE1-3251FC24A79B}"/>
                </a:ext>
              </a:extLst>
            </p:cNvPr>
            <p:cNvSpPr txBox="1"/>
            <p:nvPr/>
          </p:nvSpPr>
          <p:spPr>
            <a:xfrm>
              <a:off x="419432" y="1676662"/>
              <a:ext cx="1563546" cy="430887"/>
            </a:xfrm>
            <a:prstGeom prst="rect">
              <a:avLst/>
            </a:prstGeom>
            <a:noFill/>
          </p:spPr>
          <p:txBody>
            <a:bodyPr wrap="square">
              <a:spAutoFit/>
            </a:bodyPr>
            <a:lstStyle/>
            <a:p>
              <a:pPr algn="ctr">
                <a:spcBef>
                  <a:spcPts val="100"/>
                </a:spcBef>
                <a:spcAft>
                  <a:spcPts val="100"/>
                </a:spcAft>
                <a:defRPr/>
              </a:pPr>
              <a:r>
                <a:rPr lang="es-ES" sz="1100" b="1" dirty="0">
                  <a:solidFill>
                    <a:srgbClr val="1D467D"/>
                  </a:solidFill>
                </a:rPr>
                <a:t>A&amp;C</a:t>
              </a:r>
              <a:br>
                <a:rPr lang="es-ES" sz="1100" b="1" dirty="0">
                  <a:solidFill>
                    <a:srgbClr val="1D467D"/>
                  </a:solidFill>
                </a:rPr>
              </a:br>
              <a:r>
                <a:rPr lang="es-ES" sz="1100" b="1" dirty="0">
                  <a:solidFill>
                    <a:srgbClr val="1D467D"/>
                  </a:solidFill>
                </a:rPr>
                <a:t>Director</a:t>
              </a:r>
            </a:p>
          </p:txBody>
        </p:sp>
        <p:sp>
          <p:nvSpPr>
            <p:cNvPr id="20" name="Círculo: vacío 11">
              <a:extLst>
                <a:ext uri="{FF2B5EF4-FFF2-40B4-BE49-F238E27FC236}">
                  <a16:creationId xmlns:a16="http://schemas.microsoft.com/office/drawing/2014/main" id="{6056143D-F38F-547F-93A6-BA39740A0353}"/>
                </a:ext>
              </a:extLst>
            </p:cNvPr>
            <p:cNvSpPr/>
            <p:nvPr/>
          </p:nvSpPr>
          <p:spPr>
            <a:xfrm>
              <a:off x="690197" y="2243094"/>
              <a:ext cx="972000" cy="972000"/>
            </a:xfrm>
            <a:prstGeom prst="donut">
              <a:avLst>
                <a:gd name="adj" fmla="val 5576"/>
              </a:avLst>
            </a:prstGeom>
            <a:solidFill>
              <a:srgbClr val="225292"/>
            </a:solidFill>
            <a:ln w="28575">
              <a:solidFill>
                <a:srgbClr val="225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22" name="Círculo: vacío 87">
              <a:extLst>
                <a:ext uri="{FF2B5EF4-FFF2-40B4-BE49-F238E27FC236}">
                  <a16:creationId xmlns:a16="http://schemas.microsoft.com/office/drawing/2014/main" id="{8EF444F0-73EB-7173-4F5F-E722FBDBB8E7}"/>
                </a:ext>
              </a:extLst>
            </p:cNvPr>
            <p:cNvSpPr/>
            <p:nvPr/>
          </p:nvSpPr>
          <p:spPr>
            <a:xfrm>
              <a:off x="2222544" y="2243094"/>
              <a:ext cx="972000" cy="972000"/>
            </a:xfrm>
            <a:prstGeom prst="donut">
              <a:avLst>
                <a:gd name="adj" fmla="val 5576"/>
              </a:avLst>
            </a:prstGeom>
            <a:solidFill>
              <a:srgbClr val="225292"/>
            </a:solidFill>
            <a:ln w="28575">
              <a:solidFill>
                <a:srgbClr val="225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23" name="Círculo: vacío 88">
              <a:extLst>
                <a:ext uri="{FF2B5EF4-FFF2-40B4-BE49-F238E27FC236}">
                  <a16:creationId xmlns:a16="http://schemas.microsoft.com/office/drawing/2014/main" id="{7977438D-379E-03E4-B408-4225F9910EB6}"/>
                </a:ext>
              </a:extLst>
            </p:cNvPr>
            <p:cNvSpPr/>
            <p:nvPr/>
          </p:nvSpPr>
          <p:spPr>
            <a:xfrm>
              <a:off x="3802653" y="2243094"/>
              <a:ext cx="972000" cy="972000"/>
            </a:xfrm>
            <a:prstGeom prst="donut">
              <a:avLst>
                <a:gd name="adj" fmla="val 5576"/>
              </a:avLst>
            </a:prstGeom>
            <a:solidFill>
              <a:srgbClr val="225292"/>
            </a:solidFill>
            <a:ln w="28575">
              <a:solidFill>
                <a:srgbClr val="225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24" name="Círculo: vacío 89">
              <a:extLst>
                <a:ext uri="{FF2B5EF4-FFF2-40B4-BE49-F238E27FC236}">
                  <a16:creationId xmlns:a16="http://schemas.microsoft.com/office/drawing/2014/main" id="{878D404C-74AC-EB31-B0DE-6CC18C7C176F}"/>
                </a:ext>
              </a:extLst>
            </p:cNvPr>
            <p:cNvSpPr/>
            <p:nvPr/>
          </p:nvSpPr>
          <p:spPr>
            <a:xfrm>
              <a:off x="5342421" y="2243094"/>
              <a:ext cx="972000" cy="972000"/>
            </a:xfrm>
            <a:prstGeom prst="donut">
              <a:avLst>
                <a:gd name="adj" fmla="val 5576"/>
              </a:avLst>
            </a:prstGeom>
            <a:solidFill>
              <a:srgbClr val="225292"/>
            </a:solidFill>
            <a:ln w="28575">
              <a:solidFill>
                <a:srgbClr val="225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25" name="Círculo: vacío 90">
              <a:extLst>
                <a:ext uri="{FF2B5EF4-FFF2-40B4-BE49-F238E27FC236}">
                  <a16:creationId xmlns:a16="http://schemas.microsoft.com/office/drawing/2014/main" id="{43AC1844-3D6D-15A9-01DC-5F64FAAD1CB2}"/>
                </a:ext>
              </a:extLst>
            </p:cNvPr>
            <p:cNvSpPr/>
            <p:nvPr/>
          </p:nvSpPr>
          <p:spPr>
            <a:xfrm>
              <a:off x="6883290" y="2243094"/>
              <a:ext cx="972000" cy="972000"/>
            </a:xfrm>
            <a:prstGeom prst="donut">
              <a:avLst>
                <a:gd name="adj" fmla="val 5576"/>
              </a:avLst>
            </a:prstGeom>
            <a:solidFill>
              <a:srgbClr val="225292"/>
            </a:solidFill>
            <a:ln w="28575">
              <a:solidFill>
                <a:srgbClr val="225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26" name="Círculo: vacío 91">
              <a:extLst>
                <a:ext uri="{FF2B5EF4-FFF2-40B4-BE49-F238E27FC236}">
                  <a16:creationId xmlns:a16="http://schemas.microsoft.com/office/drawing/2014/main" id="{2176254E-21E5-CFBE-E66A-32D192140A09}"/>
                </a:ext>
              </a:extLst>
            </p:cNvPr>
            <p:cNvSpPr/>
            <p:nvPr/>
          </p:nvSpPr>
          <p:spPr>
            <a:xfrm>
              <a:off x="8435156" y="2243094"/>
              <a:ext cx="972000" cy="972000"/>
            </a:xfrm>
            <a:prstGeom prst="donut">
              <a:avLst>
                <a:gd name="adj" fmla="val 5576"/>
              </a:avLst>
            </a:prstGeom>
            <a:solidFill>
              <a:srgbClr val="225292"/>
            </a:solidFill>
            <a:ln w="28575">
              <a:solidFill>
                <a:srgbClr val="225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27" name="Círculo: vacío 92">
              <a:extLst>
                <a:ext uri="{FF2B5EF4-FFF2-40B4-BE49-F238E27FC236}">
                  <a16:creationId xmlns:a16="http://schemas.microsoft.com/office/drawing/2014/main" id="{FC385323-58E1-7AE5-7787-D4C0FDF1B35A}"/>
                </a:ext>
              </a:extLst>
            </p:cNvPr>
            <p:cNvSpPr/>
            <p:nvPr/>
          </p:nvSpPr>
          <p:spPr>
            <a:xfrm>
              <a:off x="9980399" y="2243094"/>
              <a:ext cx="972000" cy="972000"/>
            </a:xfrm>
            <a:prstGeom prst="donut">
              <a:avLst>
                <a:gd name="adj" fmla="val 5576"/>
              </a:avLst>
            </a:prstGeom>
            <a:solidFill>
              <a:srgbClr val="225292"/>
            </a:solidFill>
            <a:ln w="28575">
              <a:solidFill>
                <a:srgbClr val="225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grpSp>
      <p:pic>
        <p:nvPicPr>
          <p:cNvPr id="46" name="Imagen 29">
            <a:extLst>
              <a:ext uri="{FF2B5EF4-FFF2-40B4-BE49-F238E27FC236}">
                <a16:creationId xmlns:a16="http://schemas.microsoft.com/office/drawing/2014/main" id="{1966EABD-E7FD-6798-30B9-49E451806399}"/>
              </a:ext>
            </a:extLst>
          </p:cNvPr>
          <p:cNvPicPr>
            <a:picLocks noChangeAspect="1"/>
          </p:cNvPicPr>
          <p:nvPr/>
        </p:nvPicPr>
        <p:blipFill>
          <a:blip r:embed="rId10"/>
          <a:stretch>
            <a:fillRect/>
          </a:stretch>
        </p:blipFill>
        <p:spPr>
          <a:xfrm>
            <a:off x="9481815" y="5905503"/>
            <a:ext cx="560678" cy="211982"/>
          </a:xfrm>
          <a:prstGeom prst="rect">
            <a:avLst/>
          </a:prstGeom>
        </p:spPr>
      </p:pic>
      <p:pic>
        <p:nvPicPr>
          <p:cNvPr id="48" name="Picture 10" descr="Universidad Iberoamericana - Wikipedia">
            <a:extLst>
              <a:ext uri="{FF2B5EF4-FFF2-40B4-BE49-F238E27FC236}">
                <a16:creationId xmlns:a16="http://schemas.microsoft.com/office/drawing/2014/main" id="{FAFC473C-21BB-AF73-569E-5CB657304206}"/>
              </a:ext>
            </a:extLst>
          </p:cNvPr>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5152486" y="5905503"/>
            <a:ext cx="476157" cy="204068"/>
          </a:xfrm>
          <a:prstGeom prst="rect">
            <a:avLst/>
          </a:prstGeom>
          <a:noFill/>
          <a:extLst>
            <a:ext uri="{909E8E84-426E-40DD-AFC4-6F175D3DCCD1}">
              <a14:hiddenFill xmlns:a14="http://schemas.microsoft.com/office/drawing/2010/main">
                <a:solidFill>
                  <a:srgbClr val="FFFFFF"/>
                </a:solidFill>
              </a14:hiddenFill>
            </a:ext>
          </a:extLst>
        </p:spPr>
      </p:pic>
      <p:pic>
        <p:nvPicPr>
          <p:cNvPr id="53" name="Imagen 29">
            <a:extLst>
              <a:ext uri="{FF2B5EF4-FFF2-40B4-BE49-F238E27FC236}">
                <a16:creationId xmlns:a16="http://schemas.microsoft.com/office/drawing/2014/main" id="{BC55A626-BFBF-E208-E9B6-84ABC3868EB8}"/>
              </a:ext>
            </a:extLst>
          </p:cNvPr>
          <p:cNvPicPr>
            <a:picLocks noChangeAspect="1"/>
          </p:cNvPicPr>
          <p:nvPr/>
        </p:nvPicPr>
        <p:blipFill>
          <a:blip r:embed="rId10"/>
          <a:stretch>
            <a:fillRect/>
          </a:stretch>
        </p:blipFill>
        <p:spPr>
          <a:xfrm>
            <a:off x="724669" y="5905503"/>
            <a:ext cx="560678" cy="211982"/>
          </a:xfrm>
          <a:prstGeom prst="rect">
            <a:avLst/>
          </a:prstGeom>
        </p:spPr>
      </p:pic>
      <p:pic>
        <p:nvPicPr>
          <p:cNvPr id="55" name="Picture 54">
            <a:extLst>
              <a:ext uri="{FF2B5EF4-FFF2-40B4-BE49-F238E27FC236}">
                <a16:creationId xmlns:a16="http://schemas.microsoft.com/office/drawing/2014/main" id="{EBD85D54-EA67-3BED-C3CB-74B79970C409}"/>
              </a:ext>
            </a:extLst>
          </p:cNvPr>
          <p:cNvPicPr>
            <a:picLocks noChangeAspect="1"/>
          </p:cNvPicPr>
          <p:nvPr/>
        </p:nvPicPr>
        <p:blipFill>
          <a:blip r:embed="rId12"/>
          <a:stretch>
            <a:fillRect/>
          </a:stretch>
        </p:blipFill>
        <p:spPr>
          <a:xfrm>
            <a:off x="2224217" y="5833008"/>
            <a:ext cx="406234" cy="406234"/>
          </a:xfrm>
          <a:prstGeom prst="rect">
            <a:avLst/>
          </a:prstGeom>
        </p:spPr>
      </p:pic>
      <p:pic>
        <p:nvPicPr>
          <p:cNvPr id="1026" name="Picture 2" descr="Instituto Tecnológico Superior de Monterrey – Instituto Tecnológico  Superior de Monclova">
            <a:extLst>
              <a:ext uri="{FF2B5EF4-FFF2-40B4-BE49-F238E27FC236}">
                <a16:creationId xmlns:a16="http://schemas.microsoft.com/office/drawing/2014/main" id="{AEB568F7-DB9A-AC52-2C54-91625F4924D2}"/>
              </a:ext>
            </a:extLst>
          </p:cNvPr>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7952689" y="5726314"/>
            <a:ext cx="716352" cy="716352"/>
          </a:xfrm>
          <a:prstGeom prst="rect">
            <a:avLst/>
          </a:prstGeom>
          <a:noFill/>
          <a:extLst>
            <a:ext uri="{909E8E84-426E-40DD-AFC4-6F175D3DCCD1}">
              <a14:hiddenFill xmlns:a14="http://schemas.microsoft.com/office/drawing/2010/main">
                <a:solidFill>
                  <a:srgbClr val="FFFFFF"/>
                </a:solidFill>
              </a14:hiddenFill>
            </a:ext>
          </a:extLst>
        </p:spPr>
      </p:pic>
      <p:pic>
        <p:nvPicPr>
          <p:cNvPr id="65" name="Imagen 29">
            <a:extLst>
              <a:ext uri="{FF2B5EF4-FFF2-40B4-BE49-F238E27FC236}">
                <a16:creationId xmlns:a16="http://schemas.microsoft.com/office/drawing/2014/main" id="{313CA107-17E2-3741-FF6C-3A380BB33B2B}"/>
              </a:ext>
            </a:extLst>
          </p:cNvPr>
          <p:cNvPicPr>
            <a:picLocks noChangeAspect="1"/>
          </p:cNvPicPr>
          <p:nvPr/>
        </p:nvPicPr>
        <p:blipFill>
          <a:blip r:embed="rId10"/>
          <a:stretch>
            <a:fillRect/>
          </a:stretch>
        </p:blipFill>
        <p:spPr>
          <a:xfrm>
            <a:off x="3643076" y="5905503"/>
            <a:ext cx="560678" cy="211982"/>
          </a:xfrm>
          <a:prstGeom prst="rect">
            <a:avLst/>
          </a:prstGeom>
        </p:spPr>
      </p:pic>
      <p:pic>
        <p:nvPicPr>
          <p:cNvPr id="66" name="Imagen 29">
            <a:extLst>
              <a:ext uri="{FF2B5EF4-FFF2-40B4-BE49-F238E27FC236}">
                <a16:creationId xmlns:a16="http://schemas.microsoft.com/office/drawing/2014/main" id="{62E14C47-05E2-6B89-017A-B370A0D0472E}"/>
              </a:ext>
            </a:extLst>
          </p:cNvPr>
          <p:cNvPicPr>
            <a:picLocks noChangeAspect="1"/>
          </p:cNvPicPr>
          <p:nvPr/>
        </p:nvPicPr>
        <p:blipFill>
          <a:blip r:embed="rId10"/>
          <a:stretch>
            <a:fillRect/>
          </a:stretch>
        </p:blipFill>
        <p:spPr>
          <a:xfrm>
            <a:off x="6585252" y="5905503"/>
            <a:ext cx="560678" cy="211982"/>
          </a:xfrm>
          <a:prstGeom prst="rect">
            <a:avLst/>
          </a:prstGeom>
        </p:spPr>
      </p:pic>
      <p:sp>
        <p:nvSpPr>
          <p:cNvPr id="12" name="CuadroTexto 2">
            <a:extLst>
              <a:ext uri="{FF2B5EF4-FFF2-40B4-BE49-F238E27FC236}">
                <a16:creationId xmlns:a16="http://schemas.microsoft.com/office/drawing/2014/main" id="{A0EDFC48-447F-E52B-56D6-D690709070FC}"/>
              </a:ext>
            </a:extLst>
          </p:cNvPr>
          <p:cNvSpPr txBox="1"/>
          <p:nvPr/>
        </p:nvSpPr>
        <p:spPr>
          <a:xfrm>
            <a:off x="338560" y="948879"/>
            <a:ext cx="11520000"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13294F"/>
                </a:solidFill>
                <a:effectLst/>
                <a:uLnTx/>
                <a:uFillTx/>
                <a:latin typeface="Calibri (Body)"/>
              </a:rPr>
              <a:t>AINDA has a diverse staff </a:t>
            </a:r>
            <a:r>
              <a:rPr lang="en-US" dirty="0">
                <a:solidFill>
                  <a:srgbClr val="13294F"/>
                </a:solidFill>
                <a:latin typeface="Calibri (Body)"/>
              </a:rPr>
              <a:t>and </a:t>
            </a:r>
            <a:r>
              <a:rPr kumimoji="0" lang="en-US" b="0" i="0" u="none" strike="noStrike" kern="1200" cap="none" spc="0" normalizeH="0" baseline="0" noProof="0" dirty="0">
                <a:ln>
                  <a:noFill/>
                </a:ln>
                <a:solidFill>
                  <a:srgbClr val="13294F"/>
                </a:solidFill>
                <a:effectLst/>
                <a:uLnTx/>
                <a:uFillTx/>
                <a:latin typeface="Calibri (Body)"/>
              </a:rPr>
              <a:t>with the technical experience to support during the investment process.</a:t>
            </a:r>
            <a:endParaRPr kumimoji="0" lang="es-MX" b="0" i="0" u="none" strike="noStrike" kern="1200" cap="none" spc="0" normalizeH="0" baseline="0" noProof="0" dirty="0">
              <a:ln>
                <a:noFill/>
              </a:ln>
              <a:solidFill>
                <a:srgbClr val="13294F"/>
              </a:solidFill>
              <a:effectLst/>
              <a:uLnTx/>
              <a:uFillTx/>
              <a:latin typeface="Calibri (Body)"/>
            </a:endParaRPr>
          </a:p>
        </p:txBody>
      </p:sp>
      <p:sp>
        <p:nvSpPr>
          <p:cNvPr id="14" name="Shape 400" descr="TextBox 37">
            <a:extLst>
              <a:ext uri="{FF2B5EF4-FFF2-40B4-BE49-F238E27FC236}">
                <a16:creationId xmlns:a16="http://schemas.microsoft.com/office/drawing/2014/main" id="{A22396BE-E5E2-8184-2C2D-5D1D918ED410}"/>
              </a:ext>
            </a:extLst>
          </p:cNvPr>
          <p:cNvSpPr/>
          <p:nvPr/>
        </p:nvSpPr>
        <p:spPr>
          <a:xfrm>
            <a:off x="2800223" y="209896"/>
            <a:ext cx="1629613" cy="477054"/>
          </a:xfrm>
          <a:prstGeom prst="rect">
            <a:avLst/>
          </a:prstGeom>
          <a:ln w="25400">
            <a:miter lim="400000"/>
          </a:ln>
          <a:extLst>
            <a:ext uri="{C572A759-6A51-4108-AA02-DFA0A04FC94B}">
              <ma14:wrappingTextBoxFlag xmlns="" xmlns:ma14="http://schemas.microsoft.com/office/mac/drawingml/2011/main" val="1"/>
            </a:ext>
          </a:extLst>
        </p:spPr>
        <p:txBody>
          <a:bodyPr wrap="none" tIns="45720" bIns="45720">
            <a:noAutofit/>
          </a:bodyPr>
          <a:lstStyle>
            <a:lvl1pPr algn="ctr">
              <a:defRPr sz="5000">
                <a:solidFill>
                  <a:srgbClr val="FFFFFF"/>
                </a:solidFill>
                <a:latin typeface="Helvetica Light"/>
                <a:ea typeface="Helvetica Light"/>
                <a:cs typeface="Helvetica Light"/>
                <a:sym typeface="Helvetica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dirty="0">
                <a:ln>
                  <a:noFill/>
                </a:ln>
                <a:solidFill>
                  <a:srgbClr val="FFFFFF"/>
                </a:solidFill>
                <a:effectLst/>
                <a:uLnTx/>
                <a:uFillTx/>
                <a:latin typeface="Helvetica Light"/>
                <a:sym typeface="Helvetica Light"/>
              </a:rPr>
              <a:t>Strong professional team</a:t>
            </a:r>
          </a:p>
        </p:txBody>
      </p:sp>
      <p:sp>
        <p:nvSpPr>
          <p:cNvPr id="8" name="TextBox 32">
            <a:extLst>
              <a:ext uri="{FF2B5EF4-FFF2-40B4-BE49-F238E27FC236}">
                <a16:creationId xmlns:a16="http://schemas.microsoft.com/office/drawing/2014/main" id="{AD794FDE-0AA9-6D22-195E-7A74111668F5}"/>
              </a:ext>
            </a:extLst>
          </p:cNvPr>
          <p:cNvSpPr txBox="1"/>
          <p:nvPr/>
        </p:nvSpPr>
        <p:spPr>
          <a:xfrm>
            <a:off x="10601685" y="1466732"/>
            <a:ext cx="1132061" cy="261610"/>
          </a:xfrm>
          <a:prstGeom prst="rect">
            <a:avLst/>
          </a:prstGeom>
          <a:noFill/>
        </p:spPr>
        <p:txBody>
          <a:bodyPr wrap="square">
            <a:spAutoFit/>
          </a:bodyPr>
          <a:lstStyle/>
          <a:p>
            <a:pPr algn="ctr">
              <a:spcBef>
                <a:spcPts val="100"/>
              </a:spcBef>
              <a:spcAft>
                <a:spcPts val="100"/>
              </a:spcAft>
              <a:defRPr/>
            </a:pPr>
            <a:r>
              <a:rPr lang="es-MX" sz="1100" b="1" dirty="0">
                <a:solidFill>
                  <a:srgbClr val="1D467D"/>
                </a:solidFill>
              </a:rPr>
              <a:t>Legal </a:t>
            </a:r>
            <a:r>
              <a:rPr lang="es-MX" sz="1100" b="1" dirty="0" err="1">
                <a:solidFill>
                  <a:srgbClr val="1D467D"/>
                </a:solidFill>
              </a:rPr>
              <a:t>Intern</a:t>
            </a:r>
            <a:endParaRPr lang="es-MX" sz="1100" b="1" dirty="0">
              <a:solidFill>
                <a:srgbClr val="1D467D"/>
              </a:solidFill>
            </a:endParaRPr>
          </a:p>
        </p:txBody>
      </p:sp>
      <p:sp>
        <p:nvSpPr>
          <p:cNvPr id="10" name="Círculo: vacío 92">
            <a:extLst>
              <a:ext uri="{FF2B5EF4-FFF2-40B4-BE49-F238E27FC236}">
                <a16:creationId xmlns:a16="http://schemas.microsoft.com/office/drawing/2014/main" id="{8CC6432E-9BEE-8C83-2640-0004998BE9B0}"/>
              </a:ext>
            </a:extLst>
          </p:cNvPr>
          <p:cNvSpPr/>
          <p:nvPr/>
        </p:nvSpPr>
        <p:spPr>
          <a:xfrm>
            <a:off x="10700060" y="1947439"/>
            <a:ext cx="908681" cy="972000"/>
          </a:xfrm>
          <a:prstGeom prst="donut">
            <a:avLst>
              <a:gd name="adj" fmla="val 5576"/>
            </a:avLst>
          </a:prstGeom>
          <a:solidFill>
            <a:srgbClr val="225292"/>
          </a:solidFill>
          <a:ln w="28575">
            <a:solidFill>
              <a:srgbClr val="225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pic>
        <p:nvPicPr>
          <p:cNvPr id="17" name="Picture 2" descr="Universidad La Salle | Profesionales con valor">
            <a:extLst>
              <a:ext uri="{FF2B5EF4-FFF2-40B4-BE49-F238E27FC236}">
                <a16:creationId xmlns:a16="http://schemas.microsoft.com/office/drawing/2014/main" id="{F2492947-1B7B-24A1-B3C3-1E0D14331A83}"/>
              </a:ext>
            </a:extLst>
          </p:cNvPr>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10779457" y="5865279"/>
            <a:ext cx="864573" cy="284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55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ector recto 148">
            <a:extLst>
              <a:ext uri="{FF2B5EF4-FFF2-40B4-BE49-F238E27FC236}">
                <a16:creationId xmlns:a16="http://schemas.microsoft.com/office/drawing/2014/main" id="{A1F295A9-CB11-75A0-33B6-C03F84772EAB}"/>
              </a:ext>
            </a:extLst>
          </p:cNvPr>
          <p:cNvCxnSpPr>
            <a:cxnSpLocks/>
          </p:cNvCxnSpPr>
          <p:nvPr/>
        </p:nvCxnSpPr>
        <p:spPr>
          <a:xfrm>
            <a:off x="708624" y="5229796"/>
            <a:ext cx="1634" cy="349444"/>
          </a:xfrm>
          <a:prstGeom prst="line">
            <a:avLst/>
          </a:prstGeom>
        </p:spPr>
        <p:style>
          <a:lnRef idx="1">
            <a:schemeClr val="accent6"/>
          </a:lnRef>
          <a:fillRef idx="0">
            <a:schemeClr val="accent6"/>
          </a:fillRef>
          <a:effectRef idx="0">
            <a:schemeClr val="accent6"/>
          </a:effectRef>
          <a:fontRef idx="minor">
            <a:schemeClr val="tx1"/>
          </a:fontRef>
        </p:style>
      </p:cxnSp>
      <p:cxnSp>
        <p:nvCxnSpPr>
          <p:cNvPr id="45" name="Connector: Elbow 44">
            <a:extLst>
              <a:ext uri="{FF2B5EF4-FFF2-40B4-BE49-F238E27FC236}">
                <a16:creationId xmlns:a16="http://schemas.microsoft.com/office/drawing/2014/main" id="{6055DF1E-5436-6C14-C602-6C389D4C6696}"/>
              </a:ext>
            </a:extLst>
          </p:cNvPr>
          <p:cNvCxnSpPr>
            <a:cxnSpLocks/>
          </p:cNvCxnSpPr>
          <p:nvPr/>
        </p:nvCxnSpPr>
        <p:spPr>
          <a:xfrm rot="10800000" flipV="1">
            <a:off x="3102567" y="3807351"/>
            <a:ext cx="2259557" cy="497217"/>
          </a:xfrm>
          <a:prstGeom prst="bentConnector3">
            <a:avLst>
              <a:gd name="adj1" fmla="val -164"/>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30" name="Straight Connector 29">
            <a:extLst>
              <a:ext uri="{FF2B5EF4-FFF2-40B4-BE49-F238E27FC236}">
                <a16:creationId xmlns:a16="http://schemas.microsoft.com/office/drawing/2014/main" id="{5961B92A-7C42-7214-F7C5-481755D8FA80}"/>
              </a:ext>
            </a:extLst>
          </p:cNvPr>
          <p:cNvCxnSpPr>
            <a:cxnSpLocks/>
          </p:cNvCxnSpPr>
          <p:nvPr/>
        </p:nvCxnSpPr>
        <p:spPr>
          <a:xfrm>
            <a:off x="2638144" y="3816168"/>
            <a:ext cx="0" cy="230774"/>
          </a:xfrm>
          <a:prstGeom prst="line">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2" name="Conector recto 148">
            <a:extLst>
              <a:ext uri="{FF2B5EF4-FFF2-40B4-BE49-F238E27FC236}">
                <a16:creationId xmlns:a16="http://schemas.microsoft.com/office/drawing/2014/main" id="{CB983367-B2ED-F9D7-141E-307F97DA8C5F}"/>
              </a:ext>
            </a:extLst>
          </p:cNvPr>
          <p:cNvCxnSpPr>
            <a:cxnSpLocks/>
            <a:endCxn id="60" idx="0"/>
          </p:cNvCxnSpPr>
          <p:nvPr/>
        </p:nvCxnSpPr>
        <p:spPr>
          <a:xfrm>
            <a:off x="707226" y="4423054"/>
            <a:ext cx="1634" cy="349444"/>
          </a:xfrm>
          <a:prstGeom prst="line">
            <a:avLst/>
          </a:prstGeom>
        </p:spPr>
        <p:style>
          <a:lnRef idx="1">
            <a:schemeClr val="accent6"/>
          </a:lnRef>
          <a:fillRef idx="0">
            <a:schemeClr val="accent6"/>
          </a:fillRef>
          <a:effectRef idx="0">
            <a:schemeClr val="accent6"/>
          </a:effectRef>
          <a:fontRef idx="minor">
            <a:schemeClr val="tx1"/>
          </a:fontRef>
        </p:style>
      </p:cxnSp>
      <p:grpSp>
        <p:nvGrpSpPr>
          <p:cNvPr id="145" name="Grupo 144">
            <a:extLst>
              <a:ext uri="{FF2B5EF4-FFF2-40B4-BE49-F238E27FC236}">
                <a16:creationId xmlns:a16="http://schemas.microsoft.com/office/drawing/2014/main" id="{FA148D25-DECA-8B24-1D73-3287B98F0153}"/>
              </a:ext>
            </a:extLst>
          </p:cNvPr>
          <p:cNvGrpSpPr/>
          <p:nvPr/>
        </p:nvGrpSpPr>
        <p:grpSpPr>
          <a:xfrm>
            <a:off x="5083828" y="2149326"/>
            <a:ext cx="1862574" cy="387485"/>
            <a:chOff x="4605655" y="2090603"/>
            <a:chExt cx="1862574" cy="387485"/>
          </a:xfrm>
        </p:grpSpPr>
        <p:cxnSp>
          <p:nvCxnSpPr>
            <p:cNvPr id="141" name="Conector recto 140">
              <a:extLst>
                <a:ext uri="{FF2B5EF4-FFF2-40B4-BE49-F238E27FC236}">
                  <a16:creationId xmlns:a16="http://schemas.microsoft.com/office/drawing/2014/main" id="{6E2A8C1F-D77F-5944-E31E-A7E6E3BB3FBB}"/>
                </a:ext>
              </a:extLst>
            </p:cNvPr>
            <p:cNvCxnSpPr>
              <a:cxnSpLocks/>
            </p:cNvCxnSpPr>
            <p:nvPr/>
          </p:nvCxnSpPr>
          <p:spPr>
            <a:xfrm flipV="1">
              <a:off x="5523565" y="2090603"/>
              <a:ext cx="0" cy="387485"/>
            </a:xfrm>
            <a:prstGeom prst="line">
              <a:avLst/>
            </a:prstGeom>
          </p:spPr>
          <p:style>
            <a:lnRef idx="1">
              <a:schemeClr val="accent6"/>
            </a:lnRef>
            <a:fillRef idx="0">
              <a:schemeClr val="accent6"/>
            </a:fillRef>
            <a:effectRef idx="0">
              <a:schemeClr val="accent6"/>
            </a:effectRef>
            <a:fontRef idx="minor">
              <a:schemeClr val="tx1"/>
            </a:fontRef>
          </p:style>
        </p:cxnSp>
        <p:cxnSp>
          <p:nvCxnSpPr>
            <p:cNvPr id="139" name="Conector recto 138">
              <a:extLst>
                <a:ext uri="{FF2B5EF4-FFF2-40B4-BE49-F238E27FC236}">
                  <a16:creationId xmlns:a16="http://schemas.microsoft.com/office/drawing/2014/main" id="{8E667014-1D49-9822-1E37-C44D90A8009B}"/>
                </a:ext>
              </a:extLst>
            </p:cNvPr>
            <p:cNvCxnSpPr/>
            <p:nvPr/>
          </p:nvCxnSpPr>
          <p:spPr>
            <a:xfrm>
              <a:off x="4605655" y="2097785"/>
              <a:ext cx="1862574" cy="0"/>
            </a:xfrm>
            <a:prstGeom prst="line">
              <a:avLst/>
            </a:prstGeom>
          </p:spPr>
          <p:style>
            <a:lnRef idx="1">
              <a:schemeClr val="accent6"/>
            </a:lnRef>
            <a:fillRef idx="0">
              <a:schemeClr val="accent6"/>
            </a:fillRef>
            <a:effectRef idx="0">
              <a:schemeClr val="accent6"/>
            </a:effectRef>
            <a:fontRef idx="minor">
              <a:schemeClr val="tx1"/>
            </a:fontRef>
          </p:style>
        </p:cxnSp>
      </p:grpSp>
      <p:sp>
        <p:nvSpPr>
          <p:cNvPr id="8" name="Forma libre: forma 7">
            <a:extLst>
              <a:ext uri="{FF2B5EF4-FFF2-40B4-BE49-F238E27FC236}">
                <a16:creationId xmlns:a16="http://schemas.microsoft.com/office/drawing/2014/main" id="{7768B7E9-0DCD-BFD0-3655-0A45B43F8A1A}"/>
              </a:ext>
            </a:extLst>
          </p:cNvPr>
          <p:cNvSpPr/>
          <p:nvPr/>
        </p:nvSpPr>
        <p:spPr>
          <a:xfrm>
            <a:off x="6224763" y="2871482"/>
            <a:ext cx="3656546" cy="1014891"/>
          </a:xfrm>
          <a:custGeom>
            <a:avLst/>
            <a:gdLst/>
            <a:ahLst/>
            <a:cxnLst/>
            <a:rect l="0" t="0" r="0" b="0"/>
            <a:pathLst>
              <a:path>
                <a:moveTo>
                  <a:pt x="0" y="0"/>
                </a:moveTo>
                <a:lnTo>
                  <a:pt x="0" y="937817"/>
                </a:lnTo>
                <a:lnTo>
                  <a:pt x="3656546" y="937817"/>
                </a:lnTo>
                <a:lnTo>
                  <a:pt x="3656546" y="1014891"/>
                </a:lnTo>
              </a:path>
            </a:pathLst>
          </a:custGeom>
          <a:noFill/>
          <a:ln>
            <a:no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orma libre: forma 13">
            <a:extLst>
              <a:ext uri="{FF2B5EF4-FFF2-40B4-BE49-F238E27FC236}">
                <a16:creationId xmlns:a16="http://schemas.microsoft.com/office/drawing/2014/main" id="{C06F9F28-3928-A44A-0FDD-1BCA9E5E4FCE}"/>
              </a:ext>
            </a:extLst>
          </p:cNvPr>
          <p:cNvSpPr/>
          <p:nvPr/>
        </p:nvSpPr>
        <p:spPr>
          <a:xfrm>
            <a:off x="8418388" y="4444596"/>
            <a:ext cx="91440" cy="310344"/>
          </a:xfrm>
          <a:custGeom>
            <a:avLst/>
            <a:gdLst/>
            <a:ahLst/>
            <a:cxnLst/>
            <a:rect l="0" t="0" r="0" b="0"/>
            <a:pathLst>
              <a:path>
                <a:moveTo>
                  <a:pt x="56311" y="0"/>
                </a:moveTo>
                <a:lnTo>
                  <a:pt x="56311" y="233269"/>
                </a:lnTo>
                <a:lnTo>
                  <a:pt x="45720" y="233269"/>
                </a:lnTo>
                <a:lnTo>
                  <a:pt x="45720" y="310344"/>
                </a:lnTo>
              </a:path>
            </a:pathLst>
          </a:custGeom>
          <a:noFill/>
          <a:ln>
            <a:no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Forma libre: forma 15">
            <a:extLst>
              <a:ext uri="{FF2B5EF4-FFF2-40B4-BE49-F238E27FC236}">
                <a16:creationId xmlns:a16="http://schemas.microsoft.com/office/drawing/2014/main" id="{1DBB74CB-60F5-9D4D-D79E-4628F1B19500}"/>
              </a:ext>
            </a:extLst>
          </p:cNvPr>
          <p:cNvSpPr/>
          <p:nvPr/>
        </p:nvSpPr>
        <p:spPr>
          <a:xfrm>
            <a:off x="8418347" y="3701024"/>
            <a:ext cx="91440" cy="173595"/>
          </a:xfrm>
          <a:custGeom>
            <a:avLst/>
            <a:gdLst/>
            <a:ahLst/>
            <a:cxnLst/>
            <a:rect l="0" t="0" r="0" b="0"/>
            <a:pathLst>
              <a:path>
                <a:moveTo>
                  <a:pt x="45720" y="0"/>
                </a:moveTo>
                <a:lnTo>
                  <a:pt x="45720" y="96521"/>
                </a:lnTo>
                <a:lnTo>
                  <a:pt x="56352" y="96521"/>
                </a:lnTo>
                <a:lnTo>
                  <a:pt x="56352" y="173595"/>
                </a:lnTo>
              </a:path>
            </a:pathLst>
          </a:custGeom>
          <a:noFill/>
          <a:ln>
            <a:no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3" name="Forma libre: forma 22">
            <a:extLst>
              <a:ext uri="{FF2B5EF4-FFF2-40B4-BE49-F238E27FC236}">
                <a16:creationId xmlns:a16="http://schemas.microsoft.com/office/drawing/2014/main" id="{276A0248-D56B-E9AA-73A4-0493924C676A}"/>
              </a:ext>
            </a:extLst>
          </p:cNvPr>
          <p:cNvSpPr/>
          <p:nvPr/>
        </p:nvSpPr>
        <p:spPr>
          <a:xfrm>
            <a:off x="3159456" y="3723363"/>
            <a:ext cx="1995365" cy="994826"/>
          </a:xfrm>
          <a:custGeom>
            <a:avLst/>
            <a:gdLst/>
            <a:ahLst/>
            <a:cxnLst/>
            <a:rect l="0" t="0" r="0" b="0"/>
            <a:pathLst>
              <a:path>
                <a:moveTo>
                  <a:pt x="0" y="0"/>
                </a:moveTo>
                <a:lnTo>
                  <a:pt x="0" y="917751"/>
                </a:lnTo>
                <a:lnTo>
                  <a:pt x="1995365" y="917751"/>
                </a:lnTo>
                <a:lnTo>
                  <a:pt x="1995365" y="994826"/>
                </a:lnTo>
              </a:path>
            </a:pathLst>
          </a:custGeom>
          <a:noFill/>
          <a:ln>
            <a:no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5" name="Forma libre: forma 24">
            <a:extLst>
              <a:ext uri="{FF2B5EF4-FFF2-40B4-BE49-F238E27FC236}">
                <a16:creationId xmlns:a16="http://schemas.microsoft.com/office/drawing/2014/main" id="{F99D1B3D-4FFD-1E35-82DA-B7262A8A125D}"/>
              </a:ext>
            </a:extLst>
          </p:cNvPr>
          <p:cNvSpPr/>
          <p:nvPr/>
        </p:nvSpPr>
        <p:spPr>
          <a:xfrm>
            <a:off x="3159456" y="3723363"/>
            <a:ext cx="967091" cy="994826"/>
          </a:xfrm>
          <a:custGeom>
            <a:avLst/>
            <a:gdLst/>
            <a:ahLst/>
            <a:cxnLst/>
            <a:rect l="0" t="0" r="0" b="0"/>
            <a:pathLst>
              <a:path>
                <a:moveTo>
                  <a:pt x="0" y="0"/>
                </a:moveTo>
                <a:lnTo>
                  <a:pt x="0" y="917751"/>
                </a:lnTo>
                <a:lnTo>
                  <a:pt x="967091" y="917751"/>
                </a:lnTo>
                <a:lnTo>
                  <a:pt x="967091" y="994826"/>
                </a:lnTo>
              </a:path>
            </a:pathLst>
          </a:custGeom>
          <a:noFill/>
          <a:ln>
            <a:no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6" name="Forma libre: forma 25">
            <a:extLst>
              <a:ext uri="{FF2B5EF4-FFF2-40B4-BE49-F238E27FC236}">
                <a16:creationId xmlns:a16="http://schemas.microsoft.com/office/drawing/2014/main" id="{51A69AE2-4A25-19C4-CA27-68E0BEF7BACF}"/>
              </a:ext>
            </a:extLst>
          </p:cNvPr>
          <p:cNvSpPr/>
          <p:nvPr/>
        </p:nvSpPr>
        <p:spPr>
          <a:xfrm>
            <a:off x="2378153" y="3723363"/>
            <a:ext cx="91440" cy="994826"/>
          </a:xfrm>
          <a:custGeom>
            <a:avLst/>
            <a:gdLst/>
            <a:ahLst/>
            <a:cxnLst/>
            <a:rect l="0" t="0" r="0" b="0"/>
            <a:pathLst>
              <a:path>
                <a:moveTo>
                  <a:pt x="95502" y="0"/>
                </a:moveTo>
                <a:lnTo>
                  <a:pt x="95502" y="917751"/>
                </a:lnTo>
                <a:lnTo>
                  <a:pt x="45720" y="917751"/>
                </a:lnTo>
                <a:lnTo>
                  <a:pt x="45720" y="994826"/>
                </a:lnTo>
              </a:path>
            </a:pathLst>
          </a:custGeom>
          <a:noFill/>
          <a:ln>
            <a:no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7" name="Forma libre: forma 26">
            <a:extLst>
              <a:ext uri="{FF2B5EF4-FFF2-40B4-BE49-F238E27FC236}">
                <a16:creationId xmlns:a16="http://schemas.microsoft.com/office/drawing/2014/main" id="{0F929F3A-C2F5-CC71-244F-2A6B3FA873E9}"/>
              </a:ext>
            </a:extLst>
          </p:cNvPr>
          <p:cNvSpPr/>
          <p:nvPr/>
        </p:nvSpPr>
        <p:spPr>
          <a:xfrm>
            <a:off x="1051669" y="3723363"/>
            <a:ext cx="2107787" cy="957986"/>
          </a:xfrm>
          <a:custGeom>
            <a:avLst/>
            <a:gdLst/>
            <a:ahLst/>
            <a:cxnLst/>
            <a:rect l="0" t="0" r="0" b="0"/>
            <a:pathLst>
              <a:path>
                <a:moveTo>
                  <a:pt x="2107787" y="0"/>
                </a:moveTo>
                <a:lnTo>
                  <a:pt x="2107787" y="880912"/>
                </a:lnTo>
                <a:lnTo>
                  <a:pt x="0" y="880912"/>
                </a:lnTo>
                <a:lnTo>
                  <a:pt x="0" y="957986"/>
                </a:lnTo>
              </a:path>
            </a:pathLst>
          </a:custGeom>
          <a:noFill/>
          <a:ln>
            <a:no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1" name="Forma libre: forma 30">
            <a:extLst>
              <a:ext uri="{FF2B5EF4-FFF2-40B4-BE49-F238E27FC236}">
                <a16:creationId xmlns:a16="http://schemas.microsoft.com/office/drawing/2014/main" id="{A000FDAF-62F5-A967-94D4-6584ACB95644}"/>
              </a:ext>
            </a:extLst>
          </p:cNvPr>
          <p:cNvSpPr/>
          <p:nvPr/>
        </p:nvSpPr>
        <p:spPr>
          <a:xfrm>
            <a:off x="1039389" y="2296931"/>
            <a:ext cx="6421041" cy="1597810"/>
          </a:xfrm>
          <a:custGeom>
            <a:avLst/>
            <a:gdLst/>
            <a:ahLst/>
            <a:cxnLst/>
            <a:rect l="0" t="0" r="0" b="0"/>
            <a:pathLst>
              <a:path>
                <a:moveTo>
                  <a:pt x="6421041" y="0"/>
                </a:moveTo>
                <a:lnTo>
                  <a:pt x="6421041" y="1520736"/>
                </a:lnTo>
                <a:lnTo>
                  <a:pt x="0" y="1520736"/>
                </a:lnTo>
                <a:lnTo>
                  <a:pt x="0" y="1597810"/>
                </a:lnTo>
              </a:path>
            </a:pathLst>
          </a:custGeom>
          <a:noFill/>
          <a:ln>
            <a:no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4" name="Rectángulo: esquinas redondeadas 33">
            <a:extLst>
              <a:ext uri="{FF2B5EF4-FFF2-40B4-BE49-F238E27FC236}">
                <a16:creationId xmlns:a16="http://schemas.microsoft.com/office/drawing/2014/main" id="{2C7ABA36-3D39-09A9-0C3F-6D4EA653E4A1}"/>
              </a:ext>
            </a:extLst>
          </p:cNvPr>
          <p:cNvSpPr/>
          <p:nvPr/>
        </p:nvSpPr>
        <p:spPr>
          <a:xfrm>
            <a:off x="3781299" y="1887643"/>
            <a:ext cx="1210085" cy="528312"/>
          </a:xfrm>
          <a:prstGeom prst="roundRect">
            <a:avLst>
              <a:gd name="adj" fmla="val 10000"/>
            </a:avLst>
          </a:prstGeom>
          <a:solidFill>
            <a:schemeClr val="accent5">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7" name="Forma libre: forma 36">
            <a:extLst>
              <a:ext uri="{FF2B5EF4-FFF2-40B4-BE49-F238E27FC236}">
                <a16:creationId xmlns:a16="http://schemas.microsoft.com/office/drawing/2014/main" id="{EABF5FE9-35F2-820A-6773-79C52089821D}"/>
              </a:ext>
            </a:extLst>
          </p:cNvPr>
          <p:cNvSpPr/>
          <p:nvPr/>
        </p:nvSpPr>
        <p:spPr>
          <a:xfrm>
            <a:off x="3873743" y="1975464"/>
            <a:ext cx="1210085" cy="528312"/>
          </a:xfrm>
          <a:custGeom>
            <a:avLst/>
            <a:gdLst>
              <a:gd name="connsiteX0" fmla="*/ 0 w 1210085"/>
              <a:gd name="connsiteY0" fmla="*/ 52831 h 528312"/>
              <a:gd name="connsiteX1" fmla="*/ 52831 w 1210085"/>
              <a:gd name="connsiteY1" fmla="*/ 0 h 528312"/>
              <a:gd name="connsiteX2" fmla="*/ 1157254 w 1210085"/>
              <a:gd name="connsiteY2" fmla="*/ 0 h 528312"/>
              <a:gd name="connsiteX3" fmla="*/ 1210085 w 1210085"/>
              <a:gd name="connsiteY3" fmla="*/ 52831 h 528312"/>
              <a:gd name="connsiteX4" fmla="*/ 1210085 w 1210085"/>
              <a:gd name="connsiteY4" fmla="*/ 475481 h 528312"/>
              <a:gd name="connsiteX5" fmla="*/ 1157254 w 1210085"/>
              <a:gd name="connsiteY5" fmla="*/ 528312 h 528312"/>
              <a:gd name="connsiteX6" fmla="*/ 52831 w 1210085"/>
              <a:gd name="connsiteY6" fmla="*/ 528312 h 528312"/>
              <a:gd name="connsiteX7" fmla="*/ 0 w 1210085"/>
              <a:gd name="connsiteY7" fmla="*/ 475481 h 528312"/>
              <a:gd name="connsiteX8" fmla="*/ 0 w 1210085"/>
              <a:gd name="connsiteY8" fmla="*/ 52831 h 52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085" h="528312">
                <a:moveTo>
                  <a:pt x="0" y="52831"/>
                </a:moveTo>
                <a:cubicBezTo>
                  <a:pt x="0" y="23653"/>
                  <a:pt x="23653" y="0"/>
                  <a:pt x="52831" y="0"/>
                </a:cubicBezTo>
                <a:lnTo>
                  <a:pt x="1157254" y="0"/>
                </a:lnTo>
                <a:cubicBezTo>
                  <a:pt x="1186432" y="0"/>
                  <a:pt x="1210085" y="23653"/>
                  <a:pt x="1210085" y="52831"/>
                </a:cubicBezTo>
                <a:lnTo>
                  <a:pt x="1210085" y="475481"/>
                </a:lnTo>
                <a:cubicBezTo>
                  <a:pt x="1210085" y="504659"/>
                  <a:pt x="1186432" y="528312"/>
                  <a:pt x="1157254" y="528312"/>
                </a:cubicBezTo>
                <a:lnTo>
                  <a:pt x="52831" y="528312"/>
                </a:lnTo>
                <a:cubicBezTo>
                  <a:pt x="23653" y="528312"/>
                  <a:pt x="0" y="504659"/>
                  <a:pt x="0" y="475481"/>
                </a:cubicBezTo>
                <a:lnTo>
                  <a:pt x="0" y="5283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3574" tIns="53574" rIns="53574" bIns="53574" numCol="1" spcCol="1270" anchor="t" anchorCtr="0">
            <a:noAutofit/>
          </a:bodyPr>
          <a:lstStyle/>
          <a:p>
            <a:pPr marL="0" lvl="0" indent="0" algn="ctr" defTabSz="444500">
              <a:lnSpc>
                <a:spcPct val="90000"/>
              </a:lnSpc>
              <a:spcBef>
                <a:spcPct val="0"/>
              </a:spcBef>
              <a:spcAft>
                <a:spcPts val="0"/>
              </a:spcAft>
              <a:buNone/>
            </a:pPr>
            <a:r>
              <a:rPr lang="es-MX" sz="1000" kern="1200"/>
              <a:t>Oscar </a:t>
            </a:r>
          </a:p>
          <a:p>
            <a:pPr marL="0" lvl="0" indent="0" algn="ctr" defTabSz="444500">
              <a:lnSpc>
                <a:spcPct val="90000"/>
              </a:lnSpc>
              <a:spcBef>
                <a:spcPct val="0"/>
              </a:spcBef>
              <a:spcAft>
                <a:spcPts val="0"/>
              </a:spcAft>
              <a:buNone/>
            </a:pPr>
            <a:r>
              <a:rPr lang="es-MX" sz="1000" kern="1200"/>
              <a:t>de Buen</a:t>
            </a:r>
          </a:p>
        </p:txBody>
      </p:sp>
      <p:sp>
        <p:nvSpPr>
          <p:cNvPr id="39" name="Rectángulo: esquinas redondeadas 38">
            <a:extLst>
              <a:ext uri="{FF2B5EF4-FFF2-40B4-BE49-F238E27FC236}">
                <a16:creationId xmlns:a16="http://schemas.microsoft.com/office/drawing/2014/main" id="{B2E29876-4F64-B853-EC2C-476F7BB612B8}"/>
              </a:ext>
            </a:extLst>
          </p:cNvPr>
          <p:cNvSpPr/>
          <p:nvPr/>
        </p:nvSpPr>
        <p:spPr>
          <a:xfrm>
            <a:off x="6853959" y="1902431"/>
            <a:ext cx="1146030" cy="528312"/>
          </a:xfrm>
          <a:prstGeom prst="roundRect">
            <a:avLst>
              <a:gd name="adj" fmla="val 10000"/>
            </a:avLst>
          </a:prstGeom>
          <a:solidFill>
            <a:schemeClr val="accent5">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0" name="Forma libre: forma 39">
            <a:extLst>
              <a:ext uri="{FF2B5EF4-FFF2-40B4-BE49-F238E27FC236}">
                <a16:creationId xmlns:a16="http://schemas.microsoft.com/office/drawing/2014/main" id="{95A17C27-054C-49A1-29CA-E9EEFD8A97DE}"/>
              </a:ext>
            </a:extLst>
          </p:cNvPr>
          <p:cNvSpPr/>
          <p:nvPr/>
        </p:nvSpPr>
        <p:spPr>
          <a:xfrm>
            <a:off x="6946402" y="1975464"/>
            <a:ext cx="1146030" cy="528312"/>
          </a:xfrm>
          <a:custGeom>
            <a:avLst/>
            <a:gdLst>
              <a:gd name="connsiteX0" fmla="*/ 0 w 1146030"/>
              <a:gd name="connsiteY0" fmla="*/ 52831 h 528312"/>
              <a:gd name="connsiteX1" fmla="*/ 52831 w 1146030"/>
              <a:gd name="connsiteY1" fmla="*/ 0 h 528312"/>
              <a:gd name="connsiteX2" fmla="*/ 1093199 w 1146030"/>
              <a:gd name="connsiteY2" fmla="*/ 0 h 528312"/>
              <a:gd name="connsiteX3" fmla="*/ 1146030 w 1146030"/>
              <a:gd name="connsiteY3" fmla="*/ 52831 h 528312"/>
              <a:gd name="connsiteX4" fmla="*/ 1146030 w 1146030"/>
              <a:gd name="connsiteY4" fmla="*/ 475481 h 528312"/>
              <a:gd name="connsiteX5" fmla="*/ 1093199 w 1146030"/>
              <a:gd name="connsiteY5" fmla="*/ 528312 h 528312"/>
              <a:gd name="connsiteX6" fmla="*/ 52831 w 1146030"/>
              <a:gd name="connsiteY6" fmla="*/ 528312 h 528312"/>
              <a:gd name="connsiteX7" fmla="*/ 0 w 1146030"/>
              <a:gd name="connsiteY7" fmla="*/ 475481 h 528312"/>
              <a:gd name="connsiteX8" fmla="*/ 0 w 1146030"/>
              <a:gd name="connsiteY8" fmla="*/ 52831 h 52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6030" h="528312">
                <a:moveTo>
                  <a:pt x="0" y="52831"/>
                </a:moveTo>
                <a:cubicBezTo>
                  <a:pt x="0" y="23653"/>
                  <a:pt x="23653" y="0"/>
                  <a:pt x="52831" y="0"/>
                </a:cubicBezTo>
                <a:lnTo>
                  <a:pt x="1093199" y="0"/>
                </a:lnTo>
                <a:cubicBezTo>
                  <a:pt x="1122377" y="0"/>
                  <a:pt x="1146030" y="23653"/>
                  <a:pt x="1146030" y="52831"/>
                </a:cubicBezTo>
                <a:lnTo>
                  <a:pt x="1146030" y="475481"/>
                </a:lnTo>
                <a:cubicBezTo>
                  <a:pt x="1146030" y="504659"/>
                  <a:pt x="1122377" y="528312"/>
                  <a:pt x="1093199" y="528312"/>
                </a:cubicBezTo>
                <a:lnTo>
                  <a:pt x="52831" y="528312"/>
                </a:lnTo>
                <a:cubicBezTo>
                  <a:pt x="23653" y="528312"/>
                  <a:pt x="0" y="504659"/>
                  <a:pt x="0" y="475481"/>
                </a:cubicBezTo>
                <a:lnTo>
                  <a:pt x="0" y="5283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3574" tIns="53574" rIns="53574" bIns="53574" numCol="1" spcCol="1270" anchor="t" anchorCtr="0">
            <a:noAutofit/>
          </a:bodyPr>
          <a:lstStyle/>
          <a:p>
            <a:pPr marL="0" lvl="0" indent="0" algn="ctr" defTabSz="444500">
              <a:lnSpc>
                <a:spcPct val="90000"/>
              </a:lnSpc>
              <a:spcBef>
                <a:spcPct val="0"/>
              </a:spcBef>
              <a:spcAft>
                <a:spcPct val="35000"/>
              </a:spcAft>
              <a:buNone/>
            </a:pPr>
            <a:r>
              <a:rPr lang="es-MX" sz="1000" kern="1200"/>
              <a:t>Juan Carlos Echeverry*</a:t>
            </a:r>
          </a:p>
        </p:txBody>
      </p:sp>
      <p:sp>
        <p:nvSpPr>
          <p:cNvPr id="54" name="Rectángulo: esquinas redondeadas 53">
            <a:extLst>
              <a:ext uri="{FF2B5EF4-FFF2-40B4-BE49-F238E27FC236}">
                <a16:creationId xmlns:a16="http://schemas.microsoft.com/office/drawing/2014/main" id="{2E6FAE74-18AF-5809-64C5-0E564022953F}"/>
              </a:ext>
            </a:extLst>
          </p:cNvPr>
          <p:cNvSpPr/>
          <p:nvPr/>
        </p:nvSpPr>
        <p:spPr>
          <a:xfrm>
            <a:off x="291426" y="3894742"/>
            <a:ext cx="831600" cy="528312"/>
          </a:xfrm>
          <a:prstGeom prst="roundRect">
            <a:avLst>
              <a:gd name="adj" fmla="val 10000"/>
            </a:avLst>
          </a:prstGeom>
          <a:solidFill>
            <a:schemeClr val="accent5">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5" name="Forma libre: forma 54">
            <a:extLst>
              <a:ext uri="{FF2B5EF4-FFF2-40B4-BE49-F238E27FC236}">
                <a16:creationId xmlns:a16="http://schemas.microsoft.com/office/drawing/2014/main" id="{C32D5AAF-4992-EFAA-3710-9D83036055AA}"/>
              </a:ext>
            </a:extLst>
          </p:cNvPr>
          <p:cNvSpPr/>
          <p:nvPr/>
        </p:nvSpPr>
        <p:spPr>
          <a:xfrm>
            <a:off x="414349" y="3982563"/>
            <a:ext cx="831600" cy="528312"/>
          </a:xfrm>
          <a:custGeom>
            <a:avLst/>
            <a:gdLst>
              <a:gd name="connsiteX0" fmla="*/ 0 w 1019676"/>
              <a:gd name="connsiteY0" fmla="*/ 52831 h 528312"/>
              <a:gd name="connsiteX1" fmla="*/ 52831 w 1019676"/>
              <a:gd name="connsiteY1" fmla="*/ 0 h 528312"/>
              <a:gd name="connsiteX2" fmla="*/ 966845 w 1019676"/>
              <a:gd name="connsiteY2" fmla="*/ 0 h 528312"/>
              <a:gd name="connsiteX3" fmla="*/ 1019676 w 1019676"/>
              <a:gd name="connsiteY3" fmla="*/ 52831 h 528312"/>
              <a:gd name="connsiteX4" fmla="*/ 1019676 w 1019676"/>
              <a:gd name="connsiteY4" fmla="*/ 475481 h 528312"/>
              <a:gd name="connsiteX5" fmla="*/ 966845 w 1019676"/>
              <a:gd name="connsiteY5" fmla="*/ 528312 h 528312"/>
              <a:gd name="connsiteX6" fmla="*/ 52831 w 1019676"/>
              <a:gd name="connsiteY6" fmla="*/ 528312 h 528312"/>
              <a:gd name="connsiteX7" fmla="*/ 0 w 1019676"/>
              <a:gd name="connsiteY7" fmla="*/ 475481 h 528312"/>
              <a:gd name="connsiteX8" fmla="*/ 0 w 1019676"/>
              <a:gd name="connsiteY8" fmla="*/ 52831 h 52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676" h="528312">
                <a:moveTo>
                  <a:pt x="0" y="52831"/>
                </a:moveTo>
                <a:cubicBezTo>
                  <a:pt x="0" y="23653"/>
                  <a:pt x="23653" y="0"/>
                  <a:pt x="52831" y="0"/>
                </a:cubicBezTo>
                <a:lnTo>
                  <a:pt x="966845" y="0"/>
                </a:lnTo>
                <a:cubicBezTo>
                  <a:pt x="996023" y="0"/>
                  <a:pt x="1019676" y="23653"/>
                  <a:pt x="1019676" y="52831"/>
                </a:cubicBezTo>
                <a:lnTo>
                  <a:pt x="1019676" y="475481"/>
                </a:lnTo>
                <a:cubicBezTo>
                  <a:pt x="1019676" y="504659"/>
                  <a:pt x="996023" y="528312"/>
                  <a:pt x="966845" y="528312"/>
                </a:cubicBezTo>
                <a:lnTo>
                  <a:pt x="52831" y="528312"/>
                </a:lnTo>
                <a:cubicBezTo>
                  <a:pt x="23653" y="528312"/>
                  <a:pt x="0" y="504659"/>
                  <a:pt x="0" y="475481"/>
                </a:cubicBezTo>
                <a:lnTo>
                  <a:pt x="0" y="5283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3574" tIns="53574" rIns="53574" bIns="53574" numCol="1" spcCol="1270" anchor="t" anchorCtr="0">
            <a:noAutofit/>
          </a:bodyPr>
          <a:lstStyle/>
          <a:p>
            <a:pPr marL="0" lvl="0" indent="0" algn="ctr" defTabSz="444500">
              <a:lnSpc>
                <a:spcPct val="90000"/>
              </a:lnSpc>
              <a:spcBef>
                <a:spcPct val="0"/>
              </a:spcBef>
              <a:spcAft>
                <a:spcPct val="35000"/>
              </a:spcAft>
              <a:buNone/>
            </a:pPr>
            <a:r>
              <a:rPr lang="es-MX" sz="1000" kern="1200"/>
              <a:t>Diana González</a:t>
            </a:r>
          </a:p>
        </p:txBody>
      </p:sp>
      <p:sp>
        <p:nvSpPr>
          <p:cNvPr id="56" name="Rectángulo: esquinas redondeadas 55">
            <a:extLst>
              <a:ext uri="{FF2B5EF4-FFF2-40B4-BE49-F238E27FC236}">
                <a16:creationId xmlns:a16="http://schemas.microsoft.com/office/drawing/2014/main" id="{300EF5D6-793E-1348-5097-0EDB9171239D}"/>
              </a:ext>
            </a:extLst>
          </p:cNvPr>
          <p:cNvSpPr/>
          <p:nvPr/>
        </p:nvSpPr>
        <p:spPr>
          <a:xfrm>
            <a:off x="5377485" y="2343169"/>
            <a:ext cx="1248506" cy="528312"/>
          </a:xfrm>
          <a:prstGeom prst="roundRect">
            <a:avLst>
              <a:gd name="adj" fmla="val 10000"/>
            </a:avLst>
          </a:prstGeom>
          <a:solidFill>
            <a:schemeClr val="accent5">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7" name="Forma libre: forma 56">
            <a:extLst>
              <a:ext uri="{FF2B5EF4-FFF2-40B4-BE49-F238E27FC236}">
                <a16:creationId xmlns:a16="http://schemas.microsoft.com/office/drawing/2014/main" id="{A037E586-C526-8504-0CAB-17F06955CDFC}"/>
              </a:ext>
            </a:extLst>
          </p:cNvPr>
          <p:cNvSpPr/>
          <p:nvPr/>
        </p:nvSpPr>
        <p:spPr>
          <a:xfrm>
            <a:off x="5469929" y="2430990"/>
            <a:ext cx="1248506" cy="528312"/>
          </a:xfrm>
          <a:custGeom>
            <a:avLst/>
            <a:gdLst>
              <a:gd name="connsiteX0" fmla="*/ 0 w 1248506"/>
              <a:gd name="connsiteY0" fmla="*/ 52831 h 528312"/>
              <a:gd name="connsiteX1" fmla="*/ 52831 w 1248506"/>
              <a:gd name="connsiteY1" fmla="*/ 0 h 528312"/>
              <a:gd name="connsiteX2" fmla="*/ 1195675 w 1248506"/>
              <a:gd name="connsiteY2" fmla="*/ 0 h 528312"/>
              <a:gd name="connsiteX3" fmla="*/ 1248506 w 1248506"/>
              <a:gd name="connsiteY3" fmla="*/ 52831 h 528312"/>
              <a:gd name="connsiteX4" fmla="*/ 1248506 w 1248506"/>
              <a:gd name="connsiteY4" fmla="*/ 475481 h 528312"/>
              <a:gd name="connsiteX5" fmla="*/ 1195675 w 1248506"/>
              <a:gd name="connsiteY5" fmla="*/ 528312 h 528312"/>
              <a:gd name="connsiteX6" fmla="*/ 52831 w 1248506"/>
              <a:gd name="connsiteY6" fmla="*/ 528312 h 528312"/>
              <a:gd name="connsiteX7" fmla="*/ 0 w 1248506"/>
              <a:gd name="connsiteY7" fmla="*/ 475481 h 528312"/>
              <a:gd name="connsiteX8" fmla="*/ 0 w 1248506"/>
              <a:gd name="connsiteY8" fmla="*/ 52831 h 52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8506" h="528312">
                <a:moveTo>
                  <a:pt x="0" y="52831"/>
                </a:moveTo>
                <a:cubicBezTo>
                  <a:pt x="0" y="23653"/>
                  <a:pt x="23653" y="0"/>
                  <a:pt x="52831" y="0"/>
                </a:cubicBezTo>
                <a:lnTo>
                  <a:pt x="1195675" y="0"/>
                </a:lnTo>
                <a:cubicBezTo>
                  <a:pt x="1224853" y="0"/>
                  <a:pt x="1248506" y="23653"/>
                  <a:pt x="1248506" y="52831"/>
                </a:cubicBezTo>
                <a:lnTo>
                  <a:pt x="1248506" y="475481"/>
                </a:lnTo>
                <a:cubicBezTo>
                  <a:pt x="1248506" y="504659"/>
                  <a:pt x="1224853" y="528312"/>
                  <a:pt x="1195675" y="528312"/>
                </a:cubicBezTo>
                <a:lnTo>
                  <a:pt x="52831" y="528312"/>
                </a:lnTo>
                <a:cubicBezTo>
                  <a:pt x="23653" y="528312"/>
                  <a:pt x="0" y="504659"/>
                  <a:pt x="0" y="475481"/>
                </a:cubicBezTo>
                <a:lnTo>
                  <a:pt x="0" y="5283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3574" tIns="53574" rIns="53574" bIns="53574" numCol="1" spcCol="1270" anchor="t" anchorCtr="0">
            <a:noAutofit/>
          </a:bodyPr>
          <a:lstStyle/>
          <a:p>
            <a:pPr marL="0" lvl="0" indent="0" algn="ctr" defTabSz="444500">
              <a:lnSpc>
                <a:spcPct val="90000"/>
              </a:lnSpc>
              <a:spcBef>
                <a:spcPct val="0"/>
              </a:spcBef>
              <a:spcAft>
                <a:spcPct val="35000"/>
              </a:spcAft>
              <a:buNone/>
            </a:pPr>
            <a:r>
              <a:rPr lang="es-MX" sz="1000" kern="1200"/>
              <a:t>Manuel </a:t>
            </a:r>
            <a:br>
              <a:rPr lang="es-MX" sz="1000" kern="1200"/>
            </a:br>
            <a:r>
              <a:rPr lang="es-MX" sz="1000" kern="1200"/>
              <a:t>Rodríguez Arregui</a:t>
            </a:r>
          </a:p>
        </p:txBody>
      </p:sp>
      <p:sp>
        <p:nvSpPr>
          <p:cNvPr id="58" name="Rectángulo: esquinas redondeadas 57">
            <a:extLst>
              <a:ext uri="{FF2B5EF4-FFF2-40B4-BE49-F238E27FC236}">
                <a16:creationId xmlns:a16="http://schemas.microsoft.com/office/drawing/2014/main" id="{74F2E81C-BF14-0FA4-D1D3-216B6565A79F}"/>
              </a:ext>
            </a:extLst>
          </p:cNvPr>
          <p:cNvSpPr/>
          <p:nvPr/>
        </p:nvSpPr>
        <p:spPr>
          <a:xfrm>
            <a:off x="4737310" y="3078329"/>
            <a:ext cx="1019676" cy="609910"/>
          </a:xfrm>
          <a:prstGeom prst="roundRect">
            <a:avLst>
              <a:gd name="adj" fmla="val 10000"/>
            </a:avLst>
          </a:prstGeom>
          <a:solidFill>
            <a:schemeClr val="accent5">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9" name="Forma libre: forma 58">
            <a:extLst>
              <a:ext uri="{FF2B5EF4-FFF2-40B4-BE49-F238E27FC236}">
                <a16:creationId xmlns:a16="http://schemas.microsoft.com/office/drawing/2014/main" id="{984486A2-8C9B-27CC-ADD0-403C113BF895}"/>
              </a:ext>
            </a:extLst>
          </p:cNvPr>
          <p:cNvSpPr/>
          <p:nvPr/>
        </p:nvSpPr>
        <p:spPr>
          <a:xfrm>
            <a:off x="4829753" y="3166149"/>
            <a:ext cx="1019676" cy="609910"/>
          </a:xfrm>
          <a:custGeom>
            <a:avLst/>
            <a:gdLst>
              <a:gd name="connsiteX0" fmla="*/ 0 w 1019676"/>
              <a:gd name="connsiteY0" fmla="*/ 60991 h 609910"/>
              <a:gd name="connsiteX1" fmla="*/ 60991 w 1019676"/>
              <a:gd name="connsiteY1" fmla="*/ 0 h 609910"/>
              <a:gd name="connsiteX2" fmla="*/ 958685 w 1019676"/>
              <a:gd name="connsiteY2" fmla="*/ 0 h 609910"/>
              <a:gd name="connsiteX3" fmla="*/ 1019676 w 1019676"/>
              <a:gd name="connsiteY3" fmla="*/ 60991 h 609910"/>
              <a:gd name="connsiteX4" fmla="*/ 1019676 w 1019676"/>
              <a:gd name="connsiteY4" fmla="*/ 548919 h 609910"/>
              <a:gd name="connsiteX5" fmla="*/ 958685 w 1019676"/>
              <a:gd name="connsiteY5" fmla="*/ 609910 h 609910"/>
              <a:gd name="connsiteX6" fmla="*/ 60991 w 1019676"/>
              <a:gd name="connsiteY6" fmla="*/ 609910 h 609910"/>
              <a:gd name="connsiteX7" fmla="*/ 0 w 1019676"/>
              <a:gd name="connsiteY7" fmla="*/ 548919 h 609910"/>
              <a:gd name="connsiteX8" fmla="*/ 0 w 1019676"/>
              <a:gd name="connsiteY8" fmla="*/ 60991 h 60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676" h="609910">
                <a:moveTo>
                  <a:pt x="0" y="60991"/>
                </a:moveTo>
                <a:cubicBezTo>
                  <a:pt x="0" y="27307"/>
                  <a:pt x="27307" y="0"/>
                  <a:pt x="60991" y="0"/>
                </a:cubicBezTo>
                <a:lnTo>
                  <a:pt x="958685" y="0"/>
                </a:lnTo>
                <a:cubicBezTo>
                  <a:pt x="992369" y="0"/>
                  <a:pt x="1019676" y="27307"/>
                  <a:pt x="1019676" y="60991"/>
                </a:cubicBezTo>
                <a:lnTo>
                  <a:pt x="1019676" y="548919"/>
                </a:lnTo>
                <a:cubicBezTo>
                  <a:pt x="1019676" y="582603"/>
                  <a:pt x="992369" y="609910"/>
                  <a:pt x="958685" y="609910"/>
                </a:cubicBezTo>
                <a:lnTo>
                  <a:pt x="60991" y="609910"/>
                </a:lnTo>
                <a:cubicBezTo>
                  <a:pt x="27307" y="609910"/>
                  <a:pt x="0" y="582603"/>
                  <a:pt x="0" y="548919"/>
                </a:cubicBezTo>
                <a:lnTo>
                  <a:pt x="0" y="6099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5964" tIns="55964" rIns="55964" bIns="55964" numCol="1" spcCol="1270" anchor="t" anchorCtr="0">
            <a:noAutofit/>
          </a:bodyPr>
          <a:lstStyle/>
          <a:p>
            <a:pPr marL="0" lvl="0" indent="0" algn="ctr" defTabSz="444500">
              <a:lnSpc>
                <a:spcPct val="90000"/>
              </a:lnSpc>
              <a:spcBef>
                <a:spcPct val="0"/>
              </a:spcBef>
              <a:spcAft>
                <a:spcPts val="0"/>
              </a:spcAft>
              <a:buNone/>
            </a:pPr>
            <a:r>
              <a:rPr lang="es-MX" sz="1000" kern="1200"/>
              <a:t>Gabriel </a:t>
            </a:r>
          </a:p>
          <a:p>
            <a:pPr marL="0" lvl="0" indent="0" algn="ctr" defTabSz="444500">
              <a:lnSpc>
                <a:spcPct val="90000"/>
              </a:lnSpc>
              <a:spcBef>
                <a:spcPct val="0"/>
              </a:spcBef>
              <a:spcAft>
                <a:spcPts val="0"/>
              </a:spcAft>
              <a:buNone/>
            </a:pPr>
            <a:r>
              <a:rPr lang="es-MX" sz="1000" kern="1200"/>
              <a:t>Cerdio</a:t>
            </a:r>
          </a:p>
        </p:txBody>
      </p:sp>
      <p:sp>
        <p:nvSpPr>
          <p:cNvPr id="60" name="Rectángulo: esquinas redondeadas 59">
            <a:extLst>
              <a:ext uri="{FF2B5EF4-FFF2-40B4-BE49-F238E27FC236}">
                <a16:creationId xmlns:a16="http://schemas.microsoft.com/office/drawing/2014/main" id="{B638C366-1EA4-7879-E238-E376280AD77B}"/>
              </a:ext>
            </a:extLst>
          </p:cNvPr>
          <p:cNvSpPr/>
          <p:nvPr/>
        </p:nvSpPr>
        <p:spPr>
          <a:xfrm>
            <a:off x="293060" y="4772498"/>
            <a:ext cx="831600" cy="528312"/>
          </a:xfrm>
          <a:prstGeom prst="roundRect">
            <a:avLst>
              <a:gd name="adj" fmla="val 10000"/>
            </a:avLst>
          </a:prstGeom>
          <a:solidFill>
            <a:srgbClr val="ADB9C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2" name="Forma libre: forma 61">
            <a:extLst>
              <a:ext uri="{FF2B5EF4-FFF2-40B4-BE49-F238E27FC236}">
                <a16:creationId xmlns:a16="http://schemas.microsoft.com/office/drawing/2014/main" id="{40B860A9-4388-2468-BAD7-09F7498AC727}"/>
              </a:ext>
            </a:extLst>
          </p:cNvPr>
          <p:cNvSpPr/>
          <p:nvPr/>
        </p:nvSpPr>
        <p:spPr>
          <a:xfrm>
            <a:off x="415983" y="4860319"/>
            <a:ext cx="831600" cy="528312"/>
          </a:xfrm>
          <a:custGeom>
            <a:avLst/>
            <a:gdLst>
              <a:gd name="connsiteX0" fmla="*/ 0 w 1019676"/>
              <a:gd name="connsiteY0" fmla="*/ 52831 h 528312"/>
              <a:gd name="connsiteX1" fmla="*/ 52831 w 1019676"/>
              <a:gd name="connsiteY1" fmla="*/ 0 h 528312"/>
              <a:gd name="connsiteX2" fmla="*/ 966845 w 1019676"/>
              <a:gd name="connsiteY2" fmla="*/ 0 h 528312"/>
              <a:gd name="connsiteX3" fmla="*/ 1019676 w 1019676"/>
              <a:gd name="connsiteY3" fmla="*/ 52831 h 528312"/>
              <a:gd name="connsiteX4" fmla="*/ 1019676 w 1019676"/>
              <a:gd name="connsiteY4" fmla="*/ 475481 h 528312"/>
              <a:gd name="connsiteX5" fmla="*/ 966845 w 1019676"/>
              <a:gd name="connsiteY5" fmla="*/ 528312 h 528312"/>
              <a:gd name="connsiteX6" fmla="*/ 52831 w 1019676"/>
              <a:gd name="connsiteY6" fmla="*/ 528312 h 528312"/>
              <a:gd name="connsiteX7" fmla="*/ 0 w 1019676"/>
              <a:gd name="connsiteY7" fmla="*/ 475481 h 528312"/>
              <a:gd name="connsiteX8" fmla="*/ 0 w 1019676"/>
              <a:gd name="connsiteY8" fmla="*/ 52831 h 52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676" h="528312">
                <a:moveTo>
                  <a:pt x="0" y="52831"/>
                </a:moveTo>
                <a:cubicBezTo>
                  <a:pt x="0" y="23653"/>
                  <a:pt x="23653" y="0"/>
                  <a:pt x="52831" y="0"/>
                </a:cubicBezTo>
                <a:lnTo>
                  <a:pt x="966845" y="0"/>
                </a:lnTo>
                <a:cubicBezTo>
                  <a:pt x="996023" y="0"/>
                  <a:pt x="1019676" y="23653"/>
                  <a:pt x="1019676" y="52831"/>
                </a:cubicBezTo>
                <a:lnTo>
                  <a:pt x="1019676" y="475481"/>
                </a:lnTo>
                <a:cubicBezTo>
                  <a:pt x="1019676" y="504659"/>
                  <a:pt x="996023" y="528312"/>
                  <a:pt x="966845" y="528312"/>
                </a:cubicBezTo>
                <a:lnTo>
                  <a:pt x="52831" y="528312"/>
                </a:lnTo>
                <a:cubicBezTo>
                  <a:pt x="23653" y="528312"/>
                  <a:pt x="0" y="504659"/>
                  <a:pt x="0" y="475481"/>
                </a:cubicBezTo>
                <a:lnTo>
                  <a:pt x="0" y="5283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3574" tIns="53574" rIns="53574" bIns="53574" numCol="1" spcCol="1270" anchor="t" anchorCtr="0">
            <a:noAutofit/>
          </a:bodyPr>
          <a:lstStyle/>
          <a:p>
            <a:pPr marL="0" lvl="0" indent="0" algn="ctr" defTabSz="444500">
              <a:lnSpc>
                <a:spcPct val="90000"/>
              </a:lnSpc>
              <a:spcBef>
                <a:spcPct val="0"/>
              </a:spcBef>
              <a:spcAft>
                <a:spcPct val="35000"/>
              </a:spcAft>
              <a:buNone/>
            </a:pPr>
            <a:r>
              <a:rPr lang="es-MX" sz="1000" kern="1200" noProof="0"/>
              <a:t>Imelsy</a:t>
            </a:r>
            <a:r>
              <a:rPr lang="es-MX" sz="1000" kern="1200"/>
              <a:t> </a:t>
            </a:r>
            <a:br>
              <a:rPr lang="es-MX" sz="1000" kern="1200"/>
            </a:br>
            <a:r>
              <a:rPr lang="es-MX" sz="1000" kern="1200"/>
              <a:t>Miranda</a:t>
            </a:r>
          </a:p>
        </p:txBody>
      </p:sp>
      <p:sp>
        <p:nvSpPr>
          <p:cNvPr id="63" name="Rectángulo: esquinas redondeadas 62">
            <a:extLst>
              <a:ext uri="{FF2B5EF4-FFF2-40B4-BE49-F238E27FC236}">
                <a16:creationId xmlns:a16="http://schemas.microsoft.com/office/drawing/2014/main" id="{21566C70-FC59-04D0-9E97-555E6C6DE4D2}"/>
              </a:ext>
            </a:extLst>
          </p:cNvPr>
          <p:cNvSpPr/>
          <p:nvPr/>
        </p:nvSpPr>
        <p:spPr>
          <a:xfrm>
            <a:off x="3521587" y="4776912"/>
            <a:ext cx="831988" cy="528312"/>
          </a:xfrm>
          <a:prstGeom prst="roundRect">
            <a:avLst>
              <a:gd name="adj" fmla="val 10000"/>
            </a:avLst>
          </a:prstGeom>
          <a:solidFill>
            <a:srgbClr val="ADB9C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5" name="Forma libre: forma 64">
            <a:extLst>
              <a:ext uri="{FF2B5EF4-FFF2-40B4-BE49-F238E27FC236}">
                <a16:creationId xmlns:a16="http://schemas.microsoft.com/office/drawing/2014/main" id="{D690B90A-0D75-3479-9990-CB354F96776D}"/>
              </a:ext>
            </a:extLst>
          </p:cNvPr>
          <p:cNvSpPr/>
          <p:nvPr/>
        </p:nvSpPr>
        <p:spPr>
          <a:xfrm>
            <a:off x="3614030" y="4864733"/>
            <a:ext cx="831988" cy="528312"/>
          </a:xfrm>
          <a:custGeom>
            <a:avLst/>
            <a:gdLst>
              <a:gd name="connsiteX0" fmla="*/ 0 w 831988"/>
              <a:gd name="connsiteY0" fmla="*/ 52831 h 528312"/>
              <a:gd name="connsiteX1" fmla="*/ 52831 w 831988"/>
              <a:gd name="connsiteY1" fmla="*/ 0 h 528312"/>
              <a:gd name="connsiteX2" fmla="*/ 779157 w 831988"/>
              <a:gd name="connsiteY2" fmla="*/ 0 h 528312"/>
              <a:gd name="connsiteX3" fmla="*/ 831988 w 831988"/>
              <a:gd name="connsiteY3" fmla="*/ 52831 h 528312"/>
              <a:gd name="connsiteX4" fmla="*/ 831988 w 831988"/>
              <a:gd name="connsiteY4" fmla="*/ 475481 h 528312"/>
              <a:gd name="connsiteX5" fmla="*/ 779157 w 831988"/>
              <a:gd name="connsiteY5" fmla="*/ 528312 h 528312"/>
              <a:gd name="connsiteX6" fmla="*/ 52831 w 831988"/>
              <a:gd name="connsiteY6" fmla="*/ 528312 h 528312"/>
              <a:gd name="connsiteX7" fmla="*/ 0 w 831988"/>
              <a:gd name="connsiteY7" fmla="*/ 475481 h 528312"/>
              <a:gd name="connsiteX8" fmla="*/ 0 w 831988"/>
              <a:gd name="connsiteY8" fmla="*/ 52831 h 52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988" h="528312">
                <a:moveTo>
                  <a:pt x="0" y="52831"/>
                </a:moveTo>
                <a:cubicBezTo>
                  <a:pt x="0" y="23653"/>
                  <a:pt x="23653" y="0"/>
                  <a:pt x="52831" y="0"/>
                </a:cubicBezTo>
                <a:lnTo>
                  <a:pt x="779157" y="0"/>
                </a:lnTo>
                <a:cubicBezTo>
                  <a:pt x="808335" y="0"/>
                  <a:pt x="831988" y="23653"/>
                  <a:pt x="831988" y="52831"/>
                </a:cubicBezTo>
                <a:lnTo>
                  <a:pt x="831988" y="475481"/>
                </a:lnTo>
                <a:cubicBezTo>
                  <a:pt x="831988" y="504659"/>
                  <a:pt x="808335" y="528312"/>
                  <a:pt x="779157" y="528312"/>
                </a:cubicBezTo>
                <a:lnTo>
                  <a:pt x="52831" y="528312"/>
                </a:lnTo>
                <a:cubicBezTo>
                  <a:pt x="23653" y="528312"/>
                  <a:pt x="0" y="504659"/>
                  <a:pt x="0" y="475481"/>
                </a:cubicBezTo>
                <a:lnTo>
                  <a:pt x="0" y="5283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3574" tIns="53574" rIns="53574" bIns="53574" numCol="1" spcCol="1270" anchor="t" anchorCtr="0">
            <a:noAutofit/>
          </a:bodyPr>
          <a:lstStyle/>
          <a:p>
            <a:pPr marL="0" lvl="0" indent="0" algn="ctr" defTabSz="444500">
              <a:lnSpc>
                <a:spcPct val="90000"/>
              </a:lnSpc>
              <a:spcBef>
                <a:spcPct val="0"/>
              </a:spcBef>
              <a:spcAft>
                <a:spcPct val="35000"/>
              </a:spcAft>
              <a:buNone/>
            </a:pPr>
            <a:r>
              <a:rPr lang="es-MX" sz="1000" kern="1200"/>
              <a:t>Sergio</a:t>
            </a:r>
            <a:br>
              <a:rPr lang="es-MX" sz="1000" kern="1200"/>
            </a:br>
            <a:r>
              <a:rPr lang="es-MX" sz="1000" kern="1200"/>
              <a:t>Luja</a:t>
            </a:r>
          </a:p>
        </p:txBody>
      </p:sp>
      <p:sp>
        <p:nvSpPr>
          <p:cNvPr id="66" name="Rectángulo: esquinas redondeadas 65">
            <a:extLst>
              <a:ext uri="{FF2B5EF4-FFF2-40B4-BE49-F238E27FC236}">
                <a16:creationId xmlns:a16="http://schemas.microsoft.com/office/drawing/2014/main" id="{A3F7DD41-BE59-9166-DD53-B53BBC4FD624}"/>
              </a:ext>
            </a:extLst>
          </p:cNvPr>
          <p:cNvSpPr/>
          <p:nvPr/>
        </p:nvSpPr>
        <p:spPr>
          <a:xfrm>
            <a:off x="4624187" y="4776912"/>
            <a:ext cx="831988" cy="528312"/>
          </a:xfrm>
          <a:prstGeom prst="roundRect">
            <a:avLst>
              <a:gd name="adj" fmla="val 10000"/>
            </a:avLst>
          </a:prstGeom>
          <a:solidFill>
            <a:srgbClr val="ADB9C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7" name="Forma libre: forma 66">
            <a:extLst>
              <a:ext uri="{FF2B5EF4-FFF2-40B4-BE49-F238E27FC236}">
                <a16:creationId xmlns:a16="http://schemas.microsoft.com/office/drawing/2014/main" id="{55762CC0-1C77-744F-01FE-A7F34E099119}"/>
              </a:ext>
            </a:extLst>
          </p:cNvPr>
          <p:cNvSpPr/>
          <p:nvPr/>
        </p:nvSpPr>
        <p:spPr>
          <a:xfrm>
            <a:off x="4716630" y="4864733"/>
            <a:ext cx="831988" cy="528312"/>
          </a:xfrm>
          <a:custGeom>
            <a:avLst/>
            <a:gdLst>
              <a:gd name="connsiteX0" fmla="*/ 0 w 831988"/>
              <a:gd name="connsiteY0" fmla="*/ 52831 h 528312"/>
              <a:gd name="connsiteX1" fmla="*/ 52831 w 831988"/>
              <a:gd name="connsiteY1" fmla="*/ 0 h 528312"/>
              <a:gd name="connsiteX2" fmla="*/ 779157 w 831988"/>
              <a:gd name="connsiteY2" fmla="*/ 0 h 528312"/>
              <a:gd name="connsiteX3" fmla="*/ 831988 w 831988"/>
              <a:gd name="connsiteY3" fmla="*/ 52831 h 528312"/>
              <a:gd name="connsiteX4" fmla="*/ 831988 w 831988"/>
              <a:gd name="connsiteY4" fmla="*/ 475481 h 528312"/>
              <a:gd name="connsiteX5" fmla="*/ 779157 w 831988"/>
              <a:gd name="connsiteY5" fmla="*/ 528312 h 528312"/>
              <a:gd name="connsiteX6" fmla="*/ 52831 w 831988"/>
              <a:gd name="connsiteY6" fmla="*/ 528312 h 528312"/>
              <a:gd name="connsiteX7" fmla="*/ 0 w 831988"/>
              <a:gd name="connsiteY7" fmla="*/ 475481 h 528312"/>
              <a:gd name="connsiteX8" fmla="*/ 0 w 831988"/>
              <a:gd name="connsiteY8" fmla="*/ 52831 h 52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988" h="528312">
                <a:moveTo>
                  <a:pt x="0" y="52831"/>
                </a:moveTo>
                <a:cubicBezTo>
                  <a:pt x="0" y="23653"/>
                  <a:pt x="23653" y="0"/>
                  <a:pt x="52831" y="0"/>
                </a:cubicBezTo>
                <a:lnTo>
                  <a:pt x="779157" y="0"/>
                </a:lnTo>
                <a:cubicBezTo>
                  <a:pt x="808335" y="0"/>
                  <a:pt x="831988" y="23653"/>
                  <a:pt x="831988" y="52831"/>
                </a:cubicBezTo>
                <a:lnTo>
                  <a:pt x="831988" y="475481"/>
                </a:lnTo>
                <a:cubicBezTo>
                  <a:pt x="831988" y="504659"/>
                  <a:pt x="808335" y="528312"/>
                  <a:pt x="779157" y="528312"/>
                </a:cubicBezTo>
                <a:lnTo>
                  <a:pt x="52831" y="528312"/>
                </a:lnTo>
                <a:cubicBezTo>
                  <a:pt x="23653" y="528312"/>
                  <a:pt x="0" y="504659"/>
                  <a:pt x="0" y="475481"/>
                </a:cubicBezTo>
                <a:lnTo>
                  <a:pt x="0" y="5283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3574" tIns="53574" rIns="53574" bIns="53574" numCol="1" spcCol="1270" anchor="t" anchorCtr="0">
            <a:noAutofit/>
          </a:bodyPr>
          <a:lstStyle/>
          <a:p>
            <a:pPr marL="0" lvl="0" indent="0" algn="ctr" defTabSz="444500">
              <a:lnSpc>
                <a:spcPct val="90000"/>
              </a:lnSpc>
              <a:spcBef>
                <a:spcPct val="0"/>
              </a:spcBef>
              <a:spcAft>
                <a:spcPct val="35000"/>
              </a:spcAft>
              <a:buNone/>
            </a:pPr>
            <a:r>
              <a:rPr lang="es-MX" sz="1000" kern="1200"/>
              <a:t>Alejandra García</a:t>
            </a:r>
          </a:p>
        </p:txBody>
      </p:sp>
      <p:sp>
        <p:nvSpPr>
          <p:cNvPr id="74" name="Rectángulo: esquinas redondeadas 73">
            <a:extLst>
              <a:ext uri="{FF2B5EF4-FFF2-40B4-BE49-F238E27FC236}">
                <a16:creationId xmlns:a16="http://schemas.microsoft.com/office/drawing/2014/main" id="{32A727CA-4509-34E5-7F17-67A3B2369CAA}"/>
              </a:ext>
            </a:extLst>
          </p:cNvPr>
          <p:cNvSpPr/>
          <p:nvPr/>
        </p:nvSpPr>
        <p:spPr>
          <a:xfrm>
            <a:off x="6325074" y="3971038"/>
            <a:ext cx="1072800" cy="529200"/>
          </a:xfrm>
          <a:prstGeom prst="roundRect">
            <a:avLst>
              <a:gd name="adj" fmla="val 10000"/>
            </a:avLst>
          </a:prstGeom>
          <a:solidFill>
            <a:srgbClr val="ADB9C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5" name="Forma libre: forma 74">
            <a:extLst>
              <a:ext uri="{FF2B5EF4-FFF2-40B4-BE49-F238E27FC236}">
                <a16:creationId xmlns:a16="http://schemas.microsoft.com/office/drawing/2014/main" id="{CD69BBAF-7B29-F052-D206-E885607DF0F3}"/>
              </a:ext>
            </a:extLst>
          </p:cNvPr>
          <p:cNvSpPr/>
          <p:nvPr/>
        </p:nvSpPr>
        <p:spPr>
          <a:xfrm>
            <a:off x="6417517" y="4034000"/>
            <a:ext cx="1072800" cy="529200"/>
          </a:xfrm>
          <a:custGeom>
            <a:avLst/>
            <a:gdLst>
              <a:gd name="connsiteX0" fmla="*/ 0 w 948491"/>
              <a:gd name="connsiteY0" fmla="*/ 62740 h 627403"/>
              <a:gd name="connsiteX1" fmla="*/ 62740 w 948491"/>
              <a:gd name="connsiteY1" fmla="*/ 0 h 627403"/>
              <a:gd name="connsiteX2" fmla="*/ 885751 w 948491"/>
              <a:gd name="connsiteY2" fmla="*/ 0 h 627403"/>
              <a:gd name="connsiteX3" fmla="*/ 948491 w 948491"/>
              <a:gd name="connsiteY3" fmla="*/ 62740 h 627403"/>
              <a:gd name="connsiteX4" fmla="*/ 948491 w 948491"/>
              <a:gd name="connsiteY4" fmla="*/ 564663 h 627403"/>
              <a:gd name="connsiteX5" fmla="*/ 885751 w 948491"/>
              <a:gd name="connsiteY5" fmla="*/ 627403 h 627403"/>
              <a:gd name="connsiteX6" fmla="*/ 62740 w 948491"/>
              <a:gd name="connsiteY6" fmla="*/ 627403 h 627403"/>
              <a:gd name="connsiteX7" fmla="*/ 0 w 948491"/>
              <a:gd name="connsiteY7" fmla="*/ 564663 h 627403"/>
              <a:gd name="connsiteX8" fmla="*/ 0 w 948491"/>
              <a:gd name="connsiteY8" fmla="*/ 62740 h 62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8491" h="627403">
                <a:moveTo>
                  <a:pt x="0" y="62740"/>
                </a:moveTo>
                <a:cubicBezTo>
                  <a:pt x="0" y="28090"/>
                  <a:pt x="28090" y="0"/>
                  <a:pt x="62740" y="0"/>
                </a:cubicBezTo>
                <a:lnTo>
                  <a:pt x="885751" y="0"/>
                </a:lnTo>
                <a:cubicBezTo>
                  <a:pt x="920401" y="0"/>
                  <a:pt x="948491" y="28090"/>
                  <a:pt x="948491" y="62740"/>
                </a:cubicBezTo>
                <a:lnTo>
                  <a:pt x="948491" y="564663"/>
                </a:lnTo>
                <a:cubicBezTo>
                  <a:pt x="948491" y="599313"/>
                  <a:pt x="920401" y="627403"/>
                  <a:pt x="885751" y="627403"/>
                </a:cubicBezTo>
                <a:lnTo>
                  <a:pt x="62740" y="627403"/>
                </a:lnTo>
                <a:cubicBezTo>
                  <a:pt x="28090" y="627403"/>
                  <a:pt x="0" y="599313"/>
                  <a:pt x="0" y="564663"/>
                </a:cubicBezTo>
                <a:lnTo>
                  <a:pt x="0" y="6274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6476" tIns="56476" rIns="56476" bIns="56476" numCol="1" spcCol="1270" anchor="t" anchorCtr="0">
            <a:noAutofit/>
          </a:bodyPr>
          <a:lstStyle/>
          <a:p>
            <a:pPr marL="0" lvl="0" indent="0" algn="ctr" defTabSz="444500">
              <a:lnSpc>
                <a:spcPct val="90000"/>
              </a:lnSpc>
              <a:spcBef>
                <a:spcPct val="0"/>
              </a:spcBef>
              <a:spcAft>
                <a:spcPts val="0"/>
              </a:spcAft>
              <a:buNone/>
            </a:pPr>
            <a:r>
              <a:rPr lang="es-MX" sz="1000" kern="1200"/>
              <a:t>Douglas </a:t>
            </a:r>
          </a:p>
          <a:p>
            <a:pPr marL="0" lvl="0" indent="0" algn="ctr" defTabSz="444500">
              <a:lnSpc>
                <a:spcPct val="90000"/>
              </a:lnSpc>
              <a:spcBef>
                <a:spcPct val="0"/>
              </a:spcBef>
              <a:spcAft>
                <a:spcPts val="0"/>
              </a:spcAft>
              <a:buNone/>
            </a:pPr>
            <a:r>
              <a:rPr lang="es-MX" sz="1000" kern="1200"/>
              <a:t>Palm</a:t>
            </a:r>
          </a:p>
        </p:txBody>
      </p:sp>
      <p:sp>
        <p:nvSpPr>
          <p:cNvPr id="76" name="Rectángulo: esquinas redondeadas 75">
            <a:extLst>
              <a:ext uri="{FF2B5EF4-FFF2-40B4-BE49-F238E27FC236}">
                <a16:creationId xmlns:a16="http://schemas.microsoft.com/office/drawing/2014/main" id="{26FF7C04-0AB5-51F4-87E2-E0484E4B2102}"/>
              </a:ext>
            </a:extLst>
          </p:cNvPr>
          <p:cNvSpPr/>
          <p:nvPr/>
        </p:nvSpPr>
        <p:spPr>
          <a:xfrm>
            <a:off x="7940297" y="3078329"/>
            <a:ext cx="1047540" cy="602461"/>
          </a:xfrm>
          <a:prstGeom prst="roundRect">
            <a:avLst>
              <a:gd name="adj" fmla="val 10000"/>
            </a:avLst>
          </a:prstGeom>
          <a:solidFill>
            <a:schemeClr val="accent5">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7" name="Forma libre: forma 76">
            <a:extLst>
              <a:ext uri="{FF2B5EF4-FFF2-40B4-BE49-F238E27FC236}">
                <a16:creationId xmlns:a16="http://schemas.microsoft.com/office/drawing/2014/main" id="{10BDC0F9-7357-40B7-C456-6ACA19E81646}"/>
              </a:ext>
            </a:extLst>
          </p:cNvPr>
          <p:cNvSpPr/>
          <p:nvPr/>
        </p:nvSpPr>
        <p:spPr>
          <a:xfrm>
            <a:off x="8032740" y="3166149"/>
            <a:ext cx="1047540" cy="608400"/>
          </a:xfrm>
          <a:custGeom>
            <a:avLst/>
            <a:gdLst>
              <a:gd name="connsiteX0" fmla="*/ 0 w 1047540"/>
              <a:gd name="connsiteY0" fmla="*/ 60246 h 602461"/>
              <a:gd name="connsiteX1" fmla="*/ 60246 w 1047540"/>
              <a:gd name="connsiteY1" fmla="*/ 0 h 602461"/>
              <a:gd name="connsiteX2" fmla="*/ 987294 w 1047540"/>
              <a:gd name="connsiteY2" fmla="*/ 0 h 602461"/>
              <a:gd name="connsiteX3" fmla="*/ 1047540 w 1047540"/>
              <a:gd name="connsiteY3" fmla="*/ 60246 h 602461"/>
              <a:gd name="connsiteX4" fmla="*/ 1047540 w 1047540"/>
              <a:gd name="connsiteY4" fmla="*/ 542215 h 602461"/>
              <a:gd name="connsiteX5" fmla="*/ 987294 w 1047540"/>
              <a:gd name="connsiteY5" fmla="*/ 602461 h 602461"/>
              <a:gd name="connsiteX6" fmla="*/ 60246 w 1047540"/>
              <a:gd name="connsiteY6" fmla="*/ 602461 h 602461"/>
              <a:gd name="connsiteX7" fmla="*/ 0 w 1047540"/>
              <a:gd name="connsiteY7" fmla="*/ 542215 h 602461"/>
              <a:gd name="connsiteX8" fmla="*/ 0 w 1047540"/>
              <a:gd name="connsiteY8" fmla="*/ 60246 h 60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540" h="602461">
                <a:moveTo>
                  <a:pt x="0" y="60246"/>
                </a:moveTo>
                <a:cubicBezTo>
                  <a:pt x="0" y="26973"/>
                  <a:pt x="26973" y="0"/>
                  <a:pt x="60246" y="0"/>
                </a:cubicBezTo>
                <a:lnTo>
                  <a:pt x="987294" y="0"/>
                </a:lnTo>
                <a:cubicBezTo>
                  <a:pt x="1020567" y="0"/>
                  <a:pt x="1047540" y="26973"/>
                  <a:pt x="1047540" y="60246"/>
                </a:cubicBezTo>
                <a:lnTo>
                  <a:pt x="1047540" y="542215"/>
                </a:lnTo>
                <a:cubicBezTo>
                  <a:pt x="1047540" y="575488"/>
                  <a:pt x="1020567" y="602461"/>
                  <a:pt x="987294" y="602461"/>
                </a:cubicBezTo>
                <a:lnTo>
                  <a:pt x="60246" y="602461"/>
                </a:lnTo>
                <a:cubicBezTo>
                  <a:pt x="26973" y="602461"/>
                  <a:pt x="0" y="575488"/>
                  <a:pt x="0" y="542215"/>
                </a:cubicBezTo>
                <a:lnTo>
                  <a:pt x="0" y="6024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5745" tIns="55745" rIns="55745" bIns="55745" numCol="1" spcCol="1270" anchor="t" anchorCtr="0">
            <a:noAutofit/>
          </a:bodyPr>
          <a:lstStyle/>
          <a:p>
            <a:pPr marL="0" lvl="0" indent="0" algn="ctr" defTabSz="444500">
              <a:lnSpc>
                <a:spcPct val="90000"/>
              </a:lnSpc>
              <a:spcBef>
                <a:spcPct val="0"/>
              </a:spcBef>
              <a:spcAft>
                <a:spcPts val="0"/>
              </a:spcAft>
              <a:buNone/>
            </a:pPr>
            <a:r>
              <a:rPr lang="es-MX" sz="1000" kern="1200"/>
              <a:t>Tessy </a:t>
            </a:r>
          </a:p>
          <a:p>
            <a:pPr marL="0" lvl="0" indent="0" algn="ctr" defTabSz="444500">
              <a:lnSpc>
                <a:spcPct val="90000"/>
              </a:lnSpc>
              <a:spcBef>
                <a:spcPct val="0"/>
              </a:spcBef>
              <a:spcAft>
                <a:spcPts val="0"/>
              </a:spcAft>
              <a:buNone/>
            </a:pPr>
            <a:r>
              <a:rPr lang="es-MX" sz="1000" kern="1200"/>
              <a:t>Rivera</a:t>
            </a:r>
          </a:p>
        </p:txBody>
      </p:sp>
      <p:sp>
        <p:nvSpPr>
          <p:cNvPr id="78" name="Rectángulo: esquinas redondeadas 77">
            <a:extLst>
              <a:ext uri="{FF2B5EF4-FFF2-40B4-BE49-F238E27FC236}">
                <a16:creationId xmlns:a16="http://schemas.microsoft.com/office/drawing/2014/main" id="{9F53B0ED-EC5D-EA20-0686-E075BE2271F3}"/>
              </a:ext>
            </a:extLst>
          </p:cNvPr>
          <p:cNvSpPr/>
          <p:nvPr/>
        </p:nvSpPr>
        <p:spPr>
          <a:xfrm>
            <a:off x="7936973" y="3946179"/>
            <a:ext cx="1075453" cy="569975"/>
          </a:xfrm>
          <a:prstGeom prst="roundRect">
            <a:avLst>
              <a:gd name="adj" fmla="val 10000"/>
            </a:avLst>
          </a:prstGeom>
          <a:solidFill>
            <a:srgbClr val="ADB9C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9" name="Forma libre: forma 78">
            <a:extLst>
              <a:ext uri="{FF2B5EF4-FFF2-40B4-BE49-F238E27FC236}">
                <a16:creationId xmlns:a16="http://schemas.microsoft.com/office/drawing/2014/main" id="{4823371F-DFC6-FD8D-0FB7-613116D29DBD}"/>
              </a:ext>
            </a:extLst>
          </p:cNvPr>
          <p:cNvSpPr/>
          <p:nvPr/>
        </p:nvSpPr>
        <p:spPr>
          <a:xfrm>
            <a:off x="8029416" y="4034000"/>
            <a:ext cx="1075453" cy="569975"/>
          </a:xfrm>
          <a:custGeom>
            <a:avLst/>
            <a:gdLst>
              <a:gd name="connsiteX0" fmla="*/ 0 w 1075453"/>
              <a:gd name="connsiteY0" fmla="*/ 56998 h 569975"/>
              <a:gd name="connsiteX1" fmla="*/ 56998 w 1075453"/>
              <a:gd name="connsiteY1" fmla="*/ 0 h 569975"/>
              <a:gd name="connsiteX2" fmla="*/ 1018456 w 1075453"/>
              <a:gd name="connsiteY2" fmla="*/ 0 h 569975"/>
              <a:gd name="connsiteX3" fmla="*/ 1075454 w 1075453"/>
              <a:gd name="connsiteY3" fmla="*/ 56998 h 569975"/>
              <a:gd name="connsiteX4" fmla="*/ 1075453 w 1075453"/>
              <a:gd name="connsiteY4" fmla="*/ 512978 h 569975"/>
              <a:gd name="connsiteX5" fmla="*/ 1018455 w 1075453"/>
              <a:gd name="connsiteY5" fmla="*/ 569976 h 569975"/>
              <a:gd name="connsiteX6" fmla="*/ 56998 w 1075453"/>
              <a:gd name="connsiteY6" fmla="*/ 569975 h 569975"/>
              <a:gd name="connsiteX7" fmla="*/ 0 w 1075453"/>
              <a:gd name="connsiteY7" fmla="*/ 512977 h 569975"/>
              <a:gd name="connsiteX8" fmla="*/ 0 w 1075453"/>
              <a:gd name="connsiteY8" fmla="*/ 56998 h 56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453" h="569975">
                <a:moveTo>
                  <a:pt x="0" y="56998"/>
                </a:moveTo>
                <a:cubicBezTo>
                  <a:pt x="0" y="25519"/>
                  <a:pt x="25519" y="0"/>
                  <a:pt x="56998" y="0"/>
                </a:cubicBezTo>
                <a:lnTo>
                  <a:pt x="1018456" y="0"/>
                </a:lnTo>
                <a:cubicBezTo>
                  <a:pt x="1049935" y="0"/>
                  <a:pt x="1075454" y="25519"/>
                  <a:pt x="1075454" y="56998"/>
                </a:cubicBezTo>
                <a:cubicBezTo>
                  <a:pt x="1075454" y="208991"/>
                  <a:pt x="1075453" y="360985"/>
                  <a:pt x="1075453" y="512978"/>
                </a:cubicBezTo>
                <a:cubicBezTo>
                  <a:pt x="1075453" y="544457"/>
                  <a:pt x="1049934" y="569976"/>
                  <a:pt x="1018455" y="569976"/>
                </a:cubicBezTo>
                <a:lnTo>
                  <a:pt x="56998" y="569975"/>
                </a:lnTo>
                <a:cubicBezTo>
                  <a:pt x="25519" y="569975"/>
                  <a:pt x="0" y="544456"/>
                  <a:pt x="0" y="512977"/>
                </a:cubicBezTo>
                <a:lnTo>
                  <a:pt x="0" y="56998"/>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4794" tIns="54794" rIns="54794" bIns="54794" numCol="1" spcCol="1270" anchor="t" anchorCtr="0">
            <a:noAutofit/>
          </a:bodyPr>
          <a:lstStyle/>
          <a:p>
            <a:pPr marL="0" lvl="0" indent="0" algn="ctr" defTabSz="444500">
              <a:lnSpc>
                <a:spcPct val="90000"/>
              </a:lnSpc>
              <a:spcBef>
                <a:spcPct val="0"/>
              </a:spcBef>
              <a:spcAft>
                <a:spcPts val="0"/>
              </a:spcAft>
              <a:buNone/>
            </a:pPr>
            <a:r>
              <a:rPr lang="es-MX" sz="1000" kern="1200"/>
              <a:t>Karla </a:t>
            </a:r>
          </a:p>
          <a:p>
            <a:pPr marL="0" lvl="0" indent="0" algn="ctr" defTabSz="444500">
              <a:lnSpc>
                <a:spcPct val="90000"/>
              </a:lnSpc>
              <a:spcBef>
                <a:spcPct val="0"/>
              </a:spcBef>
              <a:spcAft>
                <a:spcPts val="0"/>
              </a:spcAft>
              <a:buNone/>
            </a:pPr>
            <a:r>
              <a:rPr lang="es-MX" sz="1000" kern="1200"/>
              <a:t>Guevara</a:t>
            </a:r>
          </a:p>
        </p:txBody>
      </p:sp>
      <p:sp>
        <p:nvSpPr>
          <p:cNvPr id="80" name="Rectángulo: esquinas redondeadas 79">
            <a:extLst>
              <a:ext uri="{FF2B5EF4-FFF2-40B4-BE49-F238E27FC236}">
                <a16:creationId xmlns:a16="http://schemas.microsoft.com/office/drawing/2014/main" id="{53BD2190-1BE4-E7DE-5AAE-F9295F9C83C7}"/>
              </a:ext>
            </a:extLst>
          </p:cNvPr>
          <p:cNvSpPr/>
          <p:nvPr/>
        </p:nvSpPr>
        <p:spPr>
          <a:xfrm>
            <a:off x="7926382" y="4715879"/>
            <a:ext cx="1075453" cy="528312"/>
          </a:xfrm>
          <a:prstGeom prst="roundRect">
            <a:avLst>
              <a:gd name="adj" fmla="val 10000"/>
            </a:avLst>
          </a:prstGeom>
          <a:solidFill>
            <a:srgbClr val="ADB9C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1" name="Forma libre: forma 80">
            <a:extLst>
              <a:ext uri="{FF2B5EF4-FFF2-40B4-BE49-F238E27FC236}">
                <a16:creationId xmlns:a16="http://schemas.microsoft.com/office/drawing/2014/main" id="{5575BE07-5519-CFE9-7ED8-41D0C00065B8}"/>
              </a:ext>
            </a:extLst>
          </p:cNvPr>
          <p:cNvSpPr/>
          <p:nvPr/>
        </p:nvSpPr>
        <p:spPr>
          <a:xfrm>
            <a:off x="8018825" y="4803700"/>
            <a:ext cx="1075453" cy="528312"/>
          </a:xfrm>
          <a:custGeom>
            <a:avLst/>
            <a:gdLst>
              <a:gd name="connsiteX0" fmla="*/ 0 w 1075453"/>
              <a:gd name="connsiteY0" fmla="*/ 52831 h 528312"/>
              <a:gd name="connsiteX1" fmla="*/ 52831 w 1075453"/>
              <a:gd name="connsiteY1" fmla="*/ 0 h 528312"/>
              <a:gd name="connsiteX2" fmla="*/ 1022622 w 1075453"/>
              <a:gd name="connsiteY2" fmla="*/ 0 h 528312"/>
              <a:gd name="connsiteX3" fmla="*/ 1075453 w 1075453"/>
              <a:gd name="connsiteY3" fmla="*/ 52831 h 528312"/>
              <a:gd name="connsiteX4" fmla="*/ 1075453 w 1075453"/>
              <a:gd name="connsiteY4" fmla="*/ 475481 h 528312"/>
              <a:gd name="connsiteX5" fmla="*/ 1022622 w 1075453"/>
              <a:gd name="connsiteY5" fmla="*/ 528312 h 528312"/>
              <a:gd name="connsiteX6" fmla="*/ 52831 w 1075453"/>
              <a:gd name="connsiteY6" fmla="*/ 528312 h 528312"/>
              <a:gd name="connsiteX7" fmla="*/ 0 w 1075453"/>
              <a:gd name="connsiteY7" fmla="*/ 475481 h 528312"/>
              <a:gd name="connsiteX8" fmla="*/ 0 w 1075453"/>
              <a:gd name="connsiteY8" fmla="*/ 52831 h 52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453" h="528312">
                <a:moveTo>
                  <a:pt x="0" y="52831"/>
                </a:moveTo>
                <a:cubicBezTo>
                  <a:pt x="0" y="23653"/>
                  <a:pt x="23653" y="0"/>
                  <a:pt x="52831" y="0"/>
                </a:cubicBezTo>
                <a:lnTo>
                  <a:pt x="1022622" y="0"/>
                </a:lnTo>
                <a:cubicBezTo>
                  <a:pt x="1051800" y="0"/>
                  <a:pt x="1075453" y="23653"/>
                  <a:pt x="1075453" y="52831"/>
                </a:cubicBezTo>
                <a:lnTo>
                  <a:pt x="1075453" y="475481"/>
                </a:lnTo>
                <a:cubicBezTo>
                  <a:pt x="1075453" y="504659"/>
                  <a:pt x="1051800" y="528312"/>
                  <a:pt x="1022622" y="528312"/>
                </a:cubicBezTo>
                <a:lnTo>
                  <a:pt x="52831" y="528312"/>
                </a:lnTo>
                <a:cubicBezTo>
                  <a:pt x="23653" y="528312"/>
                  <a:pt x="0" y="504659"/>
                  <a:pt x="0" y="475481"/>
                </a:cubicBezTo>
                <a:lnTo>
                  <a:pt x="0" y="5283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3574" tIns="53574" rIns="53574" bIns="53574" numCol="1" spcCol="1270" anchor="ctr" anchorCtr="0">
            <a:noAutofit/>
          </a:bodyPr>
          <a:lstStyle/>
          <a:p>
            <a:pPr marL="0" lvl="0" indent="0" algn="ctr" defTabSz="444500">
              <a:lnSpc>
                <a:spcPct val="90000"/>
              </a:lnSpc>
              <a:spcBef>
                <a:spcPct val="0"/>
              </a:spcBef>
              <a:spcAft>
                <a:spcPct val="35000"/>
              </a:spcAft>
              <a:buNone/>
            </a:pPr>
            <a:endParaRPr lang="es-MX" sz="200" kern="1200"/>
          </a:p>
          <a:p>
            <a:pPr marL="0" lvl="0" indent="0" algn="ctr" defTabSz="444500">
              <a:lnSpc>
                <a:spcPct val="90000"/>
              </a:lnSpc>
              <a:spcBef>
                <a:spcPct val="0"/>
              </a:spcBef>
              <a:spcAft>
                <a:spcPct val="35000"/>
              </a:spcAft>
              <a:buNone/>
            </a:pPr>
            <a:r>
              <a:rPr lang="es-MX" sz="1000" kern="1200"/>
              <a:t>Mauricio </a:t>
            </a:r>
            <a:br>
              <a:rPr lang="es-MX" sz="1000" kern="1200"/>
            </a:br>
            <a:r>
              <a:rPr lang="es-MX" sz="1000" kern="1200"/>
              <a:t>Mejía</a:t>
            </a:r>
          </a:p>
          <a:p>
            <a:pPr marL="0" lvl="0" indent="0" algn="ctr" defTabSz="444500">
              <a:lnSpc>
                <a:spcPct val="90000"/>
              </a:lnSpc>
              <a:spcBef>
                <a:spcPct val="0"/>
              </a:spcBef>
              <a:spcAft>
                <a:spcPct val="35000"/>
              </a:spcAft>
              <a:buNone/>
            </a:pPr>
            <a:endParaRPr lang="es-MX" sz="1000" kern="1200"/>
          </a:p>
        </p:txBody>
      </p:sp>
      <p:sp>
        <p:nvSpPr>
          <p:cNvPr id="82" name="Rectángulo: esquinas redondeadas 81">
            <a:extLst>
              <a:ext uri="{FF2B5EF4-FFF2-40B4-BE49-F238E27FC236}">
                <a16:creationId xmlns:a16="http://schemas.microsoft.com/office/drawing/2014/main" id="{30C7E497-878C-80F8-937A-7C5DF9C8A388}"/>
              </a:ext>
            </a:extLst>
          </p:cNvPr>
          <p:cNvSpPr/>
          <p:nvPr/>
        </p:nvSpPr>
        <p:spPr>
          <a:xfrm>
            <a:off x="1958769" y="3077208"/>
            <a:ext cx="1063522" cy="602461"/>
          </a:xfrm>
          <a:prstGeom prst="roundRect">
            <a:avLst>
              <a:gd name="adj" fmla="val 10000"/>
            </a:avLst>
          </a:prstGeom>
          <a:solidFill>
            <a:schemeClr val="accent5">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3" name="Forma libre: forma 82">
            <a:extLst>
              <a:ext uri="{FF2B5EF4-FFF2-40B4-BE49-F238E27FC236}">
                <a16:creationId xmlns:a16="http://schemas.microsoft.com/office/drawing/2014/main" id="{85FBF369-64D5-8555-A9D6-DFBD5FCDB76A}"/>
              </a:ext>
            </a:extLst>
          </p:cNvPr>
          <p:cNvSpPr/>
          <p:nvPr/>
        </p:nvSpPr>
        <p:spPr>
          <a:xfrm>
            <a:off x="2051213" y="3165028"/>
            <a:ext cx="1063522" cy="608400"/>
          </a:xfrm>
          <a:custGeom>
            <a:avLst/>
            <a:gdLst>
              <a:gd name="connsiteX0" fmla="*/ 0 w 1063522"/>
              <a:gd name="connsiteY0" fmla="*/ 52831 h 528312"/>
              <a:gd name="connsiteX1" fmla="*/ 52831 w 1063522"/>
              <a:gd name="connsiteY1" fmla="*/ 0 h 528312"/>
              <a:gd name="connsiteX2" fmla="*/ 1010691 w 1063522"/>
              <a:gd name="connsiteY2" fmla="*/ 0 h 528312"/>
              <a:gd name="connsiteX3" fmla="*/ 1063522 w 1063522"/>
              <a:gd name="connsiteY3" fmla="*/ 52831 h 528312"/>
              <a:gd name="connsiteX4" fmla="*/ 1063522 w 1063522"/>
              <a:gd name="connsiteY4" fmla="*/ 475481 h 528312"/>
              <a:gd name="connsiteX5" fmla="*/ 1010691 w 1063522"/>
              <a:gd name="connsiteY5" fmla="*/ 528312 h 528312"/>
              <a:gd name="connsiteX6" fmla="*/ 52831 w 1063522"/>
              <a:gd name="connsiteY6" fmla="*/ 528312 h 528312"/>
              <a:gd name="connsiteX7" fmla="*/ 0 w 1063522"/>
              <a:gd name="connsiteY7" fmla="*/ 475481 h 528312"/>
              <a:gd name="connsiteX8" fmla="*/ 0 w 1063522"/>
              <a:gd name="connsiteY8" fmla="*/ 52831 h 52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522" h="528312">
                <a:moveTo>
                  <a:pt x="0" y="52831"/>
                </a:moveTo>
                <a:cubicBezTo>
                  <a:pt x="0" y="23653"/>
                  <a:pt x="23653" y="0"/>
                  <a:pt x="52831" y="0"/>
                </a:cubicBezTo>
                <a:lnTo>
                  <a:pt x="1010691" y="0"/>
                </a:lnTo>
                <a:cubicBezTo>
                  <a:pt x="1039869" y="0"/>
                  <a:pt x="1063522" y="23653"/>
                  <a:pt x="1063522" y="52831"/>
                </a:cubicBezTo>
                <a:lnTo>
                  <a:pt x="1063522" y="475481"/>
                </a:lnTo>
                <a:cubicBezTo>
                  <a:pt x="1063522" y="504659"/>
                  <a:pt x="1039869" y="528312"/>
                  <a:pt x="1010691" y="528312"/>
                </a:cubicBezTo>
                <a:lnTo>
                  <a:pt x="52831" y="528312"/>
                </a:lnTo>
                <a:cubicBezTo>
                  <a:pt x="23653" y="528312"/>
                  <a:pt x="0" y="504659"/>
                  <a:pt x="0" y="475481"/>
                </a:cubicBezTo>
                <a:lnTo>
                  <a:pt x="0" y="5283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3574" tIns="53574" rIns="53574" bIns="53574" numCol="1" spcCol="1270" anchor="t" anchorCtr="0">
            <a:noAutofit/>
          </a:bodyPr>
          <a:lstStyle/>
          <a:p>
            <a:pPr marL="0" lvl="0" indent="0" algn="ctr" defTabSz="444500">
              <a:lnSpc>
                <a:spcPct val="90000"/>
              </a:lnSpc>
              <a:spcBef>
                <a:spcPct val="0"/>
              </a:spcBef>
              <a:spcAft>
                <a:spcPct val="35000"/>
              </a:spcAft>
              <a:buNone/>
            </a:pPr>
            <a:r>
              <a:rPr lang="es-MX" sz="1000" kern="1200"/>
              <a:t>Jose Pablo Rinkenbach</a:t>
            </a:r>
          </a:p>
        </p:txBody>
      </p:sp>
      <p:sp>
        <p:nvSpPr>
          <p:cNvPr id="84" name="Rectángulo: esquinas redondeadas 83">
            <a:extLst>
              <a:ext uri="{FF2B5EF4-FFF2-40B4-BE49-F238E27FC236}">
                <a16:creationId xmlns:a16="http://schemas.microsoft.com/office/drawing/2014/main" id="{3A5ACBCB-CC60-F24A-9D73-5326915A669E}"/>
              </a:ext>
            </a:extLst>
          </p:cNvPr>
          <p:cNvSpPr/>
          <p:nvPr/>
        </p:nvSpPr>
        <p:spPr>
          <a:xfrm>
            <a:off x="1991995" y="3956028"/>
            <a:ext cx="1074030" cy="528312"/>
          </a:xfrm>
          <a:prstGeom prst="roundRect">
            <a:avLst>
              <a:gd name="adj" fmla="val 10000"/>
            </a:avLst>
          </a:prstGeom>
          <a:solidFill>
            <a:srgbClr val="ADB9C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3" name="Forma libre: forma 92">
            <a:extLst>
              <a:ext uri="{FF2B5EF4-FFF2-40B4-BE49-F238E27FC236}">
                <a16:creationId xmlns:a16="http://schemas.microsoft.com/office/drawing/2014/main" id="{7347A38B-B04A-BCE1-BA20-41756BAB42F7}"/>
              </a:ext>
            </a:extLst>
          </p:cNvPr>
          <p:cNvSpPr/>
          <p:nvPr/>
        </p:nvSpPr>
        <p:spPr>
          <a:xfrm>
            <a:off x="2084439" y="4034734"/>
            <a:ext cx="1074030" cy="529200"/>
          </a:xfrm>
          <a:custGeom>
            <a:avLst/>
            <a:gdLst>
              <a:gd name="connsiteX0" fmla="*/ 0 w 1074030"/>
              <a:gd name="connsiteY0" fmla="*/ 52831 h 528312"/>
              <a:gd name="connsiteX1" fmla="*/ 52831 w 1074030"/>
              <a:gd name="connsiteY1" fmla="*/ 0 h 528312"/>
              <a:gd name="connsiteX2" fmla="*/ 1021199 w 1074030"/>
              <a:gd name="connsiteY2" fmla="*/ 0 h 528312"/>
              <a:gd name="connsiteX3" fmla="*/ 1074030 w 1074030"/>
              <a:gd name="connsiteY3" fmla="*/ 52831 h 528312"/>
              <a:gd name="connsiteX4" fmla="*/ 1074030 w 1074030"/>
              <a:gd name="connsiteY4" fmla="*/ 475481 h 528312"/>
              <a:gd name="connsiteX5" fmla="*/ 1021199 w 1074030"/>
              <a:gd name="connsiteY5" fmla="*/ 528312 h 528312"/>
              <a:gd name="connsiteX6" fmla="*/ 52831 w 1074030"/>
              <a:gd name="connsiteY6" fmla="*/ 528312 h 528312"/>
              <a:gd name="connsiteX7" fmla="*/ 0 w 1074030"/>
              <a:gd name="connsiteY7" fmla="*/ 475481 h 528312"/>
              <a:gd name="connsiteX8" fmla="*/ 0 w 1074030"/>
              <a:gd name="connsiteY8" fmla="*/ 52831 h 52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4030" h="528312">
                <a:moveTo>
                  <a:pt x="0" y="52831"/>
                </a:moveTo>
                <a:cubicBezTo>
                  <a:pt x="0" y="23653"/>
                  <a:pt x="23653" y="0"/>
                  <a:pt x="52831" y="0"/>
                </a:cubicBezTo>
                <a:lnTo>
                  <a:pt x="1021199" y="0"/>
                </a:lnTo>
                <a:cubicBezTo>
                  <a:pt x="1050377" y="0"/>
                  <a:pt x="1074030" y="23653"/>
                  <a:pt x="1074030" y="52831"/>
                </a:cubicBezTo>
                <a:lnTo>
                  <a:pt x="1074030" y="475481"/>
                </a:lnTo>
                <a:cubicBezTo>
                  <a:pt x="1074030" y="504659"/>
                  <a:pt x="1050377" y="528312"/>
                  <a:pt x="1021199" y="528312"/>
                </a:cubicBezTo>
                <a:lnTo>
                  <a:pt x="52831" y="528312"/>
                </a:lnTo>
                <a:cubicBezTo>
                  <a:pt x="23653" y="528312"/>
                  <a:pt x="0" y="504659"/>
                  <a:pt x="0" y="475481"/>
                </a:cubicBezTo>
                <a:lnTo>
                  <a:pt x="0" y="5283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6476" tIns="56476" rIns="56476" bIns="56476" numCol="1" spcCol="1270" anchor="t" anchorCtr="0">
            <a:noAutofit/>
          </a:bodyPr>
          <a:lstStyle/>
          <a:p>
            <a:pPr algn="ctr" defTabSz="444500">
              <a:lnSpc>
                <a:spcPct val="90000"/>
              </a:lnSpc>
              <a:spcBef>
                <a:spcPct val="0"/>
              </a:spcBef>
            </a:pPr>
            <a:r>
              <a:rPr lang="es-MX" sz="1000"/>
              <a:t>Andrés </a:t>
            </a:r>
          </a:p>
          <a:p>
            <a:pPr algn="ctr" defTabSz="444500">
              <a:lnSpc>
                <a:spcPct val="90000"/>
              </a:lnSpc>
              <a:spcBef>
                <a:spcPct val="0"/>
              </a:spcBef>
            </a:pPr>
            <a:r>
              <a:rPr lang="es-MX" sz="1000"/>
              <a:t>Castillo</a:t>
            </a:r>
          </a:p>
        </p:txBody>
      </p:sp>
      <p:sp>
        <p:nvSpPr>
          <p:cNvPr id="106" name="Rectángulo: esquinas redondeadas 105">
            <a:extLst>
              <a:ext uri="{FF2B5EF4-FFF2-40B4-BE49-F238E27FC236}">
                <a16:creationId xmlns:a16="http://schemas.microsoft.com/office/drawing/2014/main" id="{96B20939-6BFF-8CE3-0792-124AA93A2EF4}"/>
              </a:ext>
            </a:extLst>
          </p:cNvPr>
          <p:cNvSpPr/>
          <p:nvPr/>
        </p:nvSpPr>
        <p:spPr>
          <a:xfrm>
            <a:off x="3102566" y="5463037"/>
            <a:ext cx="831988" cy="528312"/>
          </a:xfrm>
          <a:prstGeom prst="roundRect">
            <a:avLst>
              <a:gd name="adj" fmla="val 10000"/>
            </a:avLst>
          </a:prstGeom>
          <a:solidFill>
            <a:srgbClr val="ADB9C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7" name="Forma libre: forma 106">
            <a:extLst>
              <a:ext uri="{FF2B5EF4-FFF2-40B4-BE49-F238E27FC236}">
                <a16:creationId xmlns:a16="http://schemas.microsoft.com/office/drawing/2014/main" id="{513ED59A-DF23-E773-5D5B-33A774C5CC48}"/>
              </a:ext>
            </a:extLst>
          </p:cNvPr>
          <p:cNvSpPr/>
          <p:nvPr/>
        </p:nvSpPr>
        <p:spPr>
          <a:xfrm>
            <a:off x="3195010" y="5550858"/>
            <a:ext cx="831988" cy="528312"/>
          </a:xfrm>
          <a:custGeom>
            <a:avLst/>
            <a:gdLst>
              <a:gd name="connsiteX0" fmla="*/ 0 w 831988"/>
              <a:gd name="connsiteY0" fmla="*/ 52831 h 528312"/>
              <a:gd name="connsiteX1" fmla="*/ 52831 w 831988"/>
              <a:gd name="connsiteY1" fmla="*/ 0 h 528312"/>
              <a:gd name="connsiteX2" fmla="*/ 779157 w 831988"/>
              <a:gd name="connsiteY2" fmla="*/ 0 h 528312"/>
              <a:gd name="connsiteX3" fmla="*/ 831988 w 831988"/>
              <a:gd name="connsiteY3" fmla="*/ 52831 h 528312"/>
              <a:gd name="connsiteX4" fmla="*/ 831988 w 831988"/>
              <a:gd name="connsiteY4" fmla="*/ 475481 h 528312"/>
              <a:gd name="connsiteX5" fmla="*/ 779157 w 831988"/>
              <a:gd name="connsiteY5" fmla="*/ 528312 h 528312"/>
              <a:gd name="connsiteX6" fmla="*/ 52831 w 831988"/>
              <a:gd name="connsiteY6" fmla="*/ 528312 h 528312"/>
              <a:gd name="connsiteX7" fmla="*/ 0 w 831988"/>
              <a:gd name="connsiteY7" fmla="*/ 475481 h 528312"/>
              <a:gd name="connsiteX8" fmla="*/ 0 w 831988"/>
              <a:gd name="connsiteY8" fmla="*/ 52831 h 52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988" h="528312">
                <a:moveTo>
                  <a:pt x="0" y="52831"/>
                </a:moveTo>
                <a:cubicBezTo>
                  <a:pt x="0" y="23653"/>
                  <a:pt x="23653" y="0"/>
                  <a:pt x="52831" y="0"/>
                </a:cubicBezTo>
                <a:lnTo>
                  <a:pt x="779157" y="0"/>
                </a:lnTo>
                <a:cubicBezTo>
                  <a:pt x="808335" y="0"/>
                  <a:pt x="831988" y="23653"/>
                  <a:pt x="831988" y="52831"/>
                </a:cubicBezTo>
                <a:lnTo>
                  <a:pt x="831988" y="475481"/>
                </a:lnTo>
                <a:cubicBezTo>
                  <a:pt x="831988" y="504659"/>
                  <a:pt x="808335" y="528312"/>
                  <a:pt x="779157" y="528312"/>
                </a:cubicBezTo>
                <a:lnTo>
                  <a:pt x="52831" y="528312"/>
                </a:lnTo>
                <a:cubicBezTo>
                  <a:pt x="23653" y="528312"/>
                  <a:pt x="0" y="504659"/>
                  <a:pt x="0" y="475481"/>
                </a:cubicBezTo>
                <a:lnTo>
                  <a:pt x="0" y="5283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3574" tIns="53574" rIns="53574" bIns="53574" numCol="1" spcCol="1270" anchor="t" anchorCtr="0">
            <a:noAutofit/>
          </a:bodyPr>
          <a:lstStyle/>
          <a:p>
            <a:pPr algn="ctr" defTabSz="444500">
              <a:lnSpc>
                <a:spcPct val="90000"/>
              </a:lnSpc>
              <a:spcBef>
                <a:spcPct val="0"/>
              </a:spcBef>
              <a:spcAft>
                <a:spcPct val="35000"/>
              </a:spcAft>
            </a:pPr>
            <a:r>
              <a:rPr lang="es-ES" sz="1000" kern="1200" err="1"/>
              <a:t>Jareny</a:t>
            </a:r>
            <a:r>
              <a:rPr lang="es-ES" sz="1000" kern="1200"/>
              <a:t> </a:t>
            </a:r>
            <a:br>
              <a:rPr lang="es-ES" sz="1000" kern="1200"/>
            </a:br>
            <a:r>
              <a:rPr lang="es-ES" sz="1000" kern="1200"/>
              <a:t>López</a:t>
            </a:r>
          </a:p>
          <a:p>
            <a:pPr marL="0" lvl="0" indent="0" algn="ctr" defTabSz="444500">
              <a:lnSpc>
                <a:spcPct val="90000"/>
              </a:lnSpc>
              <a:spcBef>
                <a:spcPct val="0"/>
              </a:spcBef>
              <a:spcAft>
                <a:spcPct val="35000"/>
              </a:spcAft>
              <a:buNone/>
            </a:pPr>
            <a:endParaRPr lang="es-MX" sz="1000" kern="1200"/>
          </a:p>
        </p:txBody>
      </p:sp>
      <p:sp>
        <p:nvSpPr>
          <p:cNvPr id="108" name="Rectángulo: esquinas redondeadas 107">
            <a:extLst>
              <a:ext uri="{FF2B5EF4-FFF2-40B4-BE49-F238E27FC236}">
                <a16:creationId xmlns:a16="http://schemas.microsoft.com/office/drawing/2014/main" id="{881D7F19-C1E8-C631-E638-0FF87782702F}"/>
              </a:ext>
            </a:extLst>
          </p:cNvPr>
          <p:cNvSpPr/>
          <p:nvPr/>
        </p:nvSpPr>
        <p:spPr>
          <a:xfrm>
            <a:off x="4119441" y="5463037"/>
            <a:ext cx="831988" cy="528312"/>
          </a:xfrm>
          <a:prstGeom prst="roundRect">
            <a:avLst>
              <a:gd name="adj" fmla="val 10000"/>
            </a:avLst>
          </a:prstGeom>
          <a:solidFill>
            <a:srgbClr val="ADB9C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0" name="Forma libre: forma 109">
            <a:extLst>
              <a:ext uri="{FF2B5EF4-FFF2-40B4-BE49-F238E27FC236}">
                <a16:creationId xmlns:a16="http://schemas.microsoft.com/office/drawing/2014/main" id="{E7582431-B5AD-4622-9A16-469526507E70}"/>
              </a:ext>
            </a:extLst>
          </p:cNvPr>
          <p:cNvSpPr/>
          <p:nvPr/>
        </p:nvSpPr>
        <p:spPr>
          <a:xfrm>
            <a:off x="4211885" y="5550858"/>
            <a:ext cx="831988" cy="528312"/>
          </a:xfrm>
          <a:custGeom>
            <a:avLst/>
            <a:gdLst>
              <a:gd name="connsiteX0" fmla="*/ 0 w 831988"/>
              <a:gd name="connsiteY0" fmla="*/ 52831 h 528312"/>
              <a:gd name="connsiteX1" fmla="*/ 52831 w 831988"/>
              <a:gd name="connsiteY1" fmla="*/ 0 h 528312"/>
              <a:gd name="connsiteX2" fmla="*/ 779157 w 831988"/>
              <a:gd name="connsiteY2" fmla="*/ 0 h 528312"/>
              <a:gd name="connsiteX3" fmla="*/ 831988 w 831988"/>
              <a:gd name="connsiteY3" fmla="*/ 52831 h 528312"/>
              <a:gd name="connsiteX4" fmla="*/ 831988 w 831988"/>
              <a:gd name="connsiteY4" fmla="*/ 475481 h 528312"/>
              <a:gd name="connsiteX5" fmla="*/ 779157 w 831988"/>
              <a:gd name="connsiteY5" fmla="*/ 528312 h 528312"/>
              <a:gd name="connsiteX6" fmla="*/ 52831 w 831988"/>
              <a:gd name="connsiteY6" fmla="*/ 528312 h 528312"/>
              <a:gd name="connsiteX7" fmla="*/ 0 w 831988"/>
              <a:gd name="connsiteY7" fmla="*/ 475481 h 528312"/>
              <a:gd name="connsiteX8" fmla="*/ 0 w 831988"/>
              <a:gd name="connsiteY8" fmla="*/ 52831 h 52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988" h="528312">
                <a:moveTo>
                  <a:pt x="0" y="52831"/>
                </a:moveTo>
                <a:cubicBezTo>
                  <a:pt x="0" y="23653"/>
                  <a:pt x="23653" y="0"/>
                  <a:pt x="52831" y="0"/>
                </a:cubicBezTo>
                <a:lnTo>
                  <a:pt x="779157" y="0"/>
                </a:lnTo>
                <a:cubicBezTo>
                  <a:pt x="808335" y="0"/>
                  <a:pt x="831988" y="23653"/>
                  <a:pt x="831988" y="52831"/>
                </a:cubicBezTo>
                <a:lnTo>
                  <a:pt x="831988" y="475481"/>
                </a:lnTo>
                <a:cubicBezTo>
                  <a:pt x="831988" y="504659"/>
                  <a:pt x="808335" y="528312"/>
                  <a:pt x="779157" y="528312"/>
                </a:cubicBezTo>
                <a:lnTo>
                  <a:pt x="52831" y="528312"/>
                </a:lnTo>
                <a:cubicBezTo>
                  <a:pt x="23653" y="528312"/>
                  <a:pt x="0" y="504659"/>
                  <a:pt x="0" y="475481"/>
                </a:cubicBezTo>
                <a:lnTo>
                  <a:pt x="0" y="5283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3574" tIns="53574" rIns="53574" bIns="53574" numCol="1" spcCol="1270" anchor="ctr" anchorCtr="0">
            <a:noAutofit/>
          </a:bodyPr>
          <a:lstStyle/>
          <a:p>
            <a:pPr algn="ctr" rtl="0"/>
            <a:r>
              <a:rPr lang="es-ES" sz="1000" b="0" i="0" u="none" strike="noStrike" kern="1200" baseline="0">
                <a:solidFill>
                  <a:srgbClr val="000000"/>
                </a:solidFill>
                <a:latin typeface="Calibri" panose="020F0502020204030204" pitchFamily="34" charset="0"/>
              </a:rPr>
              <a:t>Emilio</a:t>
            </a:r>
            <a:br>
              <a:rPr lang="es-ES" sz="1000" b="0" i="0" u="none" strike="noStrike" kern="1200" baseline="0">
                <a:solidFill>
                  <a:srgbClr val="000000"/>
                </a:solidFill>
                <a:latin typeface="Calibri" panose="020F0502020204030204" pitchFamily="34" charset="0"/>
              </a:rPr>
            </a:br>
            <a:r>
              <a:rPr lang="es-ES" sz="1000" b="0" i="0" u="none" strike="noStrike" kern="1200" baseline="0">
                <a:solidFill>
                  <a:srgbClr val="000000"/>
                </a:solidFill>
                <a:latin typeface="Calibri" panose="020F0502020204030204" pitchFamily="34" charset="0"/>
              </a:rPr>
              <a:t>Hernández</a:t>
            </a:r>
          </a:p>
          <a:p>
            <a:pPr marL="0" lvl="0" indent="0" algn="ctr" defTabSz="444500">
              <a:lnSpc>
                <a:spcPct val="90000"/>
              </a:lnSpc>
              <a:spcBef>
                <a:spcPct val="0"/>
              </a:spcBef>
              <a:spcAft>
                <a:spcPct val="35000"/>
              </a:spcAft>
              <a:buNone/>
            </a:pPr>
            <a:endParaRPr lang="es-MX" sz="1000" kern="1200"/>
          </a:p>
        </p:txBody>
      </p:sp>
      <p:sp>
        <p:nvSpPr>
          <p:cNvPr id="111" name="Rectángulo: esquinas redondeadas 110">
            <a:extLst>
              <a:ext uri="{FF2B5EF4-FFF2-40B4-BE49-F238E27FC236}">
                <a16:creationId xmlns:a16="http://schemas.microsoft.com/office/drawing/2014/main" id="{169FB551-C4B6-A9D3-3774-3D4D499FC2FD}"/>
              </a:ext>
            </a:extLst>
          </p:cNvPr>
          <p:cNvSpPr/>
          <p:nvPr/>
        </p:nvSpPr>
        <p:spPr>
          <a:xfrm>
            <a:off x="5147714" y="5463037"/>
            <a:ext cx="831988" cy="528312"/>
          </a:xfrm>
          <a:prstGeom prst="roundRect">
            <a:avLst>
              <a:gd name="adj" fmla="val 10000"/>
            </a:avLst>
          </a:prstGeom>
          <a:solidFill>
            <a:srgbClr val="ADB9C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2" name="Forma libre: forma 111">
            <a:extLst>
              <a:ext uri="{FF2B5EF4-FFF2-40B4-BE49-F238E27FC236}">
                <a16:creationId xmlns:a16="http://schemas.microsoft.com/office/drawing/2014/main" id="{B20DD5A0-B4D2-267A-0C89-0D86792EEE5E}"/>
              </a:ext>
            </a:extLst>
          </p:cNvPr>
          <p:cNvSpPr/>
          <p:nvPr/>
        </p:nvSpPr>
        <p:spPr>
          <a:xfrm>
            <a:off x="5240158" y="5550858"/>
            <a:ext cx="831988" cy="528312"/>
          </a:xfrm>
          <a:custGeom>
            <a:avLst/>
            <a:gdLst>
              <a:gd name="connsiteX0" fmla="*/ 0 w 831988"/>
              <a:gd name="connsiteY0" fmla="*/ 52831 h 528312"/>
              <a:gd name="connsiteX1" fmla="*/ 52831 w 831988"/>
              <a:gd name="connsiteY1" fmla="*/ 0 h 528312"/>
              <a:gd name="connsiteX2" fmla="*/ 779157 w 831988"/>
              <a:gd name="connsiteY2" fmla="*/ 0 h 528312"/>
              <a:gd name="connsiteX3" fmla="*/ 831988 w 831988"/>
              <a:gd name="connsiteY3" fmla="*/ 52831 h 528312"/>
              <a:gd name="connsiteX4" fmla="*/ 831988 w 831988"/>
              <a:gd name="connsiteY4" fmla="*/ 475481 h 528312"/>
              <a:gd name="connsiteX5" fmla="*/ 779157 w 831988"/>
              <a:gd name="connsiteY5" fmla="*/ 528312 h 528312"/>
              <a:gd name="connsiteX6" fmla="*/ 52831 w 831988"/>
              <a:gd name="connsiteY6" fmla="*/ 528312 h 528312"/>
              <a:gd name="connsiteX7" fmla="*/ 0 w 831988"/>
              <a:gd name="connsiteY7" fmla="*/ 475481 h 528312"/>
              <a:gd name="connsiteX8" fmla="*/ 0 w 831988"/>
              <a:gd name="connsiteY8" fmla="*/ 52831 h 52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988" h="528312">
                <a:moveTo>
                  <a:pt x="0" y="52831"/>
                </a:moveTo>
                <a:cubicBezTo>
                  <a:pt x="0" y="23653"/>
                  <a:pt x="23653" y="0"/>
                  <a:pt x="52831" y="0"/>
                </a:cubicBezTo>
                <a:lnTo>
                  <a:pt x="779157" y="0"/>
                </a:lnTo>
                <a:cubicBezTo>
                  <a:pt x="808335" y="0"/>
                  <a:pt x="831988" y="23653"/>
                  <a:pt x="831988" y="52831"/>
                </a:cubicBezTo>
                <a:lnTo>
                  <a:pt x="831988" y="475481"/>
                </a:lnTo>
                <a:cubicBezTo>
                  <a:pt x="831988" y="504659"/>
                  <a:pt x="808335" y="528312"/>
                  <a:pt x="779157" y="528312"/>
                </a:cubicBezTo>
                <a:lnTo>
                  <a:pt x="52831" y="528312"/>
                </a:lnTo>
                <a:cubicBezTo>
                  <a:pt x="23653" y="528312"/>
                  <a:pt x="0" y="504659"/>
                  <a:pt x="0" y="475481"/>
                </a:cubicBezTo>
                <a:lnTo>
                  <a:pt x="0" y="5283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3574" tIns="53574" rIns="53574" bIns="53574" numCol="1" spcCol="1270" anchor="ctr" anchorCtr="0">
            <a:noAutofit/>
          </a:bodyPr>
          <a:lstStyle/>
          <a:p>
            <a:pPr algn="ctr" rtl="0"/>
            <a:r>
              <a:rPr lang="es-ES" sz="1000" b="0" i="0" u="none" strike="noStrike" kern="1200" baseline="0">
                <a:solidFill>
                  <a:srgbClr val="000000"/>
                </a:solidFill>
                <a:latin typeface="Calibri" panose="020F0502020204030204" pitchFamily="34" charset="0"/>
              </a:rPr>
              <a:t>Marijose</a:t>
            </a:r>
            <a:br>
              <a:rPr lang="es-ES" sz="1000" b="0" i="0" u="none" strike="noStrike" kern="1200" baseline="0">
                <a:solidFill>
                  <a:srgbClr val="000000"/>
                </a:solidFill>
                <a:latin typeface="Calibri" panose="020F0502020204030204" pitchFamily="34" charset="0"/>
              </a:rPr>
            </a:br>
            <a:r>
              <a:rPr lang="es-ES" sz="1000" b="0" i="0" u="none" strike="noStrike" kern="1200" baseline="0">
                <a:solidFill>
                  <a:srgbClr val="000000"/>
                </a:solidFill>
                <a:latin typeface="Calibri" panose="020F0502020204030204" pitchFamily="34" charset="0"/>
              </a:rPr>
              <a:t>Vázquez</a:t>
            </a:r>
          </a:p>
          <a:p>
            <a:pPr marL="0" lvl="0" indent="0" algn="ctr" defTabSz="444500">
              <a:lnSpc>
                <a:spcPct val="90000"/>
              </a:lnSpc>
              <a:spcBef>
                <a:spcPct val="0"/>
              </a:spcBef>
              <a:spcAft>
                <a:spcPct val="35000"/>
              </a:spcAft>
              <a:buNone/>
            </a:pPr>
            <a:endParaRPr lang="es-MX" sz="1000" kern="1200"/>
          </a:p>
        </p:txBody>
      </p:sp>
      <p:sp>
        <p:nvSpPr>
          <p:cNvPr id="38" name="Marcador de número de diapositiva 5">
            <a:extLst>
              <a:ext uri="{FF2B5EF4-FFF2-40B4-BE49-F238E27FC236}">
                <a16:creationId xmlns:a16="http://schemas.microsoft.com/office/drawing/2014/main" id="{A01ED484-2783-5EC6-554B-6D1253ECF325}"/>
              </a:ext>
            </a:extLst>
          </p:cNvPr>
          <p:cNvSpPr>
            <a:spLocks noGrp="1"/>
          </p:cNvSpPr>
          <p:nvPr>
            <p:ph type="sldNum" sz="quarter" idx="12"/>
          </p:nvPr>
        </p:nvSpPr>
        <p:spPr>
          <a:xfrm>
            <a:off x="9292497" y="6477802"/>
            <a:ext cx="2743200" cy="365125"/>
          </a:xfrm>
        </p:spPr>
        <p:txBody>
          <a:bodyPr/>
          <a:lstStyle/>
          <a:p>
            <a:fld id="{831969DE-D155-4290-A1C5-98AF1F200E92}" type="slidenum">
              <a:rPr lang="en-US" smtClean="0"/>
              <a:t>6</a:t>
            </a:fld>
            <a:endParaRPr lang="en-US"/>
          </a:p>
        </p:txBody>
      </p:sp>
      <p:sp>
        <p:nvSpPr>
          <p:cNvPr id="85" name="CuadroTexto 84">
            <a:extLst>
              <a:ext uri="{FF2B5EF4-FFF2-40B4-BE49-F238E27FC236}">
                <a16:creationId xmlns:a16="http://schemas.microsoft.com/office/drawing/2014/main" id="{F23EB6E0-6BBF-4C9B-8B29-48F524DEAF34}"/>
              </a:ext>
            </a:extLst>
          </p:cNvPr>
          <p:cNvSpPr txBox="1"/>
          <p:nvPr/>
        </p:nvSpPr>
        <p:spPr>
          <a:xfrm>
            <a:off x="3852950" y="2290320"/>
            <a:ext cx="1345489"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800" b="1" i="0" u="none" strike="noStrike" kern="1200" cap="none" spc="0" normalizeH="0" baseline="0" noProof="0" dirty="0">
                <a:ln>
                  <a:noFill/>
                </a:ln>
                <a:solidFill>
                  <a:srgbClr val="1D467D"/>
                </a:solidFill>
                <a:effectLst/>
                <a:uLnTx/>
                <a:uFillTx/>
                <a:latin typeface="Calibri" panose="020F0502020204030204"/>
                <a:ea typeface="+mn-ea"/>
                <a:cs typeface="+mn-cs"/>
              </a:rPr>
              <a:t>Executive Co-</a:t>
            </a:r>
            <a:r>
              <a:rPr kumimoji="0" lang="es-MX" sz="800" b="1" i="0" u="none" strike="noStrike" kern="1200" cap="none" spc="0" normalizeH="0" baseline="0" noProof="0" dirty="0" err="1">
                <a:ln>
                  <a:noFill/>
                </a:ln>
                <a:solidFill>
                  <a:srgbClr val="1D467D"/>
                </a:solidFill>
                <a:effectLst/>
                <a:uLnTx/>
                <a:uFillTx/>
                <a:latin typeface="Calibri" panose="020F0502020204030204"/>
                <a:ea typeface="+mn-ea"/>
                <a:cs typeface="+mn-cs"/>
              </a:rPr>
              <a:t>President</a:t>
            </a:r>
            <a:endParaRPr kumimoji="0" lang="es-MX" sz="800" b="1" i="0" u="none" strike="noStrike" kern="1200" cap="none" spc="0" normalizeH="0" baseline="0" noProof="0" dirty="0">
              <a:ln>
                <a:noFill/>
              </a:ln>
              <a:solidFill>
                <a:srgbClr val="1D467D"/>
              </a:solidFill>
              <a:effectLst/>
              <a:uLnTx/>
              <a:uFillTx/>
              <a:latin typeface="Calibri" panose="020F0502020204030204"/>
              <a:ea typeface="+mn-ea"/>
              <a:cs typeface="+mn-cs"/>
            </a:endParaRPr>
          </a:p>
        </p:txBody>
      </p:sp>
      <p:sp>
        <p:nvSpPr>
          <p:cNvPr id="86" name="CuadroTexto 85">
            <a:extLst>
              <a:ext uri="{FF2B5EF4-FFF2-40B4-BE49-F238E27FC236}">
                <a16:creationId xmlns:a16="http://schemas.microsoft.com/office/drawing/2014/main" id="{199C2A88-ECD3-434E-B2EF-4903824DD051}"/>
              </a:ext>
            </a:extLst>
          </p:cNvPr>
          <p:cNvSpPr txBox="1"/>
          <p:nvPr/>
        </p:nvSpPr>
        <p:spPr>
          <a:xfrm>
            <a:off x="5490272" y="2761492"/>
            <a:ext cx="1152276"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800" b="1" i="0" u="none" strike="noStrike" kern="1200" cap="none" spc="0" normalizeH="0" baseline="0" noProof="0" dirty="0">
                <a:ln>
                  <a:noFill/>
                </a:ln>
                <a:solidFill>
                  <a:srgbClr val="1D467D"/>
                </a:solidFill>
                <a:effectLst/>
                <a:uLnTx/>
                <a:uFillTx/>
                <a:latin typeface="Calibri" panose="020F0502020204030204"/>
                <a:ea typeface="+mn-ea"/>
                <a:cs typeface="+mn-cs"/>
              </a:rPr>
              <a:t>CEO</a:t>
            </a:r>
          </a:p>
        </p:txBody>
      </p:sp>
      <p:sp>
        <p:nvSpPr>
          <p:cNvPr id="87" name="CuadroTexto 86">
            <a:extLst>
              <a:ext uri="{FF2B5EF4-FFF2-40B4-BE49-F238E27FC236}">
                <a16:creationId xmlns:a16="http://schemas.microsoft.com/office/drawing/2014/main" id="{73F62C13-7E78-4F61-B898-7FA3FF47751E}"/>
              </a:ext>
            </a:extLst>
          </p:cNvPr>
          <p:cNvSpPr txBox="1"/>
          <p:nvPr/>
        </p:nvSpPr>
        <p:spPr>
          <a:xfrm>
            <a:off x="6873607" y="2290320"/>
            <a:ext cx="1345489"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800" b="1" i="0" u="none" strike="noStrike" kern="1200" cap="none" spc="0" normalizeH="0" baseline="0" noProof="0" dirty="0">
                <a:ln>
                  <a:noFill/>
                </a:ln>
                <a:solidFill>
                  <a:srgbClr val="1D467D"/>
                </a:solidFill>
                <a:effectLst/>
                <a:uLnTx/>
                <a:uFillTx/>
                <a:latin typeface="Calibri" panose="020F0502020204030204"/>
                <a:ea typeface="+mn-ea"/>
                <a:cs typeface="+mn-cs"/>
              </a:rPr>
              <a:t>Executive Co-</a:t>
            </a:r>
            <a:r>
              <a:rPr kumimoji="0" lang="es-MX" sz="800" b="1" i="0" u="none" strike="noStrike" kern="1200" cap="none" spc="0" normalizeH="0" baseline="0" noProof="0" dirty="0" err="1">
                <a:ln>
                  <a:noFill/>
                </a:ln>
                <a:solidFill>
                  <a:srgbClr val="1D467D"/>
                </a:solidFill>
                <a:effectLst/>
                <a:uLnTx/>
                <a:uFillTx/>
                <a:latin typeface="Calibri" panose="020F0502020204030204"/>
                <a:ea typeface="+mn-ea"/>
                <a:cs typeface="+mn-cs"/>
              </a:rPr>
              <a:t>President</a:t>
            </a:r>
            <a:endParaRPr kumimoji="0" lang="es-MX" sz="800" b="1" i="0" u="none" strike="noStrike" kern="1200" cap="none" spc="0" normalizeH="0" baseline="0" noProof="0" dirty="0">
              <a:ln>
                <a:noFill/>
              </a:ln>
              <a:solidFill>
                <a:srgbClr val="1D467D"/>
              </a:solidFill>
              <a:effectLst/>
              <a:uLnTx/>
              <a:uFillTx/>
              <a:latin typeface="Calibri" panose="020F0502020204030204"/>
              <a:ea typeface="+mn-ea"/>
              <a:cs typeface="+mn-cs"/>
            </a:endParaRPr>
          </a:p>
        </p:txBody>
      </p:sp>
      <p:sp>
        <p:nvSpPr>
          <p:cNvPr id="89" name="CuadroTexto 88">
            <a:extLst>
              <a:ext uri="{FF2B5EF4-FFF2-40B4-BE49-F238E27FC236}">
                <a16:creationId xmlns:a16="http://schemas.microsoft.com/office/drawing/2014/main" id="{96AF05F4-516A-4585-94AB-A640B337B0DE}"/>
              </a:ext>
            </a:extLst>
          </p:cNvPr>
          <p:cNvSpPr txBox="1"/>
          <p:nvPr/>
        </p:nvSpPr>
        <p:spPr>
          <a:xfrm>
            <a:off x="297290" y="4285248"/>
            <a:ext cx="1049563" cy="276551"/>
          </a:xfrm>
          <a:prstGeom prst="rect">
            <a:avLst/>
          </a:prstGeom>
          <a:noFill/>
        </p:spPr>
        <p:txBody>
          <a:bodyPr wrap="square">
            <a:spAutoFit/>
          </a:bodyPr>
          <a:lstStyle/>
          <a:p>
            <a:pPr marL="0" marR="0" lvl="0" indent="0" algn="ctr" defTabSz="914400" rtl="0" eaLnBrk="1" fontAlgn="auto" latinLnBrk="0" hangingPunct="1">
              <a:lnSpc>
                <a:spcPts val="700"/>
              </a:lnSpc>
              <a:spcBef>
                <a:spcPts val="0"/>
              </a:spcBef>
              <a:spcAft>
                <a:spcPts val="0"/>
              </a:spcAft>
              <a:buClrTx/>
              <a:buSzTx/>
              <a:buFontTx/>
              <a:buNone/>
              <a:tabLst/>
              <a:defRPr/>
            </a:pPr>
            <a:r>
              <a:rPr kumimoji="0" lang="es-MX" sz="800" b="1" i="0" u="none" strike="noStrike" kern="1200" cap="none" spc="0" normalizeH="0" baseline="0" noProof="0" dirty="0">
                <a:ln>
                  <a:noFill/>
                </a:ln>
                <a:solidFill>
                  <a:srgbClr val="1D467D"/>
                </a:solidFill>
                <a:effectLst/>
                <a:uLnTx/>
                <a:uFillTx/>
                <a:latin typeface="Calibri" panose="020F0502020204030204"/>
                <a:ea typeface="+mn-ea"/>
                <a:cs typeface="+mn-cs"/>
              </a:rPr>
              <a:t>Legal and </a:t>
            </a:r>
            <a:r>
              <a:rPr kumimoji="0" lang="es-MX" sz="800" b="1" i="0" u="none" strike="noStrike" kern="1200" cap="none" spc="0" normalizeH="0" baseline="0" noProof="0" dirty="0" err="1">
                <a:ln>
                  <a:noFill/>
                </a:ln>
                <a:solidFill>
                  <a:srgbClr val="1D467D"/>
                </a:solidFill>
                <a:effectLst/>
                <a:uLnTx/>
                <a:uFillTx/>
                <a:latin typeface="Calibri" panose="020F0502020204030204"/>
                <a:ea typeface="+mn-ea"/>
                <a:cs typeface="+mn-cs"/>
              </a:rPr>
              <a:t>Compliance</a:t>
            </a:r>
            <a:r>
              <a:rPr kumimoji="0" lang="es-MX" sz="800" b="1" i="0" u="none" strike="noStrike" kern="1200" cap="none" spc="0" normalizeH="0" baseline="0" noProof="0" dirty="0">
                <a:ln>
                  <a:noFill/>
                </a:ln>
                <a:solidFill>
                  <a:srgbClr val="1D467D"/>
                </a:solidFill>
                <a:effectLst/>
                <a:uLnTx/>
                <a:uFillTx/>
                <a:latin typeface="Calibri" panose="020F0502020204030204"/>
                <a:ea typeface="+mn-ea"/>
                <a:cs typeface="+mn-cs"/>
              </a:rPr>
              <a:t> </a:t>
            </a:r>
            <a:r>
              <a:rPr kumimoji="0" lang="es-MX" sz="800" b="1" i="0" u="none" strike="noStrike" kern="1200" cap="none" spc="0" normalizeH="0" baseline="0" noProof="0" dirty="0" err="1">
                <a:ln>
                  <a:noFill/>
                </a:ln>
                <a:solidFill>
                  <a:srgbClr val="1D467D"/>
                </a:solidFill>
                <a:effectLst/>
                <a:uLnTx/>
                <a:uFillTx/>
                <a:latin typeface="Calibri" panose="020F0502020204030204"/>
                <a:ea typeface="+mn-ea"/>
                <a:cs typeface="+mn-cs"/>
              </a:rPr>
              <a:t>Officer</a:t>
            </a:r>
            <a:endParaRPr kumimoji="0" lang="es-MX" sz="800" b="1" i="0" u="none" strike="noStrike" kern="1200" cap="none" spc="0" normalizeH="0" baseline="0" noProof="0" dirty="0">
              <a:ln>
                <a:noFill/>
              </a:ln>
              <a:solidFill>
                <a:srgbClr val="1D467D"/>
              </a:solidFill>
              <a:effectLst/>
              <a:uLnTx/>
              <a:uFillTx/>
              <a:latin typeface="Calibri" panose="020F0502020204030204"/>
              <a:ea typeface="+mn-ea"/>
              <a:cs typeface="+mn-cs"/>
            </a:endParaRPr>
          </a:p>
        </p:txBody>
      </p:sp>
      <p:sp>
        <p:nvSpPr>
          <p:cNvPr id="90" name="CuadroTexto 89">
            <a:extLst>
              <a:ext uri="{FF2B5EF4-FFF2-40B4-BE49-F238E27FC236}">
                <a16:creationId xmlns:a16="http://schemas.microsoft.com/office/drawing/2014/main" id="{9641C7B2-90C6-4DC3-8D17-D8A0A4A297AA}"/>
              </a:ext>
            </a:extLst>
          </p:cNvPr>
          <p:cNvSpPr txBox="1"/>
          <p:nvPr/>
        </p:nvSpPr>
        <p:spPr>
          <a:xfrm>
            <a:off x="303092" y="5130269"/>
            <a:ext cx="1152276"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800" b="1" i="0" u="none" strike="noStrike" kern="1200" cap="none" spc="0" normalizeH="0" baseline="0" noProof="0" dirty="0">
                <a:ln>
                  <a:noFill/>
                </a:ln>
                <a:solidFill>
                  <a:srgbClr val="1D467D"/>
                </a:solidFill>
                <a:effectLst/>
                <a:uLnTx/>
                <a:uFillTx/>
                <a:latin typeface="Calibri" panose="020F0502020204030204"/>
                <a:ea typeface="+mn-ea"/>
                <a:cs typeface="+mn-cs"/>
              </a:rPr>
              <a:t>Legal </a:t>
            </a:r>
            <a:r>
              <a:rPr kumimoji="0" lang="es-MX" sz="800" b="1" i="0" u="none" strike="noStrike" kern="1200" cap="none" spc="0" normalizeH="0" baseline="0" noProof="0" dirty="0" err="1">
                <a:ln>
                  <a:noFill/>
                </a:ln>
                <a:solidFill>
                  <a:srgbClr val="1D467D"/>
                </a:solidFill>
                <a:effectLst/>
                <a:uLnTx/>
                <a:uFillTx/>
                <a:latin typeface="Calibri" panose="020F0502020204030204"/>
                <a:ea typeface="+mn-ea"/>
                <a:cs typeface="+mn-cs"/>
              </a:rPr>
              <a:t>Associate</a:t>
            </a:r>
            <a:endParaRPr kumimoji="0" lang="es-MX" sz="800" b="1" i="0" u="none" strike="noStrike" kern="1200" cap="none" spc="0" normalizeH="0" baseline="0" noProof="0" dirty="0">
              <a:ln>
                <a:noFill/>
              </a:ln>
              <a:solidFill>
                <a:srgbClr val="1D467D"/>
              </a:solidFill>
              <a:effectLst/>
              <a:uLnTx/>
              <a:uFillTx/>
              <a:latin typeface="Calibri" panose="020F0502020204030204"/>
              <a:ea typeface="+mn-ea"/>
              <a:cs typeface="+mn-cs"/>
            </a:endParaRPr>
          </a:p>
        </p:txBody>
      </p:sp>
      <p:sp>
        <p:nvSpPr>
          <p:cNvPr id="91" name="CuadroTexto 90">
            <a:extLst>
              <a:ext uri="{FF2B5EF4-FFF2-40B4-BE49-F238E27FC236}">
                <a16:creationId xmlns:a16="http://schemas.microsoft.com/office/drawing/2014/main" id="{07920D95-62E7-4225-8E58-728D8634C206}"/>
              </a:ext>
            </a:extLst>
          </p:cNvPr>
          <p:cNvSpPr txBox="1"/>
          <p:nvPr/>
        </p:nvSpPr>
        <p:spPr>
          <a:xfrm>
            <a:off x="4810764" y="3520622"/>
            <a:ext cx="1152276" cy="276551"/>
          </a:xfrm>
          <a:prstGeom prst="rect">
            <a:avLst/>
          </a:prstGeom>
          <a:noFill/>
        </p:spPr>
        <p:txBody>
          <a:bodyPr wrap="square">
            <a:spAutoFit/>
          </a:bodyPr>
          <a:lstStyle/>
          <a:p>
            <a:pPr marL="0" marR="0" lvl="0" indent="0" algn="ctr" defTabSz="914400" rtl="0" eaLnBrk="1" fontAlgn="auto" latinLnBrk="0" hangingPunct="1">
              <a:lnSpc>
                <a:spcPts val="700"/>
              </a:lnSpc>
              <a:spcBef>
                <a:spcPts val="0"/>
              </a:spcBef>
              <a:spcAft>
                <a:spcPts val="0"/>
              </a:spcAft>
              <a:buClrTx/>
              <a:buSzTx/>
              <a:buFontTx/>
              <a:buNone/>
              <a:tabLst/>
              <a:defRPr/>
            </a:pPr>
            <a:r>
              <a:rPr kumimoji="0" lang="es-MX" sz="800" b="1" i="0" u="none" strike="noStrike" kern="1200" cap="none" spc="0" normalizeH="0" baseline="0" noProof="0" dirty="0" err="1">
                <a:ln>
                  <a:noFill/>
                </a:ln>
                <a:solidFill>
                  <a:srgbClr val="1D467D"/>
                </a:solidFill>
                <a:effectLst/>
                <a:uLnTx/>
                <a:uFillTx/>
                <a:latin typeface="Calibri" panose="020F0502020204030204"/>
                <a:ea typeface="+mn-ea"/>
                <a:cs typeface="+mn-cs"/>
              </a:rPr>
              <a:t>Chief</a:t>
            </a:r>
            <a:r>
              <a:rPr kumimoji="0" lang="es-MX" sz="800" b="1" i="0" u="none" strike="noStrike" kern="1200" cap="none" spc="0" normalizeH="0" baseline="0" noProof="0" dirty="0">
                <a:ln>
                  <a:noFill/>
                </a:ln>
                <a:solidFill>
                  <a:srgbClr val="1D467D"/>
                </a:solidFill>
                <a:effectLst/>
                <a:uLnTx/>
                <a:uFillTx/>
                <a:latin typeface="Calibri" panose="020F0502020204030204"/>
                <a:ea typeface="+mn-ea"/>
                <a:cs typeface="+mn-cs"/>
              </a:rPr>
              <a:t> </a:t>
            </a:r>
            <a:r>
              <a:rPr kumimoji="0" lang="es-MX" sz="800" b="1" i="0" u="none" strike="noStrike" kern="1200" cap="none" spc="0" normalizeH="0" baseline="0" noProof="0" dirty="0" err="1">
                <a:ln>
                  <a:noFill/>
                </a:ln>
                <a:solidFill>
                  <a:srgbClr val="1D467D"/>
                </a:solidFill>
                <a:effectLst/>
                <a:uLnTx/>
                <a:uFillTx/>
                <a:latin typeface="Calibri" panose="020F0502020204030204"/>
                <a:ea typeface="+mn-ea"/>
                <a:cs typeface="+mn-cs"/>
              </a:rPr>
              <a:t>Investment</a:t>
            </a:r>
            <a:r>
              <a:rPr kumimoji="0" lang="es-MX" sz="800" b="1" i="0" u="none" strike="noStrike" kern="1200" cap="none" spc="0" normalizeH="0" baseline="0" noProof="0" dirty="0">
                <a:ln>
                  <a:noFill/>
                </a:ln>
                <a:solidFill>
                  <a:srgbClr val="1D467D"/>
                </a:solidFill>
                <a:effectLst/>
                <a:uLnTx/>
                <a:uFillTx/>
                <a:latin typeface="Calibri" panose="020F0502020204030204"/>
                <a:ea typeface="+mn-ea"/>
                <a:cs typeface="+mn-cs"/>
              </a:rPr>
              <a:t> </a:t>
            </a:r>
            <a:r>
              <a:rPr kumimoji="0" lang="es-MX" sz="800" b="1" i="0" u="none" strike="noStrike" kern="1200" cap="none" spc="0" normalizeH="0" baseline="0" noProof="0" dirty="0" err="1">
                <a:ln>
                  <a:noFill/>
                </a:ln>
                <a:solidFill>
                  <a:srgbClr val="1D467D"/>
                </a:solidFill>
                <a:effectLst/>
                <a:uLnTx/>
                <a:uFillTx/>
                <a:latin typeface="Calibri" panose="020F0502020204030204"/>
                <a:ea typeface="+mn-ea"/>
                <a:cs typeface="+mn-cs"/>
              </a:rPr>
              <a:t>Officer</a:t>
            </a:r>
            <a:endParaRPr kumimoji="0" lang="es-MX" sz="800" b="1" i="0" u="none" strike="noStrike" kern="1200" cap="none" spc="0" normalizeH="0" baseline="0" noProof="0" dirty="0">
              <a:ln>
                <a:noFill/>
              </a:ln>
              <a:solidFill>
                <a:srgbClr val="1D467D"/>
              </a:solidFill>
              <a:effectLst/>
              <a:uLnTx/>
              <a:uFillTx/>
              <a:latin typeface="Calibri" panose="020F0502020204030204"/>
              <a:ea typeface="+mn-ea"/>
              <a:cs typeface="+mn-cs"/>
            </a:endParaRPr>
          </a:p>
        </p:txBody>
      </p:sp>
      <p:sp>
        <p:nvSpPr>
          <p:cNvPr id="94" name="CuadroTexto 93">
            <a:extLst>
              <a:ext uri="{FF2B5EF4-FFF2-40B4-BE49-F238E27FC236}">
                <a16:creationId xmlns:a16="http://schemas.microsoft.com/office/drawing/2014/main" id="{2A00466F-BF21-48A8-9B27-78D670CD03F1}"/>
              </a:ext>
            </a:extLst>
          </p:cNvPr>
          <p:cNvSpPr txBox="1"/>
          <p:nvPr/>
        </p:nvSpPr>
        <p:spPr>
          <a:xfrm>
            <a:off x="6334251" y="4343032"/>
            <a:ext cx="1308182"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800" b="1" dirty="0" err="1">
                <a:solidFill>
                  <a:srgbClr val="1D467D"/>
                </a:solidFill>
                <a:latin typeface="Calibri" panose="020F0502020204030204"/>
              </a:rPr>
              <a:t>Engineering</a:t>
            </a:r>
            <a:r>
              <a:rPr lang="es-MX" sz="800" b="1" dirty="0">
                <a:solidFill>
                  <a:srgbClr val="1D467D"/>
                </a:solidFill>
                <a:latin typeface="Calibri" panose="020F0502020204030204"/>
              </a:rPr>
              <a:t> Director</a:t>
            </a:r>
            <a:endParaRPr kumimoji="0" lang="es-MX" sz="800" b="1" i="0" u="none" strike="noStrike" kern="1200" cap="none" spc="0" normalizeH="0" baseline="0" noProof="0" dirty="0">
              <a:ln>
                <a:noFill/>
              </a:ln>
              <a:solidFill>
                <a:srgbClr val="1D467D"/>
              </a:solidFill>
              <a:effectLst/>
              <a:uLnTx/>
              <a:uFillTx/>
              <a:latin typeface="Calibri" panose="020F0502020204030204"/>
              <a:ea typeface="+mn-ea"/>
              <a:cs typeface="+mn-cs"/>
            </a:endParaRPr>
          </a:p>
        </p:txBody>
      </p:sp>
      <p:sp>
        <p:nvSpPr>
          <p:cNvPr id="95" name="CuadroTexto 94">
            <a:extLst>
              <a:ext uri="{FF2B5EF4-FFF2-40B4-BE49-F238E27FC236}">
                <a16:creationId xmlns:a16="http://schemas.microsoft.com/office/drawing/2014/main" id="{BC893651-6B2B-491B-BE13-56A9295E321C}"/>
              </a:ext>
            </a:extLst>
          </p:cNvPr>
          <p:cNvSpPr txBox="1"/>
          <p:nvPr/>
        </p:nvSpPr>
        <p:spPr>
          <a:xfrm>
            <a:off x="7997544" y="5138109"/>
            <a:ext cx="1152276"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800" b="1" dirty="0">
                <a:solidFill>
                  <a:srgbClr val="1D467D"/>
                </a:solidFill>
                <a:latin typeface="Calibri" panose="020F0502020204030204"/>
              </a:rPr>
              <a:t>IT Manager</a:t>
            </a:r>
          </a:p>
        </p:txBody>
      </p:sp>
      <p:sp>
        <p:nvSpPr>
          <p:cNvPr id="96" name="CuadroTexto 95">
            <a:extLst>
              <a:ext uri="{FF2B5EF4-FFF2-40B4-BE49-F238E27FC236}">
                <a16:creationId xmlns:a16="http://schemas.microsoft.com/office/drawing/2014/main" id="{DA4AE2C2-F18B-44FE-9D3B-B361508B624B}"/>
              </a:ext>
            </a:extLst>
          </p:cNvPr>
          <p:cNvSpPr txBox="1"/>
          <p:nvPr/>
        </p:nvSpPr>
        <p:spPr>
          <a:xfrm>
            <a:off x="7997544" y="4362276"/>
            <a:ext cx="1152276" cy="215444"/>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sz="800" b="1">
                <a:solidFill>
                  <a:srgbClr val="1D467D"/>
                </a:solidFill>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800" b="1" i="0" u="none" strike="noStrike" kern="1200" cap="none" spc="0" normalizeH="0" baseline="0" noProof="0" dirty="0">
                <a:ln>
                  <a:noFill/>
                </a:ln>
                <a:solidFill>
                  <a:srgbClr val="1D467D"/>
                </a:solidFill>
                <a:effectLst/>
                <a:uLnTx/>
                <a:uFillTx/>
                <a:latin typeface="Calibri" panose="020F0502020204030204"/>
                <a:ea typeface="+mn-ea"/>
                <a:cs typeface="+mn-cs"/>
              </a:rPr>
              <a:t>A&amp;C Director</a:t>
            </a:r>
          </a:p>
        </p:txBody>
      </p:sp>
      <p:sp>
        <p:nvSpPr>
          <p:cNvPr id="97" name="CuadroTexto 96">
            <a:extLst>
              <a:ext uri="{FF2B5EF4-FFF2-40B4-BE49-F238E27FC236}">
                <a16:creationId xmlns:a16="http://schemas.microsoft.com/office/drawing/2014/main" id="{DED6D731-E871-4DE3-A732-FEB0F1C3FDF2}"/>
              </a:ext>
            </a:extLst>
          </p:cNvPr>
          <p:cNvSpPr txBox="1"/>
          <p:nvPr/>
        </p:nvSpPr>
        <p:spPr>
          <a:xfrm>
            <a:off x="7997544" y="3540856"/>
            <a:ext cx="1152276"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800" b="1" i="0" u="none" strike="noStrike" kern="1200" cap="none" spc="0" normalizeH="0" baseline="0" noProof="0" dirty="0" err="1">
                <a:ln>
                  <a:noFill/>
                </a:ln>
                <a:solidFill>
                  <a:srgbClr val="1D467D"/>
                </a:solidFill>
                <a:effectLst/>
                <a:uLnTx/>
                <a:uFillTx/>
                <a:latin typeface="Calibri" panose="020F0502020204030204"/>
                <a:ea typeface="+mn-ea"/>
                <a:cs typeface="+mn-cs"/>
              </a:rPr>
              <a:t>Chief</a:t>
            </a:r>
            <a:r>
              <a:rPr kumimoji="0" lang="es-MX" sz="800" b="1" i="0" u="none" strike="noStrike" kern="1200" cap="none" spc="0" normalizeH="0" baseline="0" noProof="0" dirty="0">
                <a:ln>
                  <a:noFill/>
                </a:ln>
                <a:solidFill>
                  <a:srgbClr val="1D467D"/>
                </a:solidFill>
                <a:effectLst/>
                <a:uLnTx/>
                <a:uFillTx/>
                <a:latin typeface="Calibri" panose="020F0502020204030204"/>
                <a:ea typeface="+mn-ea"/>
                <a:cs typeface="+mn-cs"/>
              </a:rPr>
              <a:t> </a:t>
            </a:r>
            <a:r>
              <a:rPr kumimoji="0" lang="es-MX" sz="800" b="1" i="0" u="none" strike="noStrike" kern="1200" cap="none" spc="0" normalizeH="0" baseline="0" noProof="0" dirty="0" err="1">
                <a:ln>
                  <a:noFill/>
                </a:ln>
                <a:solidFill>
                  <a:srgbClr val="1D467D"/>
                </a:solidFill>
                <a:effectLst/>
                <a:uLnTx/>
                <a:uFillTx/>
                <a:latin typeface="Calibri" panose="020F0502020204030204"/>
                <a:ea typeface="+mn-ea"/>
                <a:cs typeface="+mn-cs"/>
              </a:rPr>
              <a:t>Financial</a:t>
            </a:r>
            <a:r>
              <a:rPr kumimoji="0" lang="es-MX" sz="800" b="1" i="0" u="none" strike="noStrike" kern="1200" cap="none" spc="0" normalizeH="0" baseline="0" noProof="0" dirty="0">
                <a:ln>
                  <a:noFill/>
                </a:ln>
                <a:solidFill>
                  <a:srgbClr val="1D467D"/>
                </a:solidFill>
                <a:effectLst/>
                <a:uLnTx/>
                <a:uFillTx/>
                <a:latin typeface="Calibri" panose="020F0502020204030204"/>
                <a:ea typeface="+mn-ea"/>
                <a:cs typeface="+mn-cs"/>
              </a:rPr>
              <a:t> </a:t>
            </a:r>
            <a:r>
              <a:rPr kumimoji="0" lang="es-MX" sz="800" b="1" i="0" u="none" strike="noStrike" kern="1200" cap="none" spc="0" normalizeH="0" baseline="0" noProof="0" dirty="0" err="1">
                <a:ln>
                  <a:noFill/>
                </a:ln>
                <a:solidFill>
                  <a:srgbClr val="1D467D"/>
                </a:solidFill>
                <a:effectLst/>
                <a:uLnTx/>
                <a:uFillTx/>
                <a:latin typeface="Calibri" panose="020F0502020204030204"/>
                <a:ea typeface="+mn-ea"/>
                <a:cs typeface="+mn-cs"/>
              </a:rPr>
              <a:t>Officer</a:t>
            </a:r>
            <a:endParaRPr kumimoji="0" lang="es-MX" sz="800" b="1" i="0" u="none" strike="noStrike" kern="1200" cap="none" spc="0" normalizeH="0" baseline="0" noProof="0" dirty="0">
              <a:ln>
                <a:noFill/>
              </a:ln>
              <a:solidFill>
                <a:srgbClr val="1D467D"/>
              </a:solidFill>
              <a:effectLst/>
              <a:uLnTx/>
              <a:uFillTx/>
              <a:latin typeface="Calibri" panose="020F0502020204030204"/>
              <a:ea typeface="+mn-ea"/>
              <a:cs typeface="+mn-cs"/>
            </a:endParaRPr>
          </a:p>
        </p:txBody>
      </p:sp>
      <p:sp>
        <p:nvSpPr>
          <p:cNvPr id="98" name="CuadroTexto 97">
            <a:extLst>
              <a:ext uri="{FF2B5EF4-FFF2-40B4-BE49-F238E27FC236}">
                <a16:creationId xmlns:a16="http://schemas.microsoft.com/office/drawing/2014/main" id="{806EB958-0961-4481-9AF0-BC6A379105AB}"/>
              </a:ext>
            </a:extLst>
          </p:cNvPr>
          <p:cNvSpPr txBox="1"/>
          <p:nvPr/>
        </p:nvSpPr>
        <p:spPr>
          <a:xfrm>
            <a:off x="1996286" y="3516961"/>
            <a:ext cx="1152276" cy="276551"/>
          </a:xfrm>
          <a:prstGeom prst="rect">
            <a:avLst/>
          </a:prstGeom>
          <a:noFill/>
        </p:spPr>
        <p:txBody>
          <a:bodyPr wrap="square">
            <a:spAutoFit/>
          </a:bodyPr>
          <a:lstStyle/>
          <a:p>
            <a:pPr marL="0" marR="0" lvl="0" indent="0" algn="ctr" defTabSz="914400" rtl="0" eaLnBrk="1" fontAlgn="auto" latinLnBrk="0" hangingPunct="1">
              <a:lnSpc>
                <a:spcPts val="700"/>
              </a:lnSpc>
              <a:spcBef>
                <a:spcPts val="0"/>
              </a:spcBef>
              <a:spcAft>
                <a:spcPts val="0"/>
              </a:spcAft>
              <a:buClrTx/>
              <a:buSzTx/>
              <a:buFontTx/>
              <a:buNone/>
              <a:tabLst/>
              <a:defRPr/>
            </a:pPr>
            <a:r>
              <a:rPr kumimoji="0" lang="es-MX" sz="800" b="1" i="0" u="none" strike="noStrike" kern="1200" cap="none" spc="0" normalizeH="0" baseline="0" noProof="0" dirty="0">
                <a:ln>
                  <a:noFill/>
                </a:ln>
                <a:solidFill>
                  <a:srgbClr val="1D467D"/>
                </a:solidFill>
                <a:effectLst/>
                <a:uLnTx/>
                <a:uFillTx/>
                <a:latin typeface="Calibri" panose="020F0502020204030204"/>
                <a:ea typeface="+mn-ea"/>
                <a:cs typeface="+mn-cs"/>
              </a:rPr>
              <a:t>Executive Director </a:t>
            </a:r>
            <a:r>
              <a:rPr kumimoji="0" lang="es-MX" sz="800" b="1" i="0" u="none" strike="noStrike" kern="1200" cap="none" spc="0" normalizeH="0" baseline="0" noProof="0" dirty="0" err="1">
                <a:ln>
                  <a:noFill/>
                </a:ln>
                <a:solidFill>
                  <a:srgbClr val="1D467D"/>
                </a:solidFill>
                <a:effectLst/>
                <a:uLnTx/>
                <a:uFillTx/>
                <a:latin typeface="Calibri" panose="020F0502020204030204"/>
                <a:ea typeface="+mn-ea"/>
                <a:cs typeface="+mn-cs"/>
              </a:rPr>
              <a:t>of</a:t>
            </a:r>
            <a:r>
              <a:rPr kumimoji="0" lang="es-MX" sz="800" b="1" i="0" u="none" strike="noStrike" kern="1200" cap="none" spc="0" normalizeH="0" baseline="0" noProof="0" dirty="0">
                <a:ln>
                  <a:noFill/>
                </a:ln>
                <a:solidFill>
                  <a:srgbClr val="1D467D"/>
                </a:solidFill>
                <a:effectLst/>
                <a:uLnTx/>
                <a:uFillTx/>
                <a:latin typeface="Calibri" panose="020F0502020204030204"/>
                <a:ea typeface="+mn-ea"/>
                <a:cs typeface="+mn-cs"/>
              </a:rPr>
              <a:t> </a:t>
            </a:r>
            <a:r>
              <a:rPr kumimoji="0" lang="es-MX" sz="800" b="1" i="0" u="none" strike="noStrike" kern="1200" cap="none" spc="0" normalizeH="0" baseline="0" noProof="0" dirty="0" err="1">
                <a:ln>
                  <a:noFill/>
                </a:ln>
                <a:solidFill>
                  <a:srgbClr val="1D467D"/>
                </a:solidFill>
                <a:effectLst/>
                <a:uLnTx/>
                <a:uFillTx/>
                <a:latin typeface="Calibri" panose="020F0502020204030204"/>
                <a:ea typeface="+mn-ea"/>
                <a:cs typeface="+mn-cs"/>
              </a:rPr>
              <a:t>Asset</a:t>
            </a:r>
            <a:r>
              <a:rPr kumimoji="0" lang="es-MX" sz="800" b="1" i="0" u="none" strike="noStrike" kern="1200" cap="none" spc="0" normalizeH="0" baseline="0" noProof="0" dirty="0">
                <a:ln>
                  <a:noFill/>
                </a:ln>
                <a:solidFill>
                  <a:srgbClr val="1D467D"/>
                </a:solidFill>
                <a:effectLst/>
                <a:uLnTx/>
                <a:uFillTx/>
                <a:latin typeface="Calibri" panose="020F0502020204030204"/>
                <a:ea typeface="+mn-ea"/>
                <a:cs typeface="+mn-cs"/>
              </a:rPr>
              <a:t> </a:t>
            </a:r>
            <a:r>
              <a:rPr kumimoji="0" lang="es-MX" sz="800" b="1" i="0" u="none" strike="noStrike" kern="1200" cap="none" spc="0" normalizeH="0" baseline="0" noProof="0" dirty="0" err="1">
                <a:ln>
                  <a:noFill/>
                </a:ln>
                <a:solidFill>
                  <a:srgbClr val="1D467D"/>
                </a:solidFill>
                <a:effectLst/>
                <a:uLnTx/>
                <a:uFillTx/>
                <a:latin typeface="Calibri" panose="020F0502020204030204"/>
                <a:ea typeface="+mn-ea"/>
                <a:cs typeface="+mn-cs"/>
              </a:rPr>
              <a:t>Mgmt</a:t>
            </a:r>
            <a:r>
              <a:rPr kumimoji="0" lang="es-MX" sz="800" b="1" i="0" u="none" strike="noStrike" kern="1200" cap="none" spc="0" normalizeH="0" baseline="0" noProof="0" dirty="0">
                <a:ln>
                  <a:noFill/>
                </a:ln>
                <a:solidFill>
                  <a:srgbClr val="1D467D"/>
                </a:solidFill>
                <a:effectLst/>
                <a:uLnTx/>
                <a:uFillTx/>
                <a:latin typeface="Calibri" panose="020F0502020204030204"/>
                <a:ea typeface="+mn-ea"/>
                <a:cs typeface="+mn-cs"/>
              </a:rPr>
              <a:t> and ESG</a:t>
            </a:r>
          </a:p>
        </p:txBody>
      </p:sp>
      <p:sp>
        <p:nvSpPr>
          <p:cNvPr id="99" name="CuadroTexto 98">
            <a:extLst>
              <a:ext uri="{FF2B5EF4-FFF2-40B4-BE49-F238E27FC236}">
                <a16:creationId xmlns:a16="http://schemas.microsoft.com/office/drawing/2014/main" id="{16A07321-7CB9-47EE-A365-4E34C6D85F5B}"/>
              </a:ext>
            </a:extLst>
          </p:cNvPr>
          <p:cNvSpPr txBox="1"/>
          <p:nvPr/>
        </p:nvSpPr>
        <p:spPr>
          <a:xfrm>
            <a:off x="2073340" y="4336160"/>
            <a:ext cx="1152276" cy="186782"/>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sz="800" b="1">
                <a:solidFill>
                  <a:srgbClr val="1D467D"/>
                </a:solidFill>
                <a:latin typeface="Calibri" panose="020F0502020204030204"/>
              </a:defRPr>
            </a:lvl1pPr>
          </a:lstStyle>
          <a:p>
            <a:pPr>
              <a:lnSpc>
                <a:spcPts val="700"/>
              </a:lnSpc>
            </a:pPr>
            <a:r>
              <a:rPr lang="es-MX" dirty="0" err="1"/>
              <a:t>Analysis</a:t>
            </a:r>
            <a:r>
              <a:rPr lang="es-MX" dirty="0"/>
              <a:t> Director</a:t>
            </a:r>
          </a:p>
        </p:txBody>
      </p:sp>
      <p:sp>
        <p:nvSpPr>
          <p:cNvPr id="44" name="CuadroTexto 43">
            <a:extLst>
              <a:ext uri="{FF2B5EF4-FFF2-40B4-BE49-F238E27FC236}">
                <a16:creationId xmlns:a16="http://schemas.microsoft.com/office/drawing/2014/main" id="{A026AA58-6043-41E0-AD97-57FF13094173}"/>
              </a:ext>
            </a:extLst>
          </p:cNvPr>
          <p:cNvSpPr txBox="1"/>
          <p:nvPr/>
        </p:nvSpPr>
        <p:spPr>
          <a:xfrm>
            <a:off x="3402724" y="5186740"/>
            <a:ext cx="1308182"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800" b="1" i="0" u="none" strike="noStrike" kern="1200" cap="none" spc="0" normalizeH="0" baseline="0" noProof="0" dirty="0" err="1">
                <a:ln>
                  <a:noFill/>
                </a:ln>
                <a:solidFill>
                  <a:srgbClr val="1D467D"/>
                </a:solidFill>
                <a:effectLst/>
                <a:uLnTx/>
                <a:uFillTx/>
                <a:latin typeface="Calibri" panose="020F0502020204030204"/>
                <a:ea typeface="+mn-ea"/>
                <a:cs typeface="+mn-cs"/>
              </a:rPr>
              <a:t>Associate</a:t>
            </a:r>
            <a:endParaRPr kumimoji="0" lang="es-MX" sz="800" b="1" i="0" u="none" strike="noStrike" kern="1200" cap="none" spc="0" normalizeH="0" baseline="0" noProof="0" dirty="0">
              <a:ln>
                <a:noFill/>
              </a:ln>
              <a:solidFill>
                <a:srgbClr val="1D467D"/>
              </a:solidFill>
              <a:effectLst/>
              <a:uLnTx/>
              <a:uFillTx/>
              <a:latin typeface="Calibri" panose="020F0502020204030204"/>
              <a:ea typeface="+mn-ea"/>
              <a:cs typeface="+mn-cs"/>
            </a:endParaRPr>
          </a:p>
        </p:txBody>
      </p:sp>
      <p:sp>
        <p:nvSpPr>
          <p:cNvPr id="46" name="CuadroTexto 45">
            <a:extLst>
              <a:ext uri="{FF2B5EF4-FFF2-40B4-BE49-F238E27FC236}">
                <a16:creationId xmlns:a16="http://schemas.microsoft.com/office/drawing/2014/main" id="{4D13675C-8ACE-4DFB-B649-E19A049B1074}"/>
              </a:ext>
            </a:extLst>
          </p:cNvPr>
          <p:cNvSpPr txBox="1"/>
          <p:nvPr/>
        </p:nvSpPr>
        <p:spPr>
          <a:xfrm>
            <a:off x="4483009" y="5186740"/>
            <a:ext cx="1308182"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800" b="1" i="0" u="none" strike="noStrike" kern="1200" cap="none" spc="0" normalizeH="0" baseline="0" noProof="0" dirty="0" err="1">
                <a:ln>
                  <a:noFill/>
                </a:ln>
                <a:solidFill>
                  <a:srgbClr val="1D467D"/>
                </a:solidFill>
                <a:effectLst/>
                <a:uLnTx/>
                <a:uFillTx/>
                <a:latin typeface="Calibri" panose="020F0502020204030204"/>
                <a:ea typeface="+mn-ea"/>
                <a:cs typeface="+mn-cs"/>
              </a:rPr>
              <a:t>Associate</a:t>
            </a:r>
            <a:endParaRPr kumimoji="0" lang="es-MX" sz="800" b="1" i="0" u="none" strike="noStrike" kern="1200" cap="none" spc="0" normalizeH="0" baseline="0" noProof="0" dirty="0">
              <a:ln>
                <a:noFill/>
              </a:ln>
              <a:solidFill>
                <a:srgbClr val="1D467D"/>
              </a:solidFill>
              <a:effectLst/>
              <a:uLnTx/>
              <a:uFillTx/>
              <a:latin typeface="Calibri" panose="020F0502020204030204"/>
              <a:ea typeface="+mn-ea"/>
              <a:cs typeface="+mn-cs"/>
            </a:endParaRPr>
          </a:p>
        </p:txBody>
      </p:sp>
      <p:sp>
        <p:nvSpPr>
          <p:cNvPr id="50" name="CuadroTexto 49">
            <a:extLst>
              <a:ext uri="{FF2B5EF4-FFF2-40B4-BE49-F238E27FC236}">
                <a16:creationId xmlns:a16="http://schemas.microsoft.com/office/drawing/2014/main" id="{60C7969A-B6E8-4F90-B7F4-9A505E1CE0D8}"/>
              </a:ext>
            </a:extLst>
          </p:cNvPr>
          <p:cNvSpPr txBox="1"/>
          <p:nvPr/>
        </p:nvSpPr>
        <p:spPr>
          <a:xfrm>
            <a:off x="3047405" y="5930559"/>
            <a:ext cx="1152276" cy="186782"/>
          </a:xfrm>
          <a:prstGeom prst="rect">
            <a:avLst/>
          </a:prstGeom>
          <a:noFill/>
        </p:spPr>
        <p:txBody>
          <a:bodyPr wrap="square">
            <a:spAutoFit/>
          </a:bodyPr>
          <a:lstStyle/>
          <a:p>
            <a:pPr marL="0" marR="0" lvl="0" indent="0" algn="ctr" defTabSz="914400" rtl="0" eaLnBrk="1" fontAlgn="auto" latinLnBrk="0" hangingPunct="1">
              <a:lnSpc>
                <a:spcPts val="700"/>
              </a:lnSpc>
              <a:spcBef>
                <a:spcPts val="0"/>
              </a:spcBef>
              <a:spcAft>
                <a:spcPts val="0"/>
              </a:spcAft>
              <a:buClrTx/>
              <a:buSzTx/>
              <a:buFontTx/>
              <a:buNone/>
              <a:tabLst/>
              <a:defRPr/>
            </a:pPr>
            <a:r>
              <a:rPr kumimoji="0" lang="es-MX" sz="800" b="1" i="0" u="none" strike="noStrike" kern="1200" cap="none" spc="0" normalizeH="0" baseline="0" noProof="0" dirty="0" err="1">
                <a:ln>
                  <a:noFill/>
                </a:ln>
                <a:solidFill>
                  <a:srgbClr val="1D467D"/>
                </a:solidFill>
                <a:effectLst/>
                <a:uLnTx/>
                <a:uFillTx/>
                <a:latin typeface="Calibri" panose="020F0502020204030204"/>
                <a:ea typeface="+mn-ea"/>
                <a:cs typeface="+mn-cs"/>
              </a:rPr>
              <a:t>Analyst</a:t>
            </a:r>
            <a:endParaRPr kumimoji="0" lang="es-MX" sz="800" b="1" i="0" u="none" strike="noStrike" kern="1200" cap="none" spc="0" normalizeH="0" baseline="0" noProof="0" dirty="0">
              <a:ln>
                <a:noFill/>
              </a:ln>
              <a:solidFill>
                <a:srgbClr val="1D467D"/>
              </a:solidFill>
              <a:effectLst/>
              <a:uLnTx/>
              <a:uFillTx/>
              <a:latin typeface="Calibri" panose="020F0502020204030204"/>
              <a:ea typeface="+mn-ea"/>
              <a:cs typeface="+mn-cs"/>
            </a:endParaRPr>
          </a:p>
        </p:txBody>
      </p:sp>
      <p:sp>
        <p:nvSpPr>
          <p:cNvPr id="24" name="Triángulo isósceles 23">
            <a:extLst>
              <a:ext uri="{FF2B5EF4-FFF2-40B4-BE49-F238E27FC236}">
                <a16:creationId xmlns:a16="http://schemas.microsoft.com/office/drawing/2014/main" id="{36EF826C-71ED-4AC4-97DF-7B75726D2C5E}"/>
              </a:ext>
            </a:extLst>
          </p:cNvPr>
          <p:cNvSpPr/>
          <p:nvPr/>
        </p:nvSpPr>
        <p:spPr>
          <a:xfrm>
            <a:off x="4652917" y="4692714"/>
            <a:ext cx="1060704" cy="914400"/>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43" name="Conector: angular 42">
            <a:extLst>
              <a:ext uri="{FF2B5EF4-FFF2-40B4-BE49-F238E27FC236}">
                <a16:creationId xmlns:a16="http://schemas.microsoft.com/office/drawing/2014/main" id="{F5C9FFE4-EF1F-8C98-FF75-433214393A44}"/>
              </a:ext>
            </a:extLst>
          </p:cNvPr>
          <p:cNvCxnSpPr>
            <a:stCxn id="86" idx="2"/>
            <a:endCxn id="76" idx="0"/>
          </p:cNvCxnSpPr>
          <p:nvPr/>
        </p:nvCxnSpPr>
        <p:spPr>
          <a:xfrm rot="16200000" flipH="1">
            <a:off x="7214542" y="1828803"/>
            <a:ext cx="101393" cy="2397657"/>
          </a:xfrm>
          <a:prstGeom prst="bentConnector3">
            <a:avLst/>
          </a:prstGeom>
        </p:spPr>
        <p:style>
          <a:lnRef idx="1">
            <a:schemeClr val="accent6"/>
          </a:lnRef>
          <a:fillRef idx="0">
            <a:schemeClr val="accent6"/>
          </a:fillRef>
          <a:effectRef idx="0">
            <a:schemeClr val="accent6"/>
          </a:effectRef>
          <a:fontRef idx="minor">
            <a:schemeClr val="tx1"/>
          </a:fontRef>
        </p:style>
      </p:cxnSp>
      <p:cxnSp>
        <p:nvCxnSpPr>
          <p:cNvPr id="47" name="Conector: angular 46">
            <a:extLst>
              <a:ext uri="{FF2B5EF4-FFF2-40B4-BE49-F238E27FC236}">
                <a16:creationId xmlns:a16="http://schemas.microsoft.com/office/drawing/2014/main" id="{756CE10F-B4B6-F738-F9D2-168D578AABC8}"/>
              </a:ext>
            </a:extLst>
          </p:cNvPr>
          <p:cNvCxnSpPr>
            <a:stCxn id="86" idx="2"/>
            <a:endCxn id="74" idx="0"/>
          </p:cNvCxnSpPr>
          <p:nvPr/>
        </p:nvCxnSpPr>
        <p:spPr>
          <a:xfrm rot="16200000" flipH="1">
            <a:off x="5966891" y="3076455"/>
            <a:ext cx="994102" cy="795064"/>
          </a:xfrm>
          <a:prstGeom prst="bentConnector3">
            <a:avLst>
              <a:gd name="adj1" fmla="val 5275"/>
            </a:avLst>
          </a:prstGeom>
        </p:spPr>
        <p:style>
          <a:lnRef idx="1">
            <a:schemeClr val="accent6"/>
          </a:lnRef>
          <a:fillRef idx="0">
            <a:schemeClr val="accent6"/>
          </a:fillRef>
          <a:effectRef idx="0">
            <a:schemeClr val="accent6"/>
          </a:effectRef>
          <a:fontRef idx="minor">
            <a:schemeClr val="tx1"/>
          </a:fontRef>
        </p:style>
      </p:cxnSp>
      <p:cxnSp>
        <p:nvCxnSpPr>
          <p:cNvPr id="51" name="Conector: angular 50">
            <a:extLst>
              <a:ext uri="{FF2B5EF4-FFF2-40B4-BE49-F238E27FC236}">
                <a16:creationId xmlns:a16="http://schemas.microsoft.com/office/drawing/2014/main" id="{048B1A08-924F-DA0A-656F-C40A838ACE12}"/>
              </a:ext>
            </a:extLst>
          </p:cNvPr>
          <p:cNvCxnSpPr>
            <a:stCxn id="86" idx="2"/>
            <a:endCxn id="82" idx="0"/>
          </p:cNvCxnSpPr>
          <p:nvPr/>
        </p:nvCxnSpPr>
        <p:spPr>
          <a:xfrm rot="5400000">
            <a:off x="4228334" y="1239132"/>
            <a:ext cx="100272" cy="3575880"/>
          </a:xfrm>
          <a:prstGeom prst="bentConnector3">
            <a:avLst/>
          </a:prstGeom>
        </p:spPr>
        <p:style>
          <a:lnRef idx="1">
            <a:schemeClr val="accent6"/>
          </a:lnRef>
          <a:fillRef idx="0">
            <a:schemeClr val="accent6"/>
          </a:fillRef>
          <a:effectRef idx="0">
            <a:schemeClr val="accent6"/>
          </a:effectRef>
          <a:fontRef idx="minor">
            <a:schemeClr val="tx1"/>
          </a:fontRef>
        </p:style>
      </p:cxnSp>
      <p:cxnSp>
        <p:nvCxnSpPr>
          <p:cNvPr id="122" name="Conector: angular 121">
            <a:extLst>
              <a:ext uri="{FF2B5EF4-FFF2-40B4-BE49-F238E27FC236}">
                <a16:creationId xmlns:a16="http://schemas.microsoft.com/office/drawing/2014/main" id="{449AA23C-B100-66B9-71DE-E5C7B01EECDA}"/>
              </a:ext>
            </a:extLst>
          </p:cNvPr>
          <p:cNvCxnSpPr>
            <a:stCxn id="86" idx="2"/>
            <a:endCxn id="58" idx="0"/>
          </p:cNvCxnSpPr>
          <p:nvPr/>
        </p:nvCxnSpPr>
        <p:spPr>
          <a:xfrm rot="5400000">
            <a:off x="5606083" y="2618001"/>
            <a:ext cx="101393" cy="819262"/>
          </a:xfrm>
          <a:prstGeom prst="bentConnector3">
            <a:avLst/>
          </a:prstGeom>
        </p:spPr>
        <p:style>
          <a:lnRef idx="1">
            <a:schemeClr val="accent6"/>
          </a:lnRef>
          <a:fillRef idx="0">
            <a:schemeClr val="accent6"/>
          </a:fillRef>
          <a:effectRef idx="0">
            <a:schemeClr val="accent6"/>
          </a:effectRef>
          <a:fontRef idx="minor">
            <a:schemeClr val="tx1"/>
          </a:fontRef>
        </p:style>
      </p:cxnSp>
      <p:cxnSp>
        <p:nvCxnSpPr>
          <p:cNvPr id="133" name="Conector: angular 132">
            <a:extLst>
              <a:ext uri="{FF2B5EF4-FFF2-40B4-BE49-F238E27FC236}">
                <a16:creationId xmlns:a16="http://schemas.microsoft.com/office/drawing/2014/main" id="{94596AB9-7146-77AB-2473-BAECC1CED1F5}"/>
              </a:ext>
            </a:extLst>
          </p:cNvPr>
          <p:cNvCxnSpPr>
            <a:cxnSpLocks/>
            <a:stCxn id="86" idx="2"/>
            <a:endCxn id="54" idx="0"/>
          </p:cNvCxnSpPr>
          <p:nvPr/>
        </p:nvCxnSpPr>
        <p:spPr>
          <a:xfrm rot="5400000">
            <a:off x="2927915" y="756247"/>
            <a:ext cx="917806" cy="5359184"/>
          </a:xfrm>
          <a:prstGeom prst="bentConnector3">
            <a:avLst>
              <a:gd name="adj1" fmla="val 5375"/>
            </a:avLst>
          </a:prstGeom>
        </p:spPr>
        <p:style>
          <a:lnRef idx="1">
            <a:schemeClr val="accent6"/>
          </a:lnRef>
          <a:fillRef idx="0">
            <a:schemeClr val="accent6"/>
          </a:fillRef>
          <a:effectRef idx="0">
            <a:schemeClr val="accent6"/>
          </a:effectRef>
          <a:fontRef idx="minor">
            <a:schemeClr val="tx1"/>
          </a:fontRef>
        </p:style>
      </p:cxnSp>
      <p:cxnSp>
        <p:nvCxnSpPr>
          <p:cNvPr id="7" name="Connector: Elbow 6">
            <a:extLst>
              <a:ext uri="{FF2B5EF4-FFF2-40B4-BE49-F238E27FC236}">
                <a16:creationId xmlns:a16="http://schemas.microsoft.com/office/drawing/2014/main" id="{C56D784E-182D-F484-9B12-850EA7D8A166}"/>
              </a:ext>
            </a:extLst>
          </p:cNvPr>
          <p:cNvCxnSpPr>
            <a:cxnSpLocks/>
            <a:stCxn id="83" idx="3"/>
          </p:cNvCxnSpPr>
          <p:nvPr/>
        </p:nvCxnSpPr>
        <p:spPr>
          <a:xfrm>
            <a:off x="3114735" y="3225868"/>
            <a:ext cx="1388450" cy="1461831"/>
          </a:xfrm>
          <a:prstGeom prst="bentConnector2">
            <a:avLst/>
          </a:prstGeom>
        </p:spPr>
        <p:style>
          <a:lnRef idx="1">
            <a:schemeClr val="accent6"/>
          </a:lnRef>
          <a:fillRef idx="0">
            <a:schemeClr val="accent6"/>
          </a:fillRef>
          <a:effectRef idx="0">
            <a:schemeClr val="accent6"/>
          </a:effectRef>
          <a:fontRef idx="minor">
            <a:schemeClr val="tx1"/>
          </a:fontRef>
        </p:style>
      </p:cxnSp>
      <p:cxnSp>
        <p:nvCxnSpPr>
          <p:cNvPr id="64" name="Connector: Elbow 63">
            <a:extLst>
              <a:ext uri="{FF2B5EF4-FFF2-40B4-BE49-F238E27FC236}">
                <a16:creationId xmlns:a16="http://schemas.microsoft.com/office/drawing/2014/main" id="{EE9C5D61-CC71-DDEA-2265-F3F264C4D942}"/>
              </a:ext>
            </a:extLst>
          </p:cNvPr>
          <p:cNvCxnSpPr>
            <a:cxnSpLocks/>
            <a:stCxn id="63" idx="0"/>
            <a:endCxn id="66" idx="0"/>
          </p:cNvCxnSpPr>
          <p:nvPr/>
        </p:nvCxnSpPr>
        <p:spPr>
          <a:xfrm rot="5400000" flipH="1" flipV="1">
            <a:off x="4488881" y="4225612"/>
            <a:ext cx="12700" cy="1102600"/>
          </a:xfrm>
          <a:prstGeom prst="bentConnector3">
            <a:avLst>
              <a:gd name="adj1" fmla="val 750000"/>
            </a:avLst>
          </a:prstGeom>
        </p:spPr>
        <p:style>
          <a:lnRef idx="1">
            <a:schemeClr val="accent6"/>
          </a:lnRef>
          <a:fillRef idx="0">
            <a:schemeClr val="accent6"/>
          </a:fillRef>
          <a:effectRef idx="0">
            <a:schemeClr val="accent6"/>
          </a:effectRef>
          <a:fontRef idx="minor">
            <a:schemeClr val="tx1"/>
          </a:fontRef>
        </p:style>
      </p:cxnSp>
      <p:sp>
        <p:nvSpPr>
          <p:cNvPr id="12" name="CuadroTexto 49">
            <a:extLst>
              <a:ext uri="{FF2B5EF4-FFF2-40B4-BE49-F238E27FC236}">
                <a16:creationId xmlns:a16="http://schemas.microsoft.com/office/drawing/2014/main" id="{989A80C3-E4C2-5549-F67E-7F289A0BA210}"/>
              </a:ext>
            </a:extLst>
          </p:cNvPr>
          <p:cNvSpPr txBox="1"/>
          <p:nvPr/>
        </p:nvSpPr>
        <p:spPr>
          <a:xfrm>
            <a:off x="4055483" y="5923568"/>
            <a:ext cx="1152276" cy="186782"/>
          </a:xfrm>
          <a:prstGeom prst="rect">
            <a:avLst/>
          </a:prstGeom>
          <a:noFill/>
        </p:spPr>
        <p:txBody>
          <a:bodyPr wrap="square">
            <a:spAutoFit/>
          </a:bodyPr>
          <a:lstStyle/>
          <a:p>
            <a:pPr marL="0" marR="0" lvl="0" indent="0" algn="ctr" defTabSz="914400" rtl="0" eaLnBrk="1" fontAlgn="auto" latinLnBrk="0" hangingPunct="1">
              <a:lnSpc>
                <a:spcPts val="700"/>
              </a:lnSpc>
              <a:spcBef>
                <a:spcPts val="0"/>
              </a:spcBef>
              <a:spcAft>
                <a:spcPts val="0"/>
              </a:spcAft>
              <a:buClrTx/>
              <a:buSzTx/>
              <a:buFontTx/>
              <a:buNone/>
              <a:tabLst/>
              <a:defRPr/>
            </a:pPr>
            <a:r>
              <a:rPr kumimoji="0" lang="es-MX" sz="800" b="1" i="0" u="none" strike="noStrike" kern="1200" cap="none" spc="0" normalizeH="0" baseline="0" noProof="0" err="1">
                <a:ln>
                  <a:noFill/>
                </a:ln>
                <a:solidFill>
                  <a:srgbClr val="1D467D"/>
                </a:solidFill>
                <a:effectLst/>
                <a:uLnTx/>
                <a:uFillTx/>
                <a:latin typeface="Calibri" panose="020F0502020204030204"/>
                <a:ea typeface="+mn-ea"/>
                <a:cs typeface="+mn-cs"/>
              </a:rPr>
              <a:t>Intern</a:t>
            </a:r>
            <a:endParaRPr kumimoji="0" lang="es-MX" sz="800" b="1" i="0" u="none" strike="noStrike" kern="1200" cap="none" spc="0" normalizeH="0" baseline="0" noProof="0">
              <a:ln>
                <a:noFill/>
              </a:ln>
              <a:solidFill>
                <a:srgbClr val="1D467D"/>
              </a:solidFill>
              <a:effectLst/>
              <a:uLnTx/>
              <a:uFillTx/>
              <a:latin typeface="Calibri" panose="020F0502020204030204"/>
              <a:ea typeface="+mn-ea"/>
              <a:cs typeface="+mn-cs"/>
            </a:endParaRPr>
          </a:p>
        </p:txBody>
      </p:sp>
      <p:sp>
        <p:nvSpPr>
          <p:cNvPr id="17" name="CuadroTexto 49">
            <a:extLst>
              <a:ext uri="{FF2B5EF4-FFF2-40B4-BE49-F238E27FC236}">
                <a16:creationId xmlns:a16="http://schemas.microsoft.com/office/drawing/2014/main" id="{8E457F8D-3020-0205-51B0-C234D3769BD3}"/>
              </a:ext>
            </a:extLst>
          </p:cNvPr>
          <p:cNvSpPr txBox="1"/>
          <p:nvPr/>
        </p:nvSpPr>
        <p:spPr>
          <a:xfrm>
            <a:off x="5088728" y="5924966"/>
            <a:ext cx="1152276" cy="186782"/>
          </a:xfrm>
          <a:prstGeom prst="rect">
            <a:avLst/>
          </a:prstGeom>
          <a:noFill/>
        </p:spPr>
        <p:txBody>
          <a:bodyPr wrap="square">
            <a:spAutoFit/>
          </a:bodyPr>
          <a:lstStyle/>
          <a:p>
            <a:pPr marL="0" marR="0" lvl="0" indent="0" algn="ctr" defTabSz="914400" rtl="0" eaLnBrk="1" fontAlgn="auto" latinLnBrk="0" hangingPunct="1">
              <a:lnSpc>
                <a:spcPts val="700"/>
              </a:lnSpc>
              <a:spcBef>
                <a:spcPts val="0"/>
              </a:spcBef>
              <a:spcAft>
                <a:spcPts val="0"/>
              </a:spcAft>
              <a:buClrTx/>
              <a:buSzTx/>
              <a:buFontTx/>
              <a:buNone/>
              <a:tabLst/>
              <a:defRPr/>
            </a:pPr>
            <a:r>
              <a:rPr kumimoji="0" lang="es-MX" sz="800" b="1" i="0" u="none" strike="noStrike" kern="1200" cap="none" spc="0" normalizeH="0" baseline="0" noProof="0" err="1">
                <a:ln>
                  <a:noFill/>
                </a:ln>
                <a:solidFill>
                  <a:srgbClr val="1D467D"/>
                </a:solidFill>
                <a:effectLst/>
                <a:uLnTx/>
                <a:uFillTx/>
                <a:latin typeface="Calibri" panose="020F0502020204030204"/>
                <a:ea typeface="+mn-ea"/>
                <a:cs typeface="+mn-cs"/>
              </a:rPr>
              <a:t>Intern</a:t>
            </a:r>
            <a:endParaRPr kumimoji="0" lang="es-MX" sz="800" b="1" i="0" u="none" strike="noStrike" kern="1200" cap="none" spc="0" normalizeH="0" baseline="0" noProof="0">
              <a:ln>
                <a:noFill/>
              </a:ln>
              <a:solidFill>
                <a:srgbClr val="1D467D"/>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FC708F53-2983-661A-C6DB-D9553DCAC322}"/>
              </a:ext>
            </a:extLst>
          </p:cNvPr>
          <p:cNvCxnSpPr>
            <a:cxnSpLocks/>
          </p:cNvCxnSpPr>
          <p:nvPr/>
        </p:nvCxnSpPr>
        <p:spPr>
          <a:xfrm flipH="1">
            <a:off x="4503185" y="3225868"/>
            <a:ext cx="234125" cy="0"/>
          </a:xfrm>
          <a:prstGeom prst="line">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5" name="CuadroTexto 108">
            <a:extLst>
              <a:ext uri="{FF2B5EF4-FFF2-40B4-BE49-F238E27FC236}">
                <a16:creationId xmlns:a16="http://schemas.microsoft.com/office/drawing/2014/main" id="{F4622A26-A8C2-2528-E840-CC74BE47CEF8}"/>
              </a:ext>
            </a:extLst>
          </p:cNvPr>
          <p:cNvSpPr txBox="1"/>
          <p:nvPr/>
        </p:nvSpPr>
        <p:spPr>
          <a:xfrm>
            <a:off x="369193" y="6348821"/>
            <a:ext cx="4581109" cy="196977"/>
          </a:xfrm>
          <a:prstGeom prst="rect">
            <a:avLst/>
          </a:prstGeom>
          <a:noFill/>
        </p:spPr>
        <p:txBody>
          <a:bodyPr wrap="square" rtlCol="0">
            <a:spAutoFit/>
          </a:bodyPr>
          <a:lstStyle/>
          <a:p>
            <a:r>
              <a:rPr lang="en-US" sz="680" dirty="0"/>
              <a:t>*Incorporation into AINDA’s team after the placement of Fund </a:t>
            </a:r>
            <a:r>
              <a:rPr lang="en-US" sz="680" dirty="0" err="1"/>
              <a:t>ll</a:t>
            </a:r>
            <a:r>
              <a:rPr lang="en-US" sz="680" dirty="0"/>
              <a:t> .</a:t>
            </a:r>
          </a:p>
        </p:txBody>
      </p:sp>
      <p:sp>
        <p:nvSpPr>
          <p:cNvPr id="9" name="TextBox 80">
            <a:extLst>
              <a:ext uri="{FF2B5EF4-FFF2-40B4-BE49-F238E27FC236}">
                <a16:creationId xmlns:a16="http://schemas.microsoft.com/office/drawing/2014/main" id="{902DA9FF-63DF-9A0A-6B7C-049C07F68FAE}"/>
              </a:ext>
            </a:extLst>
          </p:cNvPr>
          <p:cNvSpPr txBox="1"/>
          <p:nvPr/>
        </p:nvSpPr>
        <p:spPr>
          <a:xfrm>
            <a:off x="10447153" y="2461078"/>
            <a:ext cx="1522582" cy="4093428"/>
          </a:xfrm>
          <a:prstGeom prst="rect">
            <a:avLst/>
          </a:prstGeom>
          <a:noFill/>
        </p:spPr>
        <p:txBody>
          <a:bodyPr wrap="square">
            <a:spAutoFit/>
          </a:bodyPr>
          <a:lstStyle/>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tab pos="177800" algn="l"/>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Treasury - </a:t>
            </a:r>
            <a:r>
              <a:rPr kumimoji="0" lang="en-US" sz="1000" i="0" u="none" strike="noStrike" kern="1200" cap="none" spc="0" normalizeH="0" baseline="0" noProof="0" dirty="0">
                <a:ln>
                  <a:noFill/>
                </a:ln>
                <a:solidFill>
                  <a:prstClr val="black"/>
                </a:solidFill>
                <a:effectLst/>
                <a:uLnTx/>
                <a:uFillTx/>
                <a:latin typeface="Calibri" panose="020F0502020204030204"/>
                <a:ea typeface="+mn-ea"/>
                <a:cs typeface="+mn-cs"/>
              </a:rPr>
              <a:t>control and execution of banking transactions</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tab pos="177800" algn="l"/>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Accounting - </a:t>
            </a:r>
            <a:r>
              <a:rPr kumimoji="0" lang="en-US" sz="1000" i="0" u="none" strike="noStrike" kern="1200" cap="none" spc="0" normalizeH="0" baseline="0" noProof="0" dirty="0">
                <a:ln>
                  <a:noFill/>
                </a:ln>
                <a:solidFill>
                  <a:prstClr val="black"/>
                </a:solidFill>
                <a:effectLst/>
                <a:uLnTx/>
                <a:uFillTx/>
                <a:latin typeface="Calibri" panose="020F0502020204030204"/>
                <a:ea typeface="+mn-ea"/>
                <a:cs typeface="+mn-cs"/>
              </a:rPr>
              <a:t>elaboration, administration and control of accounting processes</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tab pos="177800" algn="l"/>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Tax - </a:t>
            </a:r>
            <a:r>
              <a:rPr kumimoji="0" lang="en-US" sz="1000" i="0" u="none" strike="noStrike" kern="1200" cap="none" spc="0" normalizeH="0" baseline="0" noProof="0" dirty="0">
                <a:ln>
                  <a:noFill/>
                </a:ln>
                <a:solidFill>
                  <a:prstClr val="black"/>
                </a:solidFill>
                <a:effectLst/>
                <a:uLnTx/>
                <a:uFillTx/>
                <a:latin typeface="Calibri" panose="020F0502020204030204"/>
                <a:ea typeface="+mn-ea"/>
                <a:cs typeface="+mn-cs"/>
              </a:rPr>
              <a:t>tax compliance. Calculation and filing of tax returns</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tab pos="177800" algn="l"/>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Reporting and compliance to BMV, </a:t>
            </a:r>
            <a:r>
              <a:rPr kumimoji="0" lang="en-US" sz="1000" i="0" u="none" strike="noStrike" kern="1200" cap="none" spc="0" normalizeH="0" baseline="0" noProof="0" dirty="0">
                <a:ln>
                  <a:noFill/>
                </a:ln>
                <a:solidFill>
                  <a:prstClr val="black"/>
                </a:solidFill>
                <a:effectLst/>
                <a:uLnTx/>
                <a:uFillTx/>
                <a:latin typeface="Calibri" panose="020F0502020204030204"/>
                <a:ea typeface="+mn-ea"/>
                <a:cs typeface="+mn-cs"/>
              </a:rPr>
              <a:t>including filing information in accordance with CKD provisions</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tab pos="177800" algn="l"/>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Payroll - </a:t>
            </a:r>
            <a:r>
              <a:rPr kumimoji="0" lang="en-US" sz="1000" i="0" u="none" strike="noStrike" kern="1200" cap="none" spc="0" normalizeH="0" baseline="0" noProof="0" dirty="0">
                <a:ln>
                  <a:noFill/>
                </a:ln>
                <a:solidFill>
                  <a:prstClr val="black"/>
                </a:solidFill>
                <a:effectLst/>
                <a:uLnTx/>
                <a:uFillTx/>
                <a:latin typeface="Calibri" panose="020F0502020204030204"/>
                <a:ea typeface="+mn-ea"/>
                <a:cs typeface="+mn-cs"/>
              </a:rPr>
              <a:t>calculation and payment management (taxes, IMSS, Afore, others), issuance of receipts, notifications</a:t>
            </a:r>
          </a:p>
        </p:txBody>
      </p:sp>
      <p:sp>
        <p:nvSpPr>
          <p:cNvPr id="10" name="Rectángulo: esquinas redondeadas 127">
            <a:extLst>
              <a:ext uri="{FF2B5EF4-FFF2-40B4-BE49-F238E27FC236}">
                <a16:creationId xmlns:a16="http://schemas.microsoft.com/office/drawing/2014/main" id="{3C5DD0D6-C0EC-5EB0-1ED2-77A4F90D4020}"/>
              </a:ext>
            </a:extLst>
          </p:cNvPr>
          <p:cNvSpPr/>
          <p:nvPr/>
        </p:nvSpPr>
        <p:spPr>
          <a:xfrm>
            <a:off x="10447152" y="1918756"/>
            <a:ext cx="1550459" cy="458637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3D1F5ACC-6FAE-4001-3C3F-B9B8C6D80E50}"/>
              </a:ext>
            </a:extLst>
          </p:cNvPr>
          <p:cNvGrpSpPr/>
          <p:nvPr/>
        </p:nvGrpSpPr>
        <p:grpSpPr>
          <a:xfrm>
            <a:off x="10597267" y="2046286"/>
            <a:ext cx="1224748" cy="347126"/>
            <a:chOff x="10597267" y="2046286"/>
            <a:chExt cx="1224748" cy="347126"/>
          </a:xfrm>
        </p:grpSpPr>
        <p:pic>
          <p:nvPicPr>
            <p:cNvPr id="15" name="Picture 4" descr="Contabilidad | Mexico City | AG2 Solutions">
              <a:extLst>
                <a:ext uri="{FF2B5EF4-FFF2-40B4-BE49-F238E27FC236}">
                  <a16:creationId xmlns:a16="http://schemas.microsoft.com/office/drawing/2014/main" id="{B6E9ED69-AD5F-2363-9830-12A0DC1E2964}"/>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1398379" y="2046286"/>
              <a:ext cx="423636" cy="3471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GNIA Shared Services - Home | Facebook">
              <a:extLst>
                <a:ext uri="{FF2B5EF4-FFF2-40B4-BE49-F238E27FC236}">
                  <a16:creationId xmlns:a16="http://schemas.microsoft.com/office/drawing/2014/main" id="{C121F8BF-58BC-2D65-0D9F-DC565535B6EE}"/>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36188" b="33903"/>
            <a:stretch/>
          </p:blipFill>
          <p:spPr bwMode="auto">
            <a:xfrm>
              <a:off x="10597267" y="2097785"/>
              <a:ext cx="703558" cy="210425"/>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ángulo 5">
            <a:extLst>
              <a:ext uri="{FF2B5EF4-FFF2-40B4-BE49-F238E27FC236}">
                <a16:creationId xmlns:a16="http://schemas.microsoft.com/office/drawing/2014/main" id="{4411E6C9-915C-208A-73A5-7447A13C7B09}"/>
              </a:ext>
            </a:extLst>
          </p:cNvPr>
          <p:cNvSpPr/>
          <p:nvPr/>
        </p:nvSpPr>
        <p:spPr>
          <a:xfrm>
            <a:off x="10243242" y="1546771"/>
            <a:ext cx="1808798" cy="333166"/>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1" u="none" strike="noStrike" kern="1200" cap="none" spc="0" normalizeH="0" baseline="0" noProof="0" dirty="0">
                <a:ln>
                  <a:noFill/>
                </a:ln>
                <a:solidFill>
                  <a:srgbClr val="1B3C69"/>
                </a:solidFill>
                <a:effectLst/>
                <a:uLnTx/>
                <a:uFillTx/>
                <a:latin typeface="Calibri" panose="020F0502020204030204"/>
                <a:ea typeface="+mn-ea"/>
                <a:cs typeface="+mn-cs"/>
              </a:rPr>
              <a:t>Back office</a:t>
            </a:r>
          </a:p>
        </p:txBody>
      </p:sp>
      <p:sp>
        <p:nvSpPr>
          <p:cNvPr id="20" name="Shape 400" descr="TextBox 37">
            <a:extLst>
              <a:ext uri="{FF2B5EF4-FFF2-40B4-BE49-F238E27FC236}">
                <a16:creationId xmlns:a16="http://schemas.microsoft.com/office/drawing/2014/main" id="{8E9F5F29-B6AD-AAC4-D371-9336A6F2E7AD}"/>
              </a:ext>
            </a:extLst>
          </p:cNvPr>
          <p:cNvSpPr/>
          <p:nvPr/>
        </p:nvSpPr>
        <p:spPr>
          <a:xfrm>
            <a:off x="2800223" y="209896"/>
            <a:ext cx="5068769" cy="477054"/>
          </a:xfrm>
          <a:prstGeom prst="rect">
            <a:avLst/>
          </a:prstGeom>
          <a:ln w="25400">
            <a:miter lim="400000"/>
          </a:ln>
          <a:extLst>
            <a:ext uri="{C572A759-6A51-4108-AA02-DFA0A04FC94B}">
              <ma14:wrappingTextBoxFlag xmlns="" xmlns:ma14="http://schemas.microsoft.com/office/mac/drawingml/2011/main" val="1"/>
            </a:ext>
          </a:extLst>
        </p:spPr>
        <p:txBody>
          <a:bodyPr wrap="none" tIns="45720" bIns="45720">
            <a:noAutofit/>
          </a:bodyPr>
          <a:lstStyle>
            <a:lvl1pPr algn="ctr">
              <a:defRPr sz="5000">
                <a:solidFill>
                  <a:srgbClr val="FFFFFF"/>
                </a:solidFill>
                <a:latin typeface="Helvetica Light"/>
                <a:ea typeface="Helvetica Light"/>
                <a:cs typeface="Helvetica Light"/>
                <a:sym typeface="Helvetica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500" b="0" i="0" u="none" strike="noStrike" kern="1200" cap="none" spc="0" normalizeH="0" baseline="0" noProof="0" dirty="0">
                <a:ln>
                  <a:noFill/>
                </a:ln>
                <a:solidFill>
                  <a:srgbClr val="FFFFFF"/>
                </a:solidFill>
                <a:effectLst/>
                <a:uLnTx/>
                <a:uFillTx/>
                <a:latin typeface="Helvetica Light" panose="020B0500000000000000" pitchFamily="34" charset="0"/>
                <a:sym typeface="Helvetica Light"/>
              </a:rPr>
              <a:t>Robust Organizational Structure</a:t>
            </a:r>
            <a:endParaRPr kumimoji="0" sz="2500" b="0" i="0" u="none" strike="noStrike" kern="1200" cap="none" spc="0" normalizeH="0" baseline="0" noProof="0" dirty="0">
              <a:ln>
                <a:noFill/>
              </a:ln>
              <a:solidFill>
                <a:srgbClr val="FFFFFF"/>
              </a:solidFill>
              <a:effectLst/>
              <a:uLnTx/>
              <a:uFillTx/>
              <a:latin typeface="Helvetica Light" panose="020B0500000000000000" pitchFamily="34" charset="0"/>
              <a:sym typeface="Helvetica Light"/>
            </a:endParaRPr>
          </a:p>
        </p:txBody>
      </p:sp>
      <p:sp>
        <p:nvSpPr>
          <p:cNvPr id="21" name="CuadroTexto 3">
            <a:extLst>
              <a:ext uri="{FF2B5EF4-FFF2-40B4-BE49-F238E27FC236}">
                <a16:creationId xmlns:a16="http://schemas.microsoft.com/office/drawing/2014/main" id="{FFA727A9-27E6-8E84-6BD8-29E5A26DE310}"/>
              </a:ext>
            </a:extLst>
          </p:cNvPr>
          <p:cNvSpPr txBox="1"/>
          <p:nvPr/>
        </p:nvSpPr>
        <p:spPr>
          <a:xfrm>
            <a:off x="326106" y="924820"/>
            <a:ext cx="11520000"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dirty="0">
                <a:ln>
                  <a:noFill/>
                </a:ln>
                <a:solidFill>
                  <a:srgbClr val="13294F"/>
                </a:solidFill>
                <a:effectLst/>
                <a:uLnTx/>
                <a:uFillTx/>
                <a:latin typeface="Calibri (Body)"/>
              </a:rPr>
              <a:t>AINDA has a team of experienced industry professionals to ensure successful Project development and execution</a:t>
            </a:r>
            <a:r>
              <a:rPr kumimoji="0" lang="es-ES" b="0" i="0" u="none" strike="noStrike" kern="1200" cap="none" spc="0" normalizeH="0" baseline="0" noProof="0" dirty="0">
                <a:ln>
                  <a:noFill/>
                </a:ln>
                <a:solidFill>
                  <a:srgbClr val="13294F"/>
                </a:solidFill>
                <a:effectLst/>
                <a:uLnTx/>
                <a:uFillTx/>
                <a:latin typeface="Calibri (Body)"/>
              </a:rPr>
              <a:t>.</a:t>
            </a:r>
          </a:p>
        </p:txBody>
      </p:sp>
      <p:sp>
        <p:nvSpPr>
          <p:cNvPr id="3" name="Rectángulo: esquinas redondeadas 105">
            <a:extLst>
              <a:ext uri="{FF2B5EF4-FFF2-40B4-BE49-F238E27FC236}">
                <a16:creationId xmlns:a16="http://schemas.microsoft.com/office/drawing/2014/main" id="{75C38851-B0D9-DE3F-2656-E512236DB0B1}"/>
              </a:ext>
            </a:extLst>
          </p:cNvPr>
          <p:cNvSpPr/>
          <p:nvPr/>
        </p:nvSpPr>
        <p:spPr>
          <a:xfrm>
            <a:off x="318816" y="5472824"/>
            <a:ext cx="831988" cy="528312"/>
          </a:xfrm>
          <a:prstGeom prst="roundRect">
            <a:avLst>
              <a:gd name="adj" fmla="val 10000"/>
            </a:avLst>
          </a:prstGeom>
          <a:solidFill>
            <a:srgbClr val="ADB9C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 name="Forma libre: forma 106">
            <a:extLst>
              <a:ext uri="{FF2B5EF4-FFF2-40B4-BE49-F238E27FC236}">
                <a16:creationId xmlns:a16="http://schemas.microsoft.com/office/drawing/2014/main" id="{9DC864FF-FE10-7164-DBE5-4160DE358EC8}"/>
              </a:ext>
            </a:extLst>
          </p:cNvPr>
          <p:cNvSpPr/>
          <p:nvPr/>
        </p:nvSpPr>
        <p:spPr>
          <a:xfrm>
            <a:off x="411260" y="5560645"/>
            <a:ext cx="831988" cy="528312"/>
          </a:xfrm>
          <a:custGeom>
            <a:avLst/>
            <a:gdLst>
              <a:gd name="connsiteX0" fmla="*/ 0 w 831988"/>
              <a:gd name="connsiteY0" fmla="*/ 52831 h 528312"/>
              <a:gd name="connsiteX1" fmla="*/ 52831 w 831988"/>
              <a:gd name="connsiteY1" fmla="*/ 0 h 528312"/>
              <a:gd name="connsiteX2" fmla="*/ 779157 w 831988"/>
              <a:gd name="connsiteY2" fmla="*/ 0 h 528312"/>
              <a:gd name="connsiteX3" fmla="*/ 831988 w 831988"/>
              <a:gd name="connsiteY3" fmla="*/ 52831 h 528312"/>
              <a:gd name="connsiteX4" fmla="*/ 831988 w 831988"/>
              <a:gd name="connsiteY4" fmla="*/ 475481 h 528312"/>
              <a:gd name="connsiteX5" fmla="*/ 779157 w 831988"/>
              <a:gd name="connsiteY5" fmla="*/ 528312 h 528312"/>
              <a:gd name="connsiteX6" fmla="*/ 52831 w 831988"/>
              <a:gd name="connsiteY6" fmla="*/ 528312 h 528312"/>
              <a:gd name="connsiteX7" fmla="*/ 0 w 831988"/>
              <a:gd name="connsiteY7" fmla="*/ 475481 h 528312"/>
              <a:gd name="connsiteX8" fmla="*/ 0 w 831988"/>
              <a:gd name="connsiteY8" fmla="*/ 52831 h 52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988" h="528312">
                <a:moveTo>
                  <a:pt x="0" y="52831"/>
                </a:moveTo>
                <a:cubicBezTo>
                  <a:pt x="0" y="23653"/>
                  <a:pt x="23653" y="0"/>
                  <a:pt x="52831" y="0"/>
                </a:cubicBezTo>
                <a:lnTo>
                  <a:pt x="779157" y="0"/>
                </a:lnTo>
                <a:cubicBezTo>
                  <a:pt x="808335" y="0"/>
                  <a:pt x="831988" y="23653"/>
                  <a:pt x="831988" y="52831"/>
                </a:cubicBezTo>
                <a:lnTo>
                  <a:pt x="831988" y="475481"/>
                </a:lnTo>
                <a:cubicBezTo>
                  <a:pt x="831988" y="504659"/>
                  <a:pt x="808335" y="528312"/>
                  <a:pt x="779157" y="528312"/>
                </a:cubicBezTo>
                <a:lnTo>
                  <a:pt x="52831" y="528312"/>
                </a:lnTo>
                <a:cubicBezTo>
                  <a:pt x="23653" y="528312"/>
                  <a:pt x="0" y="504659"/>
                  <a:pt x="0" y="475481"/>
                </a:cubicBezTo>
                <a:lnTo>
                  <a:pt x="0" y="5283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3574" tIns="53574" rIns="53574" bIns="53574" numCol="1" spcCol="1270" anchor="t" anchorCtr="0">
            <a:noAutofit/>
          </a:bodyPr>
          <a:lstStyle/>
          <a:p>
            <a:pPr algn="ctr" defTabSz="444500">
              <a:lnSpc>
                <a:spcPct val="90000"/>
              </a:lnSpc>
              <a:spcBef>
                <a:spcPct val="0"/>
              </a:spcBef>
              <a:spcAft>
                <a:spcPct val="35000"/>
              </a:spcAft>
            </a:pPr>
            <a:r>
              <a:rPr lang="es-ES" sz="1000" dirty="0" err="1"/>
              <a:t>Victor</a:t>
            </a:r>
            <a:br>
              <a:rPr lang="es-ES" sz="1000" dirty="0"/>
            </a:br>
            <a:r>
              <a:rPr lang="es-ES" sz="1000" dirty="0"/>
              <a:t>Gómez</a:t>
            </a:r>
            <a:endParaRPr lang="es-ES" sz="1000" kern="1200" dirty="0"/>
          </a:p>
          <a:p>
            <a:pPr marL="0" lvl="0" indent="0" algn="ctr" defTabSz="444500">
              <a:lnSpc>
                <a:spcPct val="90000"/>
              </a:lnSpc>
              <a:spcBef>
                <a:spcPct val="0"/>
              </a:spcBef>
              <a:spcAft>
                <a:spcPct val="35000"/>
              </a:spcAft>
              <a:buNone/>
            </a:pPr>
            <a:endParaRPr lang="es-MX" sz="1000" kern="1200" dirty="0"/>
          </a:p>
        </p:txBody>
      </p:sp>
      <p:sp>
        <p:nvSpPr>
          <p:cNvPr id="6" name="CuadroTexto 49">
            <a:extLst>
              <a:ext uri="{FF2B5EF4-FFF2-40B4-BE49-F238E27FC236}">
                <a16:creationId xmlns:a16="http://schemas.microsoft.com/office/drawing/2014/main" id="{90F1E6A5-18A6-D913-53FD-DA1832D439A4}"/>
              </a:ext>
            </a:extLst>
          </p:cNvPr>
          <p:cNvSpPr txBox="1"/>
          <p:nvPr/>
        </p:nvSpPr>
        <p:spPr>
          <a:xfrm>
            <a:off x="263655" y="5940346"/>
            <a:ext cx="1152276" cy="186782"/>
          </a:xfrm>
          <a:prstGeom prst="rect">
            <a:avLst/>
          </a:prstGeom>
          <a:noFill/>
        </p:spPr>
        <p:txBody>
          <a:bodyPr wrap="square">
            <a:spAutoFit/>
          </a:bodyPr>
          <a:lstStyle/>
          <a:p>
            <a:pPr marL="0" marR="0" lvl="0" indent="0" algn="ctr" defTabSz="914400" rtl="0" eaLnBrk="1" fontAlgn="auto" latinLnBrk="0" hangingPunct="1">
              <a:lnSpc>
                <a:spcPts val="700"/>
              </a:lnSpc>
              <a:spcBef>
                <a:spcPts val="0"/>
              </a:spcBef>
              <a:spcAft>
                <a:spcPts val="0"/>
              </a:spcAft>
              <a:buClrTx/>
              <a:buSzTx/>
              <a:buFontTx/>
              <a:buNone/>
              <a:tabLst/>
              <a:defRPr/>
            </a:pPr>
            <a:r>
              <a:rPr kumimoji="0" lang="es-MX" sz="800" b="1" i="0" u="none" strike="noStrike" kern="1200" cap="none" spc="0" normalizeH="0" baseline="0" noProof="0" dirty="0">
                <a:ln>
                  <a:noFill/>
                </a:ln>
                <a:solidFill>
                  <a:srgbClr val="1D467D"/>
                </a:solidFill>
                <a:effectLst/>
                <a:uLnTx/>
                <a:uFillTx/>
                <a:latin typeface="Calibri" panose="020F0502020204030204"/>
                <a:ea typeface="+mn-ea"/>
                <a:cs typeface="+mn-cs"/>
              </a:rPr>
              <a:t>Legal </a:t>
            </a:r>
            <a:r>
              <a:rPr kumimoji="0" lang="es-MX" sz="800" b="1" i="0" u="none" strike="noStrike" kern="1200" cap="none" spc="0" normalizeH="0" baseline="0" noProof="0" dirty="0" err="1">
                <a:ln>
                  <a:noFill/>
                </a:ln>
                <a:solidFill>
                  <a:srgbClr val="1D467D"/>
                </a:solidFill>
                <a:effectLst/>
                <a:uLnTx/>
                <a:uFillTx/>
                <a:latin typeface="Calibri" panose="020F0502020204030204"/>
                <a:ea typeface="+mn-ea"/>
                <a:cs typeface="+mn-cs"/>
              </a:rPr>
              <a:t>Intern</a:t>
            </a:r>
            <a:endParaRPr kumimoji="0" lang="es-MX" sz="800" b="1" i="0" u="none" strike="noStrike" kern="1200" cap="none" spc="0" normalizeH="0" baseline="0" noProof="0" dirty="0">
              <a:ln>
                <a:noFill/>
              </a:ln>
              <a:solidFill>
                <a:srgbClr val="1D467D"/>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117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400" descr="TextBox 37">
            <a:extLst>
              <a:ext uri="{FF2B5EF4-FFF2-40B4-BE49-F238E27FC236}">
                <a16:creationId xmlns:a16="http://schemas.microsoft.com/office/drawing/2014/main" id="{09F1D52A-897F-437C-8A2A-03AF4121D2C4}"/>
              </a:ext>
            </a:extLst>
          </p:cNvPr>
          <p:cNvSpPr/>
          <p:nvPr/>
        </p:nvSpPr>
        <p:spPr>
          <a:xfrm>
            <a:off x="2800223" y="209896"/>
            <a:ext cx="5068769" cy="477054"/>
          </a:xfrm>
          <a:prstGeom prst="rect">
            <a:avLst/>
          </a:prstGeom>
          <a:ln w="25400">
            <a:miter lim="400000"/>
          </a:ln>
          <a:extLst>
            <a:ext uri="{C572A759-6A51-4108-AA02-DFA0A04FC94B}">
              <ma14:wrappingTextBoxFlag xmlns:ma14="http://schemas.microsoft.com/office/mac/drawingml/2011/main" xmlns="" val="1"/>
            </a:ext>
          </a:extLst>
        </p:spPr>
        <p:txBody>
          <a:bodyPr wrap="none" tIns="45720" bIns="45720">
            <a:noAutofit/>
          </a:bodyPr>
          <a:lstStyle>
            <a:lvl1pPr algn="ctr">
              <a:defRPr sz="5000">
                <a:solidFill>
                  <a:srgbClr val="FFFFFF"/>
                </a:solidFill>
                <a:latin typeface="Helvetica Light"/>
                <a:ea typeface="Helvetica Light"/>
                <a:cs typeface="Helvetica Light"/>
                <a:sym typeface="Helvetica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a:ln>
                  <a:noFill/>
                </a:ln>
                <a:solidFill>
                  <a:srgbClr val="FFFFFF"/>
                </a:solidFill>
                <a:effectLst/>
                <a:uLnTx/>
                <a:uFillTx/>
                <a:latin typeface="Helvetica Light"/>
                <a:sym typeface="Helvetica Light"/>
              </a:rPr>
              <a:t>Combined team’s experience</a:t>
            </a:r>
          </a:p>
        </p:txBody>
      </p:sp>
      <p:sp>
        <p:nvSpPr>
          <p:cNvPr id="4" name="TextBox 58">
            <a:extLst>
              <a:ext uri="{FF2B5EF4-FFF2-40B4-BE49-F238E27FC236}">
                <a16:creationId xmlns:a16="http://schemas.microsoft.com/office/drawing/2014/main" id="{DC329559-50DC-C06A-896C-A49E19904FBB}"/>
              </a:ext>
            </a:extLst>
          </p:cNvPr>
          <p:cNvSpPr txBox="1"/>
          <p:nvPr/>
        </p:nvSpPr>
        <p:spPr>
          <a:xfrm>
            <a:off x="342637" y="944195"/>
            <a:ext cx="11520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294F"/>
                </a:solidFill>
                <a:effectLst/>
                <a:uLnTx/>
                <a:uFillTx/>
                <a:latin typeface="Calibri (Body)"/>
                <a:ea typeface="+mn-ea"/>
                <a:cs typeface="+mn-cs"/>
              </a:rPr>
              <a:t>AINDA has an experienced team in structuring and designing strategies in the energy and infrastructure sectors in </a:t>
            </a:r>
            <a:r>
              <a:rPr kumimoji="0" lang="en-US" sz="1800" b="0" i="0" u="none" strike="noStrike" kern="1200" cap="none" spc="0" normalizeH="0" baseline="0" noProof="0" dirty="0" err="1">
                <a:ln>
                  <a:noFill/>
                </a:ln>
                <a:solidFill>
                  <a:srgbClr val="13294F"/>
                </a:solidFill>
                <a:effectLst/>
                <a:uLnTx/>
                <a:uFillTx/>
                <a:latin typeface="Calibri (Body)"/>
                <a:ea typeface="+mn-ea"/>
                <a:cs typeface="+mn-cs"/>
              </a:rPr>
              <a:t>LatAm</a:t>
            </a:r>
            <a:r>
              <a:rPr kumimoji="0" lang="en-US" sz="1800" b="0" i="0" u="none" strike="noStrike" kern="1200" cap="none" spc="0" normalizeH="0" baseline="0" noProof="0" dirty="0">
                <a:ln>
                  <a:noFill/>
                </a:ln>
                <a:solidFill>
                  <a:srgbClr val="13294F"/>
                </a:solidFill>
                <a:effectLst/>
                <a:uLnTx/>
                <a:uFillTx/>
                <a:latin typeface="Calibri (Body)"/>
                <a:ea typeface="+mn-ea"/>
                <a:cs typeface="+mn-cs"/>
              </a:rPr>
              <a:t>.</a:t>
            </a:r>
            <a:endParaRPr kumimoji="0" lang="es-MX" sz="1800" b="0" i="0" u="none" strike="noStrike" kern="1200" cap="none" spc="0" normalizeH="0" baseline="0" noProof="0" dirty="0">
              <a:ln>
                <a:noFill/>
              </a:ln>
              <a:solidFill>
                <a:srgbClr val="13294F"/>
              </a:solidFill>
              <a:effectLst/>
              <a:uLnTx/>
              <a:uFillTx/>
              <a:latin typeface="Calibri (Body)"/>
              <a:ea typeface="+mn-ea"/>
              <a:cs typeface="+mn-cs"/>
            </a:endParaRPr>
          </a:p>
        </p:txBody>
      </p:sp>
      <p:sp>
        <p:nvSpPr>
          <p:cNvPr id="87" name="Marcador de número de diapositiva 5">
            <a:extLst>
              <a:ext uri="{FF2B5EF4-FFF2-40B4-BE49-F238E27FC236}">
                <a16:creationId xmlns:a16="http://schemas.microsoft.com/office/drawing/2014/main" id="{8A58AF81-F7E1-7D20-4ED7-C8857DAA0EDE}"/>
              </a:ext>
            </a:extLst>
          </p:cNvPr>
          <p:cNvSpPr>
            <a:spLocks noGrp="1"/>
          </p:cNvSpPr>
          <p:nvPr>
            <p:ph type="sldNum" sz="quarter" idx="12"/>
          </p:nvPr>
        </p:nvSpPr>
        <p:spPr>
          <a:xfrm>
            <a:off x="9292497" y="647780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1969DE-D155-4290-A1C5-98AF1F200E92}"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27" name="Picture 2" descr="Portal Ecopetrol">
            <a:extLst>
              <a:ext uri="{FF2B5EF4-FFF2-40B4-BE49-F238E27FC236}">
                <a16:creationId xmlns:a16="http://schemas.microsoft.com/office/drawing/2014/main" id="{2F016E7E-F971-2109-A59E-C7387AB6C5C8}"/>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49624" y="5912090"/>
            <a:ext cx="756073" cy="291376"/>
          </a:xfrm>
          <a:prstGeom prst="rect">
            <a:avLst/>
          </a:prstGeom>
          <a:noFill/>
          <a:extLst>
            <a:ext uri="{909E8E84-426E-40DD-AFC4-6F175D3DCCD1}">
              <a14:hiddenFill xmlns:a14="http://schemas.microsoft.com/office/drawing/2010/main">
                <a:solidFill>
                  <a:srgbClr val="FFFFFF"/>
                </a:solidFill>
              </a14:hiddenFill>
            </a:ext>
          </a:extLst>
        </p:spPr>
      </p:pic>
      <p:cxnSp>
        <p:nvCxnSpPr>
          <p:cNvPr id="67" name="Conector recto 66">
            <a:extLst>
              <a:ext uri="{FF2B5EF4-FFF2-40B4-BE49-F238E27FC236}">
                <a16:creationId xmlns:a16="http://schemas.microsoft.com/office/drawing/2014/main" id="{9C3537F9-8D1C-4ED5-9076-B478CA7FC440}"/>
              </a:ext>
            </a:extLst>
          </p:cNvPr>
          <p:cNvCxnSpPr>
            <a:cxnSpLocks/>
          </p:cNvCxnSpPr>
          <p:nvPr/>
        </p:nvCxnSpPr>
        <p:spPr>
          <a:xfrm rot="16200000">
            <a:off x="6043771" y="36370"/>
            <a:ext cx="0" cy="11520000"/>
          </a:xfrm>
          <a:prstGeom prst="line">
            <a:avLst/>
          </a:prstGeom>
        </p:spPr>
        <p:style>
          <a:lnRef idx="1">
            <a:schemeClr val="accent1"/>
          </a:lnRef>
          <a:fillRef idx="0">
            <a:schemeClr val="accent1"/>
          </a:fillRef>
          <a:effectRef idx="0">
            <a:schemeClr val="accent1"/>
          </a:effectRef>
          <a:fontRef idx="minor">
            <a:schemeClr val="tx1"/>
          </a:fontRef>
        </p:style>
      </p:cxnSp>
      <p:sp>
        <p:nvSpPr>
          <p:cNvPr id="74" name="Rectángulo 13">
            <a:extLst>
              <a:ext uri="{FF2B5EF4-FFF2-40B4-BE49-F238E27FC236}">
                <a16:creationId xmlns:a16="http://schemas.microsoft.com/office/drawing/2014/main" id="{46D8D5E8-5B05-E1B9-98CD-9501035E0E06}"/>
              </a:ext>
            </a:extLst>
          </p:cNvPr>
          <p:cNvSpPr/>
          <p:nvPr/>
        </p:nvSpPr>
        <p:spPr>
          <a:xfrm>
            <a:off x="401471" y="5846435"/>
            <a:ext cx="942222" cy="622043"/>
          </a:xfrm>
          <a:prstGeom prst="rect">
            <a:avLst/>
          </a:prstGeom>
          <a:solidFill>
            <a:srgbClr val="1D467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dirty="0">
                <a:ln>
                  <a:noFill/>
                </a:ln>
                <a:solidFill>
                  <a:prstClr val="white"/>
                </a:solidFill>
                <a:effectLst/>
                <a:uLnTx/>
                <a:uFillTx/>
                <a:latin typeface="Calibri" panose="020F0502020204030204"/>
                <a:ea typeface="+mn-ea"/>
                <a:cs typeface="+mn-cs"/>
              </a:rPr>
              <a:t>Clients, partners and projects</a:t>
            </a:r>
          </a:p>
        </p:txBody>
      </p:sp>
      <p:sp>
        <p:nvSpPr>
          <p:cNvPr id="79" name="Rectángulo 13">
            <a:extLst>
              <a:ext uri="{FF2B5EF4-FFF2-40B4-BE49-F238E27FC236}">
                <a16:creationId xmlns:a16="http://schemas.microsoft.com/office/drawing/2014/main" id="{B1CDF475-3D8D-0C11-96BA-10782A243B47}"/>
              </a:ext>
            </a:extLst>
          </p:cNvPr>
          <p:cNvSpPr/>
          <p:nvPr/>
        </p:nvSpPr>
        <p:spPr>
          <a:xfrm rot="16200000">
            <a:off x="-787460" y="3563870"/>
            <a:ext cx="3320087" cy="942222"/>
          </a:xfrm>
          <a:prstGeom prst="rect">
            <a:avLst/>
          </a:prstGeom>
          <a:solidFill>
            <a:srgbClr val="1D467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solidFill>
                  <a:prstClr val="white"/>
                </a:solidFill>
                <a:latin typeface="Calibri" panose="020F0502020204030204"/>
              </a:rPr>
              <a:t>Transactions and projects’ description</a:t>
            </a:r>
            <a:endParaRPr kumimoji="0" lang="en-US" sz="1000" b="1"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80" name="Rectángulo 13">
            <a:extLst>
              <a:ext uri="{FF2B5EF4-FFF2-40B4-BE49-F238E27FC236}">
                <a16:creationId xmlns:a16="http://schemas.microsoft.com/office/drawing/2014/main" id="{805C89C4-1876-1D1D-82F0-922D8E52B238}"/>
              </a:ext>
            </a:extLst>
          </p:cNvPr>
          <p:cNvSpPr/>
          <p:nvPr/>
        </p:nvSpPr>
        <p:spPr>
          <a:xfrm>
            <a:off x="401471" y="1953407"/>
            <a:ext cx="942222" cy="416700"/>
          </a:xfrm>
          <a:prstGeom prst="rect">
            <a:avLst/>
          </a:prstGeom>
          <a:solidFill>
            <a:srgbClr val="1D467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solidFill>
                  <a:prstClr val="white"/>
                </a:solidFill>
                <a:latin typeface="Calibri" panose="020F0502020204030204"/>
              </a:rPr>
              <a:t>Private Equity</a:t>
            </a:r>
            <a:br>
              <a:rPr lang="en-US" sz="1000" b="1" dirty="0">
                <a:solidFill>
                  <a:prstClr val="white"/>
                </a:solidFill>
                <a:latin typeface="Calibri" panose="020F0502020204030204"/>
              </a:rPr>
            </a:br>
            <a:r>
              <a:rPr lang="en-US" sz="1000" b="1" dirty="0">
                <a:solidFill>
                  <a:prstClr val="white"/>
                </a:solidFill>
                <a:latin typeface="Calibri" panose="020F0502020204030204"/>
              </a:rPr>
              <a:t>t</a:t>
            </a:r>
            <a:r>
              <a:rPr kumimoji="0" lang="en-US" sz="1000" b="1" i="0" u="none" strike="noStrike" kern="1200" cap="none" spc="0" normalizeH="0" baseline="0" dirty="0">
                <a:ln>
                  <a:noFill/>
                </a:ln>
                <a:solidFill>
                  <a:prstClr val="white"/>
                </a:solidFill>
                <a:effectLst/>
                <a:uLnTx/>
                <a:uFillTx/>
                <a:latin typeface="Calibri" panose="020F0502020204030204"/>
                <a:ea typeface="+mn-ea"/>
                <a:cs typeface="+mn-cs"/>
              </a:rPr>
              <a:t>ransactions</a:t>
            </a:r>
            <a:endPar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ángulo 13">
            <a:extLst>
              <a:ext uri="{FF2B5EF4-FFF2-40B4-BE49-F238E27FC236}">
                <a16:creationId xmlns:a16="http://schemas.microsoft.com/office/drawing/2014/main" id="{BBF11866-3E35-513F-F00C-56226A16A394}"/>
              </a:ext>
            </a:extLst>
          </p:cNvPr>
          <p:cNvSpPr/>
          <p:nvPr/>
        </p:nvSpPr>
        <p:spPr>
          <a:xfrm>
            <a:off x="401471" y="1643670"/>
            <a:ext cx="942222" cy="350263"/>
          </a:xfrm>
          <a:prstGeom prst="rect">
            <a:avLst/>
          </a:prstGeom>
          <a:solidFill>
            <a:srgbClr val="1D467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00" b="1" i="0" u="none" strike="noStrike" kern="1200" cap="none" spc="0" normalizeH="0" baseline="0" noProof="0" dirty="0">
                <a:ln>
                  <a:noFill/>
                </a:ln>
                <a:solidFill>
                  <a:prstClr val="white"/>
                </a:solidFill>
                <a:effectLst/>
                <a:uLnTx/>
                <a:uFillTx/>
                <a:latin typeface="Calibri" panose="020F0502020204030204"/>
                <a:ea typeface="+mn-ea"/>
                <a:cs typeface="+mn-cs"/>
              </a:rPr>
              <a:t>Sector</a:t>
            </a:r>
          </a:p>
        </p:txBody>
      </p:sp>
      <p:sp>
        <p:nvSpPr>
          <p:cNvPr id="12" name="Rectángulo 7">
            <a:extLst>
              <a:ext uri="{FF2B5EF4-FFF2-40B4-BE49-F238E27FC236}">
                <a16:creationId xmlns:a16="http://schemas.microsoft.com/office/drawing/2014/main" id="{2ACFEFF6-5BF8-D0DF-71D5-46034DDA4007}"/>
              </a:ext>
            </a:extLst>
          </p:cNvPr>
          <p:cNvSpPr/>
          <p:nvPr/>
        </p:nvSpPr>
        <p:spPr>
          <a:xfrm>
            <a:off x="1507891" y="1643323"/>
            <a:ext cx="2488889" cy="351440"/>
          </a:xfrm>
          <a:prstGeom prst="rect">
            <a:avLst/>
          </a:prstGeom>
          <a:solidFill>
            <a:srgbClr val="1D467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Transportation and </a:t>
            </a:r>
            <a:r>
              <a:rPr lang="en-US" sz="1400" b="1" dirty="0">
                <a:solidFill>
                  <a:prstClr val="white"/>
                </a:solidFill>
                <a:latin typeface="Calibri" panose="020F0502020204030204"/>
              </a:rPr>
              <a:t>m</a:t>
            </a:r>
            <a:r>
              <a:rPr kumimoji="0" lang="en-US" sz="1400" b="1" i="0" u="none" strike="noStrike" kern="1200" cap="none" spc="0" normalizeH="0" baseline="0" noProof="0" dirty="0" err="1">
                <a:ln>
                  <a:noFill/>
                </a:ln>
                <a:solidFill>
                  <a:prstClr val="white"/>
                </a:solidFill>
                <a:effectLst/>
                <a:uLnTx/>
                <a:uFillTx/>
                <a:latin typeface="Calibri" panose="020F0502020204030204"/>
                <a:ea typeface="+mn-ea"/>
                <a:cs typeface="+mn-cs"/>
              </a:rPr>
              <a:t>obility</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ángulo 15">
            <a:extLst>
              <a:ext uri="{FF2B5EF4-FFF2-40B4-BE49-F238E27FC236}">
                <a16:creationId xmlns:a16="http://schemas.microsoft.com/office/drawing/2014/main" id="{BFD82537-3EBC-4150-9A2C-48F18EE2F8C2}"/>
              </a:ext>
            </a:extLst>
          </p:cNvPr>
          <p:cNvSpPr/>
          <p:nvPr/>
        </p:nvSpPr>
        <p:spPr>
          <a:xfrm>
            <a:off x="1507891" y="2374938"/>
            <a:ext cx="2488889" cy="330823"/>
          </a:xfrm>
          <a:prstGeom prst="rect">
            <a:avLst/>
          </a:prstGeom>
          <a:solidFill>
            <a:srgbClr val="8497B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Roads</a:t>
            </a:r>
          </a:p>
        </p:txBody>
      </p:sp>
      <p:sp>
        <p:nvSpPr>
          <p:cNvPr id="21" name="TextBox 35">
            <a:extLst>
              <a:ext uri="{FF2B5EF4-FFF2-40B4-BE49-F238E27FC236}">
                <a16:creationId xmlns:a16="http://schemas.microsoft.com/office/drawing/2014/main" id="{887F1815-C7B5-6157-6F84-D66F26C44A26}"/>
              </a:ext>
            </a:extLst>
          </p:cNvPr>
          <p:cNvSpPr txBox="1"/>
          <p:nvPr/>
        </p:nvSpPr>
        <p:spPr>
          <a:xfrm>
            <a:off x="2232324" y="2655923"/>
            <a:ext cx="1813776" cy="530915"/>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tab pos="177800" algn="l"/>
              </a:tabLst>
              <a:defRPr/>
            </a:pPr>
            <a:r>
              <a:rPr kumimoji="0" lang="en-US" sz="950" b="1" i="0" u="none" strike="noStrike" kern="1200" cap="none" spc="0" normalizeH="0" baseline="0" noProof="0" dirty="0">
                <a:ln>
                  <a:noFill/>
                </a:ln>
                <a:effectLst/>
                <a:uLnTx/>
                <a:uFillTx/>
                <a:latin typeface="Calibri" panose="020F0502020204030204"/>
                <a:ea typeface="+mn-ea"/>
                <a:cs typeface="+mn-cs"/>
              </a:rPr>
              <a:t>PPP road projects </a:t>
            </a:r>
            <a:r>
              <a:rPr kumimoji="0" lang="en-US" sz="950" i="0" u="none" strike="noStrike" kern="1200" cap="none" spc="0" normalizeH="0" baseline="0" noProof="0" dirty="0">
                <a:ln>
                  <a:noFill/>
                </a:ln>
                <a:solidFill>
                  <a:srgbClr val="225292"/>
                </a:solidFill>
                <a:effectLst/>
                <a:uLnTx/>
                <a:uFillTx/>
                <a:latin typeface="Calibri" panose="020F0502020204030204"/>
                <a:ea typeface="+mn-ea"/>
                <a:cs typeface="+mn-cs"/>
              </a:rPr>
              <a:t>-  </a:t>
            </a:r>
            <a:r>
              <a:rPr kumimoji="0" lang="en-US" sz="950" i="0" u="none" strike="noStrike" kern="1200" cap="none" spc="0" normalizeH="0" baseline="0" noProof="0" dirty="0">
                <a:ln>
                  <a:noFill/>
                </a:ln>
                <a:effectLst/>
                <a:uLnTx/>
                <a:uFillTx/>
                <a:latin typeface="Calibri" panose="020F0502020204030204"/>
                <a:ea typeface="+mn-ea"/>
                <a:cs typeface="+mn-cs"/>
              </a:rPr>
              <a:t>comprehensive development and structuring </a:t>
            </a:r>
          </a:p>
        </p:txBody>
      </p:sp>
      <p:sp>
        <p:nvSpPr>
          <p:cNvPr id="25" name="TextBox 31">
            <a:extLst>
              <a:ext uri="{FF2B5EF4-FFF2-40B4-BE49-F238E27FC236}">
                <a16:creationId xmlns:a16="http://schemas.microsoft.com/office/drawing/2014/main" id="{6E3DCDD5-66A0-BD78-0A32-38C767ABF23F}"/>
              </a:ext>
            </a:extLst>
          </p:cNvPr>
          <p:cNvSpPr txBox="1"/>
          <p:nvPr/>
        </p:nvSpPr>
        <p:spPr>
          <a:xfrm>
            <a:off x="1517680" y="2669175"/>
            <a:ext cx="776265" cy="3807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srgbClr val="00B050"/>
                </a:solidFill>
                <a:effectLst/>
                <a:uLnTx/>
                <a:uFillTx/>
                <a:latin typeface="Calibri" panose="020F0502020204030204"/>
                <a:ea typeface="+mn-ea"/>
                <a:cs typeface="+mn-cs"/>
              </a:rPr>
              <a:t>+20</a:t>
            </a:r>
            <a:endParaRPr kumimoji="0" lang="en-US" sz="20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29" name="TextBox 40">
            <a:extLst>
              <a:ext uri="{FF2B5EF4-FFF2-40B4-BE49-F238E27FC236}">
                <a16:creationId xmlns:a16="http://schemas.microsoft.com/office/drawing/2014/main" id="{B3186D60-7FB1-AB78-5BC9-E2C123B26ED4}"/>
              </a:ext>
            </a:extLst>
          </p:cNvPr>
          <p:cNvSpPr txBox="1"/>
          <p:nvPr/>
        </p:nvSpPr>
        <p:spPr>
          <a:xfrm>
            <a:off x="1447084" y="3085485"/>
            <a:ext cx="1711995" cy="38472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tab pos="177800" algn="l"/>
              </a:tabLst>
              <a:defRPr/>
            </a:pPr>
            <a:r>
              <a:rPr kumimoji="0" lang="en-US" sz="950" b="1" i="0" u="none" strike="noStrike" kern="1200" cap="none" spc="0" normalizeH="0" baseline="0" noProof="0" dirty="0">
                <a:ln>
                  <a:noFill/>
                </a:ln>
                <a:effectLst/>
                <a:uLnTx/>
                <a:uFillTx/>
                <a:latin typeface="Calibri" panose="020F0502020204030204"/>
                <a:ea typeface="+mn-ea"/>
                <a:cs typeface="+mn-cs"/>
              </a:rPr>
              <a:t>FONADIN highways </a:t>
            </a:r>
            <a:r>
              <a:rPr kumimoji="0" lang="en-US" sz="950" i="0" u="none" strike="noStrike" kern="1200" cap="none" spc="0" normalizeH="0" baseline="0" noProof="0" dirty="0">
                <a:ln>
                  <a:noFill/>
                </a:ln>
                <a:solidFill>
                  <a:srgbClr val="13294F"/>
                </a:solidFill>
                <a:effectLst/>
                <a:uLnTx/>
                <a:uFillTx/>
                <a:latin typeface="Calibri" panose="020F0502020204030204"/>
                <a:ea typeface="+mn-ea"/>
                <a:cs typeface="+mn-cs"/>
              </a:rPr>
              <a:t>– </a:t>
            </a:r>
            <a:r>
              <a:rPr kumimoji="0" lang="en-US" sz="950" i="0" u="none" strike="noStrike" kern="1200" cap="none" spc="0" normalizeH="0" baseline="0" noProof="0" dirty="0">
                <a:ln>
                  <a:noFill/>
                </a:ln>
                <a:effectLst/>
                <a:uLnTx/>
                <a:uFillTx/>
                <a:latin typeface="Calibri" panose="020F0502020204030204"/>
                <a:ea typeface="+mn-ea"/>
                <a:cs typeface="+mn-cs"/>
              </a:rPr>
              <a:t>management and supervision</a:t>
            </a:r>
          </a:p>
        </p:txBody>
      </p:sp>
      <p:sp>
        <p:nvSpPr>
          <p:cNvPr id="30" name="TextBox 44">
            <a:extLst>
              <a:ext uri="{FF2B5EF4-FFF2-40B4-BE49-F238E27FC236}">
                <a16:creationId xmlns:a16="http://schemas.microsoft.com/office/drawing/2014/main" id="{C6E33683-1B25-2B12-7B2A-820E9C115FE5}"/>
              </a:ext>
            </a:extLst>
          </p:cNvPr>
          <p:cNvSpPr txBox="1"/>
          <p:nvPr/>
        </p:nvSpPr>
        <p:spPr>
          <a:xfrm>
            <a:off x="3003465" y="3128285"/>
            <a:ext cx="104263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srgbClr val="00B050"/>
                </a:solidFill>
                <a:effectLst/>
                <a:uLnTx/>
                <a:uFillTx/>
                <a:latin typeface="Calibri" panose="020F0502020204030204"/>
                <a:ea typeface="+mn-ea"/>
                <a:cs typeface="+mn-cs"/>
              </a:rPr>
              <a:t>+3,200 </a:t>
            </a:r>
            <a:r>
              <a:rPr kumimoji="0" lang="es-MX" sz="1400" b="1" i="0" u="none" strike="noStrike" kern="1200" cap="none" spc="0" normalizeH="0" baseline="0" noProof="0" dirty="0" err="1">
                <a:ln>
                  <a:noFill/>
                </a:ln>
                <a:solidFill>
                  <a:srgbClr val="00B050"/>
                </a:solidFill>
                <a:effectLst/>
                <a:uLnTx/>
                <a:uFillTx/>
                <a:latin typeface="Calibri" panose="020F0502020204030204"/>
                <a:ea typeface="+mn-ea"/>
                <a:cs typeface="+mn-cs"/>
              </a:rPr>
              <a:t>kms</a:t>
            </a:r>
            <a:endParaRPr kumimoji="0" lang="en-US" sz="14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32" name="TextBox 66">
            <a:extLst>
              <a:ext uri="{FF2B5EF4-FFF2-40B4-BE49-F238E27FC236}">
                <a16:creationId xmlns:a16="http://schemas.microsoft.com/office/drawing/2014/main" id="{51E9D373-9530-022D-D231-AFD3C9D42F8A}"/>
              </a:ext>
            </a:extLst>
          </p:cNvPr>
          <p:cNvSpPr txBox="1"/>
          <p:nvPr/>
        </p:nvSpPr>
        <p:spPr>
          <a:xfrm>
            <a:off x="1464421" y="3408719"/>
            <a:ext cx="2820408" cy="246221"/>
          </a:xfrm>
          <a:prstGeom prst="rect">
            <a:avLst/>
          </a:prstGeom>
          <a:noFill/>
        </p:spPr>
        <p:txBody>
          <a:bodyPr wrap="square">
            <a:spAutoFit/>
          </a:bodyPr>
          <a:lstStyle/>
          <a:p>
            <a:pPr marL="85725" lvl="0" indent="-85725" fontAlgn="base">
              <a:buClr>
                <a:srgbClr val="00B050"/>
              </a:buClr>
              <a:buFont typeface="Arial" panose="020B0604020202020204" pitchFamily="34" charset="0"/>
              <a:buChar char="•"/>
              <a:tabLst>
                <a:tab pos="177800" algn="l"/>
              </a:tabLst>
              <a:defRPr/>
            </a:pPr>
            <a:r>
              <a:rPr lang="en-US" sz="950" dirty="0">
                <a:latin typeface="Calibri" panose="020F0502020204030204" pitchFamily="34" charset="0"/>
              </a:rPr>
              <a:t>Design of the G1 concession model in COL</a:t>
            </a:r>
            <a:endParaRPr kumimoji="0" lang="en-US" sz="950" b="0" i="0" u="none" strike="noStrike" kern="1200" cap="none" spc="0" normalizeH="0" baseline="0" noProof="0" dirty="0">
              <a:ln>
                <a:noFill/>
              </a:ln>
              <a:effectLst/>
              <a:uLnTx/>
              <a:uFillTx/>
              <a:latin typeface="Calibri" panose="020F0502020204030204" pitchFamily="34" charset="0"/>
            </a:endParaRPr>
          </a:p>
        </p:txBody>
      </p:sp>
      <p:sp>
        <p:nvSpPr>
          <p:cNvPr id="43" name="Rectángulo 49">
            <a:extLst>
              <a:ext uri="{FF2B5EF4-FFF2-40B4-BE49-F238E27FC236}">
                <a16:creationId xmlns:a16="http://schemas.microsoft.com/office/drawing/2014/main" id="{9C7F08F8-C531-01A5-E365-67B752A88AFE}"/>
              </a:ext>
            </a:extLst>
          </p:cNvPr>
          <p:cNvSpPr/>
          <p:nvPr/>
        </p:nvSpPr>
        <p:spPr>
          <a:xfrm>
            <a:off x="1517680" y="3612157"/>
            <a:ext cx="2488889" cy="330823"/>
          </a:xfrm>
          <a:prstGeom prst="rect">
            <a:avLst/>
          </a:prstGeom>
          <a:solidFill>
            <a:srgbClr val="8497B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Airports and Ports</a:t>
            </a:r>
          </a:p>
        </p:txBody>
      </p:sp>
      <p:sp>
        <p:nvSpPr>
          <p:cNvPr id="44" name="TextBox 39">
            <a:extLst>
              <a:ext uri="{FF2B5EF4-FFF2-40B4-BE49-F238E27FC236}">
                <a16:creationId xmlns:a16="http://schemas.microsoft.com/office/drawing/2014/main" id="{A767D03E-6023-C039-F4B3-E81B6159EB73}"/>
              </a:ext>
            </a:extLst>
          </p:cNvPr>
          <p:cNvSpPr txBox="1"/>
          <p:nvPr/>
        </p:nvSpPr>
        <p:spPr>
          <a:xfrm>
            <a:off x="1936935" y="3964266"/>
            <a:ext cx="2195245" cy="38472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tab pos="177800" algn="l"/>
              </a:tabLst>
              <a:defRPr/>
            </a:pPr>
            <a:r>
              <a:rPr kumimoji="0" lang="en-US" sz="950" b="1" i="0" u="none" strike="noStrike" kern="1200" cap="none" spc="0" normalizeH="0" baseline="0" noProof="0" dirty="0">
                <a:ln>
                  <a:noFill/>
                </a:ln>
                <a:effectLst/>
                <a:uLnTx/>
                <a:uFillTx/>
                <a:latin typeface="Calibri" panose="020F0502020204030204"/>
                <a:ea typeface="+mn-ea"/>
                <a:cs typeface="+mn-cs"/>
              </a:rPr>
              <a:t>Airports in Mexico</a:t>
            </a:r>
            <a:r>
              <a:rPr kumimoji="0" lang="en-US" sz="950" b="1" i="0" u="none" strike="noStrike" kern="1200" cap="none" spc="0" normalizeH="0" baseline="0" noProof="0" dirty="0">
                <a:ln>
                  <a:noFill/>
                </a:ln>
                <a:solidFill>
                  <a:srgbClr val="225292"/>
                </a:solidFill>
                <a:effectLst/>
                <a:uLnTx/>
                <a:uFillTx/>
                <a:latin typeface="Calibri" panose="020F0502020204030204"/>
                <a:ea typeface="+mn-ea"/>
                <a:cs typeface="+mn-cs"/>
              </a:rPr>
              <a:t> </a:t>
            </a:r>
            <a:r>
              <a:rPr kumimoji="0" lang="en-US" sz="950" i="0" u="none" strike="noStrike" kern="1200" cap="none" spc="0" normalizeH="0" baseline="0" noProof="0" dirty="0">
                <a:ln>
                  <a:noFill/>
                </a:ln>
                <a:effectLst/>
                <a:uLnTx/>
                <a:uFillTx/>
                <a:latin typeface="Calibri" panose="020F0502020204030204"/>
                <a:ea typeface="+mn-ea"/>
                <a:cs typeface="+mn-cs"/>
              </a:rPr>
              <a:t>– strategy design, privatization, construction, and setup</a:t>
            </a:r>
            <a:endParaRPr lang="en-US" sz="950" dirty="0">
              <a:latin typeface="Calibri" panose="020F0502020204030204"/>
            </a:endParaRPr>
          </a:p>
        </p:txBody>
      </p:sp>
      <p:sp>
        <p:nvSpPr>
          <p:cNvPr id="55" name="TextBox 45">
            <a:extLst>
              <a:ext uri="{FF2B5EF4-FFF2-40B4-BE49-F238E27FC236}">
                <a16:creationId xmlns:a16="http://schemas.microsoft.com/office/drawing/2014/main" id="{B9D6741D-E5F3-A0D2-B97C-46ED3C0713C4}"/>
              </a:ext>
            </a:extLst>
          </p:cNvPr>
          <p:cNvSpPr txBox="1"/>
          <p:nvPr/>
        </p:nvSpPr>
        <p:spPr>
          <a:xfrm>
            <a:off x="1486841" y="3962638"/>
            <a:ext cx="640224" cy="4100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200" b="1" i="0" u="none" strike="noStrike" kern="1200" cap="none" spc="0" normalizeH="0" baseline="0" noProof="0" dirty="0">
                <a:ln>
                  <a:noFill/>
                </a:ln>
                <a:solidFill>
                  <a:srgbClr val="00B050"/>
                </a:solidFill>
                <a:effectLst/>
                <a:uLnTx/>
                <a:uFillTx/>
                <a:latin typeface="Calibri" panose="020F0502020204030204"/>
                <a:ea typeface="+mn-ea"/>
                <a:cs typeface="+mn-cs"/>
              </a:rPr>
              <a:t>5</a:t>
            </a:r>
            <a:endParaRPr kumimoji="0" lang="en-US" sz="22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58" name="Rectángulo 52">
            <a:extLst>
              <a:ext uri="{FF2B5EF4-FFF2-40B4-BE49-F238E27FC236}">
                <a16:creationId xmlns:a16="http://schemas.microsoft.com/office/drawing/2014/main" id="{E611A9A7-1571-161A-B312-E85C42C4250C}"/>
              </a:ext>
            </a:extLst>
          </p:cNvPr>
          <p:cNvSpPr/>
          <p:nvPr/>
        </p:nvSpPr>
        <p:spPr>
          <a:xfrm>
            <a:off x="1517680" y="4999209"/>
            <a:ext cx="2488889" cy="330823"/>
          </a:xfrm>
          <a:prstGeom prst="rect">
            <a:avLst/>
          </a:prstGeom>
          <a:solidFill>
            <a:srgbClr val="8497B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Mobility</a:t>
            </a:r>
          </a:p>
        </p:txBody>
      </p:sp>
      <p:sp>
        <p:nvSpPr>
          <p:cNvPr id="66" name="TextBox 51">
            <a:extLst>
              <a:ext uri="{FF2B5EF4-FFF2-40B4-BE49-F238E27FC236}">
                <a16:creationId xmlns:a16="http://schemas.microsoft.com/office/drawing/2014/main" id="{BD131765-A727-F027-F3C2-3E13EEA45CCA}"/>
              </a:ext>
            </a:extLst>
          </p:cNvPr>
          <p:cNvSpPr txBox="1"/>
          <p:nvPr/>
        </p:nvSpPr>
        <p:spPr>
          <a:xfrm>
            <a:off x="1425398" y="5338369"/>
            <a:ext cx="2528044" cy="521681"/>
          </a:xfrm>
          <a:prstGeom prst="rect">
            <a:avLst/>
          </a:prstGeom>
          <a:noFill/>
        </p:spPr>
        <p:txBody>
          <a:bodyPr wrap="square">
            <a:spAutoFit/>
          </a:bodyPr>
          <a:lstStyle/>
          <a:p>
            <a:pPr marL="171450" indent="-171450" fontAlgn="base">
              <a:buClr>
                <a:srgbClr val="00B050"/>
              </a:buClr>
              <a:buFont typeface="Arial" panose="020B0604020202020204" pitchFamily="34" charset="0"/>
              <a:buChar char="•"/>
              <a:tabLst>
                <a:tab pos="177800" algn="l"/>
              </a:tabLst>
              <a:defRPr/>
            </a:pPr>
            <a:r>
              <a:rPr lang="en-US" sz="930" dirty="0"/>
              <a:t>Mobility and safety solutions in Mx and COL. </a:t>
            </a:r>
          </a:p>
          <a:p>
            <a:pPr marL="171450" indent="-171450" fontAlgn="base">
              <a:buClr>
                <a:srgbClr val="00B050"/>
              </a:buClr>
              <a:buFont typeface="Arial" panose="020B0604020202020204" pitchFamily="34" charset="0"/>
              <a:buChar char="•"/>
              <a:tabLst>
                <a:tab pos="177800" algn="l"/>
              </a:tabLst>
              <a:defRPr/>
            </a:pPr>
            <a:r>
              <a:rPr lang="en-US" sz="930" dirty="0"/>
              <a:t>Design of the </a:t>
            </a:r>
            <a:r>
              <a:rPr lang="en-US" sz="930" dirty="0" err="1"/>
              <a:t>Transmilenio</a:t>
            </a:r>
            <a:r>
              <a:rPr lang="en-US" sz="930" dirty="0"/>
              <a:t> transportation system, Bogotá</a:t>
            </a:r>
          </a:p>
        </p:txBody>
      </p:sp>
      <p:pic>
        <p:nvPicPr>
          <p:cNvPr id="73" name="Picture 2">
            <a:extLst>
              <a:ext uri="{FF2B5EF4-FFF2-40B4-BE49-F238E27FC236}">
                <a16:creationId xmlns:a16="http://schemas.microsoft.com/office/drawing/2014/main" id="{01B9DC58-7369-F577-EF4E-8B128ED48568}"/>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829730" y="6264665"/>
            <a:ext cx="796436" cy="154543"/>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95">
            <a:extLst>
              <a:ext uri="{FF2B5EF4-FFF2-40B4-BE49-F238E27FC236}">
                <a16:creationId xmlns:a16="http://schemas.microsoft.com/office/drawing/2014/main" id="{6A6C9AD2-A2FE-5FD9-4670-D6FCA41DDB22}"/>
              </a:ext>
            </a:extLst>
          </p:cNvPr>
          <p:cNvPicPr>
            <a:picLocks noChangeAspect="1"/>
          </p:cNvPicPr>
          <p:nvPr/>
        </p:nvPicPr>
        <p:blipFill rotWithShape="1">
          <a:blip r:embed="rId4"/>
          <a:srcRect l="2134" r="1645"/>
          <a:stretch/>
        </p:blipFill>
        <p:spPr>
          <a:xfrm>
            <a:off x="1561412" y="5866934"/>
            <a:ext cx="530101" cy="297236"/>
          </a:xfrm>
          <a:prstGeom prst="rect">
            <a:avLst/>
          </a:prstGeom>
        </p:spPr>
      </p:pic>
      <p:pic>
        <p:nvPicPr>
          <p:cNvPr id="90" name="Picture 2" descr="Business - Webflow HTML website template">
            <a:extLst>
              <a:ext uri="{FF2B5EF4-FFF2-40B4-BE49-F238E27FC236}">
                <a16:creationId xmlns:a16="http://schemas.microsoft.com/office/drawing/2014/main" id="{302402C0-AC52-40AE-6337-9942EE994975}"/>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568438" y="6146393"/>
            <a:ext cx="586796" cy="303981"/>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80">
            <a:extLst>
              <a:ext uri="{FF2B5EF4-FFF2-40B4-BE49-F238E27FC236}">
                <a16:creationId xmlns:a16="http://schemas.microsoft.com/office/drawing/2014/main" id="{1F681723-0852-2EAD-82C6-FDE5BE01391B}"/>
              </a:ext>
            </a:extLst>
          </p:cNvPr>
          <p:cNvSpPr txBox="1"/>
          <p:nvPr/>
        </p:nvSpPr>
        <p:spPr>
          <a:xfrm>
            <a:off x="1507891" y="2009749"/>
            <a:ext cx="2488889" cy="351440"/>
          </a:xfrm>
          <a:prstGeom prst="rect">
            <a:avLst/>
          </a:prstGeom>
          <a:noFill/>
        </p:spPr>
        <p:txBody>
          <a:bodyPr wrap="square" anchor="ctr">
            <a:spAutoFit/>
          </a:bodyPr>
          <a:lstStyle/>
          <a:p>
            <a:pPr marL="0" marR="0" lvl="0" indent="0" algn="ctr" defTabSz="914400" rtl="0" eaLnBrk="1" fontAlgn="base" latinLnBrk="0" hangingPunct="1">
              <a:lnSpc>
                <a:spcPct val="100000"/>
              </a:lnSpc>
              <a:spcBef>
                <a:spcPts val="0"/>
              </a:spcBef>
              <a:spcAft>
                <a:spcPts val="0"/>
              </a:spcAft>
              <a:buClrTx/>
              <a:buSzTx/>
              <a:buFontTx/>
              <a:buNone/>
              <a:tabLst>
                <a:tab pos="177800" algn="l"/>
              </a:tabLst>
              <a:defRPr/>
            </a:pPr>
            <a:r>
              <a:rPr kumimoji="0" lang="es-MX" sz="1800" b="1" i="0" u="none" strike="noStrike" kern="1200" cap="none" spc="0" normalizeH="0" baseline="0" noProof="0" dirty="0">
                <a:ln>
                  <a:noFill/>
                </a:ln>
                <a:solidFill>
                  <a:srgbClr val="1D467D"/>
                </a:solidFill>
                <a:effectLst/>
                <a:uLnTx/>
                <a:uFillTx/>
                <a:latin typeface="Calibri" panose="020F0502020204030204"/>
                <a:ea typeface="+mn-ea"/>
                <a:cs typeface="+mn-cs"/>
              </a:rPr>
              <a:t>US$133.2MM</a:t>
            </a:r>
          </a:p>
        </p:txBody>
      </p:sp>
      <p:pic>
        <p:nvPicPr>
          <p:cNvPr id="94" name="Picture 4" descr="Pinfra || Historia">
            <a:extLst>
              <a:ext uri="{FF2B5EF4-FFF2-40B4-BE49-F238E27FC236}">
                <a16:creationId xmlns:a16="http://schemas.microsoft.com/office/drawing/2014/main" id="{0AC96227-B568-49C5-1FBF-E8A488D70ACE}"/>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241521" y="6136157"/>
            <a:ext cx="549219" cy="294406"/>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6" descr="Desaparece SCT; nace la Secretaría de Infraestructura, Comunicaciones y  Transportes | Aviación 21">
            <a:extLst>
              <a:ext uri="{FF2B5EF4-FFF2-40B4-BE49-F238E27FC236}">
                <a16:creationId xmlns:a16="http://schemas.microsoft.com/office/drawing/2014/main" id="{4A70F00C-BAD2-D3FF-C1B6-372DC57887BF}"/>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036589" y="5917168"/>
            <a:ext cx="582615" cy="234322"/>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8" descr="Aldesa: Construcción, Infraestructuras y Energías Renovables">
            <a:extLst>
              <a:ext uri="{FF2B5EF4-FFF2-40B4-BE49-F238E27FC236}">
                <a16:creationId xmlns:a16="http://schemas.microsoft.com/office/drawing/2014/main" id="{70652023-B9E3-7360-35CD-9E6F58FD20E8}"/>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232323" y="5930424"/>
            <a:ext cx="730458" cy="118056"/>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
            <a:extLst>
              <a:ext uri="{FF2B5EF4-FFF2-40B4-BE49-F238E27FC236}">
                <a16:creationId xmlns:a16="http://schemas.microsoft.com/office/drawing/2014/main" id="{7EE60596-0C40-D7BE-C2CB-9C76B93CC185}"/>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3640825" y="5866682"/>
            <a:ext cx="348448" cy="279711"/>
          </a:xfrm>
          <a:prstGeom prst="rect">
            <a:avLst/>
          </a:prstGeom>
          <a:noFill/>
          <a:extLst>
            <a:ext uri="{909E8E84-426E-40DD-AFC4-6F175D3DCCD1}">
              <a14:hiddenFill xmlns:a14="http://schemas.microsoft.com/office/drawing/2010/main">
                <a:solidFill>
                  <a:srgbClr val="FFFFFF"/>
                </a:solidFill>
              </a14:hiddenFill>
            </a:ext>
          </a:extLst>
        </p:spPr>
      </p:pic>
      <p:sp>
        <p:nvSpPr>
          <p:cNvPr id="98" name="TextBox 39">
            <a:extLst>
              <a:ext uri="{FF2B5EF4-FFF2-40B4-BE49-F238E27FC236}">
                <a16:creationId xmlns:a16="http://schemas.microsoft.com/office/drawing/2014/main" id="{86E3ED58-5EF9-33FE-C1A7-A29E188387AB}"/>
              </a:ext>
            </a:extLst>
          </p:cNvPr>
          <p:cNvSpPr txBox="1"/>
          <p:nvPr/>
        </p:nvSpPr>
        <p:spPr>
          <a:xfrm>
            <a:off x="1466272" y="4328988"/>
            <a:ext cx="2579827" cy="677108"/>
          </a:xfrm>
          <a:prstGeom prst="rect">
            <a:avLst/>
          </a:prstGeom>
          <a:noFill/>
        </p:spPr>
        <p:txBody>
          <a:bodyPr wrap="square">
            <a:spAutoFit/>
          </a:bodyPr>
          <a:lstStyle/>
          <a:p>
            <a:pPr marL="171450" lvl="0" indent="-171450" fontAlgn="base">
              <a:buClr>
                <a:srgbClr val="00B050"/>
              </a:buClr>
              <a:buFont typeface="Arial" panose="020B0604020202020204" pitchFamily="34" charset="0"/>
              <a:buChar char="•"/>
              <a:tabLst>
                <a:tab pos="177800" algn="l"/>
              </a:tabLst>
              <a:defRPr/>
            </a:pPr>
            <a:r>
              <a:rPr lang="en-US" sz="950" dirty="0"/>
              <a:t>Bogota's El Dorado and Cali’s International Terminal, Colombia</a:t>
            </a:r>
          </a:p>
          <a:p>
            <a:pPr marL="171450" lvl="0" indent="-171450" fontAlgn="base">
              <a:buClr>
                <a:srgbClr val="00B050"/>
              </a:buClr>
              <a:buFont typeface="Arial" panose="020B0604020202020204" pitchFamily="34" charset="0"/>
              <a:buChar char="•"/>
              <a:tabLst>
                <a:tab pos="177800" algn="l"/>
              </a:tabLst>
              <a:defRPr/>
            </a:pPr>
            <a:r>
              <a:rPr lang="en-US" sz="950" dirty="0"/>
              <a:t>Development and expansion, Port of Manzanillo, Mexico</a:t>
            </a:r>
            <a:endParaRPr lang="en-US" sz="950" dirty="0">
              <a:latin typeface="Calibri" panose="020F0502020204030204"/>
            </a:endParaRPr>
          </a:p>
        </p:txBody>
      </p:sp>
      <p:sp>
        <p:nvSpPr>
          <p:cNvPr id="99" name="Rectángulo 5">
            <a:extLst>
              <a:ext uri="{FF2B5EF4-FFF2-40B4-BE49-F238E27FC236}">
                <a16:creationId xmlns:a16="http://schemas.microsoft.com/office/drawing/2014/main" id="{FB137CCD-808A-A358-E3A0-1A1DE87A992C}"/>
              </a:ext>
            </a:extLst>
          </p:cNvPr>
          <p:cNvSpPr/>
          <p:nvPr/>
        </p:nvSpPr>
        <p:spPr>
          <a:xfrm>
            <a:off x="9203320" y="1643323"/>
            <a:ext cx="2488889" cy="351440"/>
          </a:xfrm>
          <a:prstGeom prst="rect">
            <a:avLst/>
          </a:prstGeom>
          <a:solidFill>
            <a:srgbClr val="1D467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white"/>
                </a:solidFill>
                <a:effectLst/>
                <a:uLnTx/>
                <a:uFillTx/>
                <a:latin typeface="Calibri" panose="020F0502020204030204"/>
                <a:ea typeface="+mn-ea"/>
                <a:cs typeface="+mn-cs"/>
              </a:rPr>
              <a:t>O&amp;G</a:t>
            </a:r>
          </a:p>
        </p:txBody>
      </p:sp>
      <p:sp>
        <p:nvSpPr>
          <p:cNvPr id="100" name="Rectángulo 13">
            <a:extLst>
              <a:ext uri="{FF2B5EF4-FFF2-40B4-BE49-F238E27FC236}">
                <a16:creationId xmlns:a16="http://schemas.microsoft.com/office/drawing/2014/main" id="{F6D77825-DD1A-95A6-B9FA-EBD6EA671706}"/>
              </a:ext>
            </a:extLst>
          </p:cNvPr>
          <p:cNvSpPr/>
          <p:nvPr/>
        </p:nvSpPr>
        <p:spPr>
          <a:xfrm>
            <a:off x="9203320" y="2374938"/>
            <a:ext cx="2488889" cy="334758"/>
          </a:xfrm>
          <a:prstGeom prst="rect">
            <a:avLst/>
          </a:prstGeom>
          <a:solidFill>
            <a:srgbClr val="8497B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Upstream</a:t>
            </a:r>
          </a:p>
        </p:txBody>
      </p:sp>
      <p:sp>
        <p:nvSpPr>
          <p:cNvPr id="101" name="TextBox 79">
            <a:extLst>
              <a:ext uri="{FF2B5EF4-FFF2-40B4-BE49-F238E27FC236}">
                <a16:creationId xmlns:a16="http://schemas.microsoft.com/office/drawing/2014/main" id="{527E770D-61A6-536B-F85D-ECE439F8CDE9}"/>
              </a:ext>
            </a:extLst>
          </p:cNvPr>
          <p:cNvSpPr txBox="1"/>
          <p:nvPr/>
        </p:nvSpPr>
        <p:spPr>
          <a:xfrm>
            <a:off x="9148292" y="2693180"/>
            <a:ext cx="88152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b="1" i="0" u="none" strike="noStrike" kern="1200" cap="none" spc="0" normalizeH="0" baseline="0" noProof="0" dirty="0">
                <a:ln>
                  <a:noFill/>
                </a:ln>
                <a:solidFill>
                  <a:srgbClr val="00B050"/>
                </a:solidFill>
                <a:effectLst/>
                <a:uLnTx/>
                <a:uFillTx/>
                <a:latin typeface="Calibri" panose="020F0502020204030204"/>
                <a:ea typeface="+mn-ea"/>
                <a:cs typeface="+mn-cs"/>
              </a:rPr>
              <a:t>+240</a:t>
            </a:r>
            <a:endParaRPr kumimoji="0" lang="es-MX" b="1" i="0" u="none" strike="noStrike" kern="1200" cap="none" spc="0" normalizeH="0" baseline="0" noProof="0" dirty="0">
              <a:ln>
                <a:noFill/>
              </a:ln>
              <a:solidFill>
                <a:srgbClr val="00B050"/>
              </a:solidFill>
              <a:effectLst/>
              <a:highlight>
                <a:srgbClr val="FFFF00"/>
              </a:highligh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dirty="0">
                <a:ln>
                  <a:noFill/>
                </a:ln>
                <a:solidFill>
                  <a:srgbClr val="00B050"/>
                </a:solidFill>
                <a:effectLst/>
                <a:uLnTx/>
                <a:uFillTx/>
                <a:latin typeface="Calibri" panose="020F0502020204030204"/>
                <a:ea typeface="+mn-ea"/>
                <a:cs typeface="+mn-cs"/>
              </a:rPr>
              <a:t>fields</a:t>
            </a:r>
          </a:p>
        </p:txBody>
      </p:sp>
      <p:sp>
        <p:nvSpPr>
          <p:cNvPr id="102" name="TextBox 79">
            <a:extLst>
              <a:ext uri="{FF2B5EF4-FFF2-40B4-BE49-F238E27FC236}">
                <a16:creationId xmlns:a16="http://schemas.microsoft.com/office/drawing/2014/main" id="{07DB8D3C-4A7C-6868-3172-F4FEB81EDACD}"/>
              </a:ext>
            </a:extLst>
          </p:cNvPr>
          <p:cNvSpPr txBox="1"/>
          <p:nvPr/>
        </p:nvSpPr>
        <p:spPr>
          <a:xfrm>
            <a:off x="10778996" y="3076346"/>
            <a:ext cx="96386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b="1" i="0" u="none" strike="noStrike" kern="1200" cap="none" spc="0" normalizeH="0" baseline="0" noProof="0" dirty="0">
                <a:ln>
                  <a:noFill/>
                </a:ln>
                <a:solidFill>
                  <a:srgbClr val="00B050"/>
                </a:solidFill>
                <a:effectLst/>
                <a:uLnTx/>
                <a:uFillTx/>
                <a:latin typeface="Calibri" panose="020F0502020204030204"/>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dirty="0">
                <a:ln>
                  <a:noFill/>
                </a:ln>
                <a:solidFill>
                  <a:srgbClr val="00B050"/>
                </a:solidFill>
                <a:effectLst/>
                <a:uLnTx/>
                <a:uFillTx/>
                <a:latin typeface="Calibri" panose="020F0502020204030204"/>
                <a:ea typeface="+mn-ea"/>
                <a:cs typeface="+mn-cs"/>
              </a:rPr>
              <a:t>migrations</a:t>
            </a:r>
          </a:p>
        </p:txBody>
      </p:sp>
      <p:sp>
        <p:nvSpPr>
          <p:cNvPr id="103" name="TextBox 86">
            <a:extLst>
              <a:ext uri="{FF2B5EF4-FFF2-40B4-BE49-F238E27FC236}">
                <a16:creationId xmlns:a16="http://schemas.microsoft.com/office/drawing/2014/main" id="{011604F3-FC22-087B-5F5B-FC69B5CB7AAF}"/>
              </a:ext>
            </a:extLst>
          </p:cNvPr>
          <p:cNvSpPr txBox="1"/>
          <p:nvPr/>
        </p:nvSpPr>
        <p:spPr>
          <a:xfrm>
            <a:off x="9294710" y="3268294"/>
            <a:ext cx="1748436" cy="24622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tab pos="177800" algn="l"/>
              </a:tabLst>
              <a:defRPr/>
            </a:pPr>
            <a:r>
              <a:rPr kumimoji="0" lang="en-US" sz="950" b="0" i="0" u="none" strike="noStrike" kern="1200" cap="none" spc="0" normalizeH="0" baseline="0" noProof="0" dirty="0">
                <a:ln>
                  <a:noFill/>
                </a:ln>
                <a:effectLst/>
                <a:uLnTx/>
                <a:uFillTx/>
                <a:latin typeface="Calibri" panose="020F0502020204030204"/>
                <a:ea typeface="+mn-ea"/>
                <a:cs typeface="+mn-cs"/>
              </a:rPr>
              <a:t>Oil and gas service contracts. </a:t>
            </a:r>
          </a:p>
        </p:txBody>
      </p:sp>
      <p:sp>
        <p:nvSpPr>
          <p:cNvPr id="104" name="Rectángulo 23">
            <a:extLst>
              <a:ext uri="{FF2B5EF4-FFF2-40B4-BE49-F238E27FC236}">
                <a16:creationId xmlns:a16="http://schemas.microsoft.com/office/drawing/2014/main" id="{595180A9-EC82-F354-A24A-F7E437C3D9D7}"/>
              </a:ext>
            </a:extLst>
          </p:cNvPr>
          <p:cNvSpPr/>
          <p:nvPr/>
        </p:nvSpPr>
        <p:spPr>
          <a:xfrm>
            <a:off x="9203320" y="4279976"/>
            <a:ext cx="2488889" cy="334758"/>
          </a:xfrm>
          <a:prstGeom prst="rect">
            <a:avLst/>
          </a:prstGeom>
          <a:solidFill>
            <a:srgbClr val="8497B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dirty="0">
                <a:ln>
                  <a:noFill/>
                </a:ln>
                <a:solidFill>
                  <a:prstClr val="white"/>
                </a:solidFill>
                <a:effectLst/>
                <a:uLnTx/>
                <a:uFillTx/>
                <a:latin typeface="Calibri" panose="020F0502020204030204"/>
                <a:ea typeface="+mn-ea"/>
                <a:cs typeface="+mn-cs"/>
              </a:rPr>
              <a:t>Midstream</a:t>
            </a:r>
            <a:r>
              <a:rPr kumimoji="0" lang="es-MX" sz="1400" b="1" u="none" strike="noStrike" kern="1200" cap="none" spc="0" normalizeH="0" baseline="0" noProof="0" dirty="0">
                <a:ln>
                  <a:noFill/>
                </a:ln>
                <a:solidFill>
                  <a:prstClr val="white"/>
                </a:solidFill>
                <a:effectLst/>
                <a:uLnTx/>
                <a:uFillTx/>
                <a:latin typeface="Calibri" panose="020F0502020204030204"/>
                <a:ea typeface="+mn-ea"/>
                <a:cs typeface="+mn-cs"/>
              </a:rPr>
              <a:t> &amp; </a:t>
            </a:r>
            <a:r>
              <a:rPr kumimoji="0" lang="en-US" sz="1400" b="1" u="none" strike="noStrike" kern="1200" cap="none" spc="0" normalizeH="0" baseline="0" dirty="0">
                <a:ln>
                  <a:noFill/>
                </a:ln>
                <a:solidFill>
                  <a:prstClr val="white"/>
                </a:solidFill>
                <a:effectLst/>
                <a:uLnTx/>
                <a:uFillTx/>
                <a:latin typeface="Calibri" panose="020F0502020204030204"/>
                <a:ea typeface="+mn-ea"/>
                <a:cs typeface="+mn-cs"/>
              </a:rPr>
              <a:t>downstream</a:t>
            </a:r>
          </a:p>
        </p:txBody>
      </p:sp>
      <p:sp>
        <p:nvSpPr>
          <p:cNvPr id="105" name="TextBox 80">
            <a:extLst>
              <a:ext uri="{FF2B5EF4-FFF2-40B4-BE49-F238E27FC236}">
                <a16:creationId xmlns:a16="http://schemas.microsoft.com/office/drawing/2014/main" id="{3DBCAE37-04BC-2773-F173-61CDE9AF586F}"/>
              </a:ext>
            </a:extLst>
          </p:cNvPr>
          <p:cNvSpPr txBox="1"/>
          <p:nvPr/>
        </p:nvSpPr>
        <p:spPr>
          <a:xfrm>
            <a:off x="9133847" y="4606417"/>
            <a:ext cx="2564305" cy="823302"/>
          </a:xfrm>
          <a:prstGeom prst="rect">
            <a:avLst/>
          </a:prstGeom>
          <a:noFill/>
        </p:spPr>
        <p:txBody>
          <a:bodyPr wrap="square">
            <a:spAutoFit/>
          </a:bodyPr>
          <a:lstStyle/>
          <a:p>
            <a:pPr marL="171450" marR="0" lvl="0" indent="-171450" algn="l" defTabSz="914400" rtl="0" eaLnBrk="1" fontAlgn="base" latinLnBrk="0" hangingPunct="1">
              <a:lnSpc>
                <a:spcPct val="100000"/>
              </a:lnSpc>
              <a:spcBef>
                <a:spcPts val="0"/>
              </a:spcBef>
              <a:spcAft>
                <a:spcPts val="0"/>
              </a:spcAft>
              <a:buClr>
                <a:srgbClr val="00B050"/>
              </a:buClr>
              <a:buSzTx/>
              <a:buFont typeface="Arial" panose="020B0604020202020204" pitchFamily="34" charset="0"/>
              <a:buChar char="•"/>
              <a:tabLst>
                <a:tab pos="177800" algn="l"/>
              </a:tabLst>
              <a:defRPr/>
            </a:pPr>
            <a:r>
              <a:rPr kumimoji="0" lang="en-US" sz="950" i="0" u="none" strike="noStrike" kern="1200" cap="none" spc="0" normalizeH="0" baseline="0" noProof="0" dirty="0">
                <a:ln>
                  <a:noFill/>
                </a:ln>
                <a:effectLst/>
                <a:uLnTx/>
                <a:uFillTx/>
                <a:latin typeface="Calibri" panose="020F0502020204030204"/>
                <a:ea typeface="+mn-ea"/>
                <a:cs typeface="+mn-cs"/>
              </a:rPr>
              <a:t>Optimization of Madero dry dock (</a:t>
            </a:r>
            <a:r>
              <a:rPr lang="en-US" sz="950" dirty="0">
                <a:latin typeface="Calibri" panose="020F0502020204030204"/>
              </a:rPr>
              <a:t>Pemex)</a:t>
            </a:r>
          </a:p>
          <a:p>
            <a:pPr marL="171450" marR="0" lvl="0" indent="-171450" algn="l" defTabSz="914400" rtl="0" eaLnBrk="1" fontAlgn="base" latinLnBrk="0" hangingPunct="1">
              <a:lnSpc>
                <a:spcPct val="100000"/>
              </a:lnSpc>
              <a:spcBef>
                <a:spcPts val="0"/>
              </a:spcBef>
              <a:spcAft>
                <a:spcPts val="0"/>
              </a:spcAft>
              <a:buClr>
                <a:srgbClr val="00B050"/>
              </a:buClr>
              <a:buSzTx/>
              <a:buFont typeface="Arial" panose="020B0604020202020204" pitchFamily="34" charset="0"/>
              <a:buChar char="•"/>
              <a:tabLst>
                <a:tab pos="177800" algn="l"/>
              </a:tabLst>
              <a:defRPr/>
            </a:pPr>
            <a:r>
              <a:rPr kumimoji="0" lang="en-US" sz="950" i="0" u="none" strike="noStrike" kern="1200" cap="none" spc="0" normalizeH="0" baseline="0" noProof="0" dirty="0">
                <a:ln>
                  <a:noFill/>
                </a:ln>
                <a:effectLst/>
                <a:uLnTx/>
                <a:uFillTx/>
                <a:latin typeface="Calibri" panose="020F0502020204030204"/>
                <a:ea typeface="+mn-ea"/>
                <a:cs typeface="+mn-cs"/>
              </a:rPr>
              <a:t>Commercial vision and strategy for PEMEX Refinación.</a:t>
            </a:r>
          </a:p>
          <a:p>
            <a:pPr marL="628650" lvl="1" indent="-171450" fontAlgn="base">
              <a:buClr>
                <a:srgbClr val="00B050"/>
              </a:buClr>
              <a:buFont typeface="Arial" panose="020B0604020202020204" pitchFamily="34" charset="0"/>
              <a:buChar char="•"/>
              <a:tabLst>
                <a:tab pos="177800" algn="l"/>
              </a:tabLst>
              <a:defRPr/>
            </a:pPr>
            <a:endParaRPr lang="en-US" sz="950" dirty="0">
              <a:latin typeface="Calibri" panose="020F0502020204030204"/>
            </a:endParaRPr>
          </a:p>
          <a:p>
            <a:pPr marL="628650" lvl="1" indent="-171450" fontAlgn="base">
              <a:buClr>
                <a:srgbClr val="00B050"/>
              </a:buClr>
              <a:buFont typeface="Arial" panose="020B0604020202020204" pitchFamily="34" charset="0"/>
              <a:buChar char="•"/>
              <a:tabLst>
                <a:tab pos="177800" algn="l"/>
              </a:tabLst>
              <a:defRPr/>
            </a:pPr>
            <a:endParaRPr kumimoji="0" lang="en-US" sz="950" i="0" u="none" strike="noStrike" kern="1200" cap="none" spc="0" normalizeH="0" baseline="0" noProof="0" dirty="0">
              <a:ln>
                <a:noFill/>
              </a:ln>
              <a:effectLst/>
              <a:uLnTx/>
              <a:uFillTx/>
              <a:latin typeface="Calibri" panose="020F0502020204030204"/>
              <a:ea typeface="+mn-ea"/>
              <a:cs typeface="+mn-cs"/>
            </a:endParaRPr>
          </a:p>
        </p:txBody>
      </p:sp>
      <p:pic>
        <p:nvPicPr>
          <p:cNvPr id="106" name="Picture 2" descr="Pemex - EcuRed">
            <a:extLst>
              <a:ext uri="{FF2B5EF4-FFF2-40B4-BE49-F238E27FC236}">
                <a16:creationId xmlns:a16="http://schemas.microsoft.com/office/drawing/2014/main" id="{25B66EB7-7FAF-86C5-AF22-6044E533EC6B}"/>
              </a:ext>
            </a:extLst>
          </p:cNvPr>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9215291" y="5971743"/>
            <a:ext cx="384604" cy="292922"/>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4" descr="Hokchi Energy">
            <a:extLst>
              <a:ext uri="{FF2B5EF4-FFF2-40B4-BE49-F238E27FC236}">
                <a16:creationId xmlns:a16="http://schemas.microsoft.com/office/drawing/2014/main" id="{1832813A-8BB9-2737-4F20-6F98779BB0AB}"/>
              </a:ext>
            </a:extLst>
          </p:cNvPr>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9675937" y="5837524"/>
            <a:ext cx="608105" cy="421306"/>
          </a:xfrm>
          <a:prstGeom prst="rect">
            <a:avLst/>
          </a:prstGeom>
          <a:noFill/>
          <a:extLst>
            <a:ext uri="{909E8E84-426E-40DD-AFC4-6F175D3DCCD1}">
              <a14:hiddenFill xmlns:a14="http://schemas.microsoft.com/office/drawing/2010/main">
                <a:solidFill>
                  <a:srgbClr val="FFFFFF"/>
                </a:solidFill>
              </a14:hiddenFill>
            </a:ext>
          </a:extLst>
        </p:spPr>
      </p:pic>
      <p:sp>
        <p:nvSpPr>
          <p:cNvPr id="108" name="TextBox 80">
            <a:extLst>
              <a:ext uri="{FF2B5EF4-FFF2-40B4-BE49-F238E27FC236}">
                <a16:creationId xmlns:a16="http://schemas.microsoft.com/office/drawing/2014/main" id="{270D290C-B91F-E27A-45E2-019810EAFBBB}"/>
              </a:ext>
            </a:extLst>
          </p:cNvPr>
          <p:cNvSpPr txBox="1"/>
          <p:nvPr/>
        </p:nvSpPr>
        <p:spPr>
          <a:xfrm>
            <a:off x="9203320" y="2009749"/>
            <a:ext cx="2488889" cy="351440"/>
          </a:xfrm>
          <a:prstGeom prst="rect">
            <a:avLst/>
          </a:prstGeom>
          <a:noFill/>
        </p:spPr>
        <p:txBody>
          <a:bodyPr wrap="square" anchor="ctr">
            <a:spAutoFit/>
          </a:bodyPr>
          <a:lstStyle/>
          <a:p>
            <a:pPr marL="0" marR="0" lvl="0" indent="0" algn="ctr" defTabSz="914400" rtl="0" eaLnBrk="1" fontAlgn="base" latinLnBrk="0" hangingPunct="1">
              <a:lnSpc>
                <a:spcPct val="100000"/>
              </a:lnSpc>
              <a:spcBef>
                <a:spcPts val="0"/>
              </a:spcBef>
              <a:spcAft>
                <a:spcPts val="0"/>
              </a:spcAft>
              <a:buClrTx/>
              <a:buSzTx/>
              <a:buFontTx/>
              <a:buNone/>
              <a:tabLst>
                <a:tab pos="177800" algn="l"/>
              </a:tabLst>
              <a:defRPr/>
            </a:pPr>
            <a:r>
              <a:rPr kumimoji="0" lang="es-MX" sz="1800" b="1" i="0" u="none" strike="noStrike" kern="1200" cap="none" spc="0" normalizeH="0" baseline="0" noProof="0" dirty="0">
                <a:ln>
                  <a:noFill/>
                </a:ln>
                <a:solidFill>
                  <a:srgbClr val="1D467D"/>
                </a:solidFill>
                <a:effectLst/>
                <a:uLnTx/>
                <a:uFillTx/>
                <a:latin typeface="Calibri" panose="020F0502020204030204"/>
                <a:ea typeface="+mn-ea"/>
                <a:cs typeface="+mn-cs"/>
              </a:rPr>
              <a:t>US$50.6MM</a:t>
            </a:r>
          </a:p>
        </p:txBody>
      </p:sp>
      <p:pic>
        <p:nvPicPr>
          <p:cNvPr id="109" name="Picture 2" descr="General Electric - Wikipedia, la enciclopedia libre">
            <a:extLst>
              <a:ext uri="{FF2B5EF4-FFF2-40B4-BE49-F238E27FC236}">
                <a16:creationId xmlns:a16="http://schemas.microsoft.com/office/drawing/2014/main" id="{C90E356E-E3F6-AD11-BEB7-5B5F22C620C5}"/>
              </a:ext>
            </a:extLst>
          </p:cNvPr>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10435082" y="5906243"/>
            <a:ext cx="378719" cy="364877"/>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
            <a:extLst>
              <a:ext uri="{FF2B5EF4-FFF2-40B4-BE49-F238E27FC236}">
                <a16:creationId xmlns:a16="http://schemas.microsoft.com/office/drawing/2014/main" id="{AAFC32D9-6ED3-536D-68C1-6CC19488A987}"/>
              </a:ext>
            </a:extLst>
          </p:cNvPr>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10940526" y="5955482"/>
            <a:ext cx="707390" cy="285334"/>
          </a:xfrm>
          <a:prstGeom prst="rect">
            <a:avLst/>
          </a:prstGeom>
          <a:noFill/>
          <a:extLst>
            <a:ext uri="{909E8E84-426E-40DD-AFC4-6F175D3DCCD1}">
              <a14:hiddenFill xmlns:a14="http://schemas.microsoft.com/office/drawing/2010/main">
                <a:solidFill>
                  <a:srgbClr val="FFFFFF"/>
                </a:solidFill>
              </a14:hiddenFill>
            </a:ext>
          </a:extLst>
        </p:spPr>
      </p:pic>
      <p:sp>
        <p:nvSpPr>
          <p:cNvPr id="111" name="TextBox 79">
            <a:extLst>
              <a:ext uri="{FF2B5EF4-FFF2-40B4-BE49-F238E27FC236}">
                <a16:creationId xmlns:a16="http://schemas.microsoft.com/office/drawing/2014/main" id="{2CD5315D-AFCB-6DAC-090E-B0625F8EF041}"/>
              </a:ext>
            </a:extLst>
          </p:cNvPr>
          <p:cNvSpPr txBox="1"/>
          <p:nvPr/>
        </p:nvSpPr>
        <p:spPr>
          <a:xfrm>
            <a:off x="9015150" y="5120329"/>
            <a:ext cx="96386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2000" b="1" dirty="0">
                <a:solidFill>
                  <a:srgbClr val="00B050"/>
                </a:solidFill>
                <a:latin typeface="Calibri" panose="020F0502020204030204"/>
              </a:rPr>
              <a:t>3</a:t>
            </a:r>
            <a:endParaRPr kumimoji="0" lang="es-MX" sz="2000" b="1"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srgbClr val="00B050"/>
                </a:solidFill>
                <a:effectLst/>
                <a:uLnTx/>
                <a:uFillTx/>
                <a:latin typeface="Calibri" panose="020F0502020204030204"/>
                <a:ea typeface="+mn-ea"/>
                <a:cs typeface="+mn-cs"/>
              </a:rPr>
              <a:t>refineries</a:t>
            </a:r>
          </a:p>
        </p:txBody>
      </p:sp>
      <p:sp>
        <p:nvSpPr>
          <p:cNvPr id="112" name="CuadroTexto 87">
            <a:extLst>
              <a:ext uri="{FF2B5EF4-FFF2-40B4-BE49-F238E27FC236}">
                <a16:creationId xmlns:a16="http://schemas.microsoft.com/office/drawing/2014/main" id="{1F825421-F52E-1491-7942-6C42AD09159E}"/>
              </a:ext>
            </a:extLst>
          </p:cNvPr>
          <p:cNvSpPr txBox="1"/>
          <p:nvPr/>
        </p:nvSpPr>
        <p:spPr>
          <a:xfrm>
            <a:off x="9353577" y="5449480"/>
            <a:ext cx="2341298" cy="384721"/>
          </a:xfrm>
          <a:prstGeom prst="rect">
            <a:avLst/>
          </a:prstGeom>
          <a:noFill/>
        </p:spPr>
        <p:txBody>
          <a:bodyPr wrap="square">
            <a:spAutoFit/>
          </a:bodyPr>
          <a:lstStyle/>
          <a:p>
            <a:pPr lvl="1" fontAlgn="base">
              <a:buClr>
                <a:srgbClr val="00B050"/>
              </a:buClr>
              <a:tabLst>
                <a:tab pos="177800" algn="l"/>
              </a:tabLst>
              <a:defRPr/>
            </a:pPr>
            <a:r>
              <a:rPr lang="en-US" sz="950" dirty="0">
                <a:latin typeface="Calibri" panose="020F0502020204030204"/>
              </a:rPr>
              <a:t>Pipelines: Bicentennial bidirectionality, Colombia </a:t>
            </a:r>
            <a:endParaRPr kumimoji="0" lang="en-US" sz="950" i="0" u="none" strike="noStrike" kern="1200" cap="none" spc="0" normalizeH="0" baseline="0" noProof="0" dirty="0">
              <a:ln>
                <a:noFill/>
              </a:ln>
              <a:effectLst/>
              <a:uLnTx/>
              <a:uFillTx/>
              <a:latin typeface="Calibri" panose="020F0502020204030204"/>
              <a:ea typeface="+mn-ea"/>
              <a:cs typeface="+mn-cs"/>
            </a:endParaRPr>
          </a:p>
        </p:txBody>
      </p:sp>
      <p:sp>
        <p:nvSpPr>
          <p:cNvPr id="126" name="Rectángulo 8">
            <a:extLst>
              <a:ext uri="{FF2B5EF4-FFF2-40B4-BE49-F238E27FC236}">
                <a16:creationId xmlns:a16="http://schemas.microsoft.com/office/drawing/2014/main" id="{96AEA11B-335B-0787-C3FD-8011609C4B9F}"/>
              </a:ext>
            </a:extLst>
          </p:cNvPr>
          <p:cNvSpPr/>
          <p:nvPr/>
        </p:nvSpPr>
        <p:spPr>
          <a:xfrm>
            <a:off x="4098826" y="1642493"/>
            <a:ext cx="2488889" cy="351440"/>
          </a:xfrm>
          <a:prstGeom prst="rect">
            <a:avLst/>
          </a:prstGeom>
          <a:solidFill>
            <a:srgbClr val="1D467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Water</a:t>
            </a:r>
          </a:p>
        </p:txBody>
      </p:sp>
      <p:sp>
        <p:nvSpPr>
          <p:cNvPr id="127" name="Rectángulo 16">
            <a:extLst>
              <a:ext uri="{FF2B5EF4-FFF2-40B4-BE49-F238E27FC236}">
                <a16:creationId xmlns:a16="http://schemas.microsoft.com/office/drawing/2014/main" id="{066E0D5F-47A7-DE13-B96D-3C635AFD4E6D}"/>
              </a:ext>
            </a:extLst>
          </p:cNvPr>
          <p:cNvSpPr/>
          <p:nvPr/>
        </p:nvSpPr>
        <p:spPr>
          <a:xfrm>
            <a:off x="4098826" y="2374938"/>
            <a:ext cx="2488889" cy="330823"/>
          </a:xfrm>
          <a:prstGeom prst="rect">
            <a:avLst/>
          </a:prstGeom>
          <a:solidFill>
            <a:srgbClr val="E3E4E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D467D"/>
                </a:solidFill>
                <a:effectLst/>
                <a:uLnTx/>
                <a:uFillTx/>
                <a:latin typeface="Calibri" panose="020F0502020204030204"/>
                <a:ea typeface="+mn-ea"/>
                <a:cs typeface="+mn-cs"/>
              </a:rPr>
              <a:t>Water</a:t>
            </a:r>
            <a:r>
              <a:rPr kumimoji="0" lang="es-MX" sz="1400" b="1" i="0" u="none" strike="noStrike" kern="1200" cap="none" spc="0" normalizeH="0" baseline="0" noProof="0" dirty="0">
                <a:ln>
                  <a:noFill/>
                </a:ln>
                <a:solidFill>
                  <a:srgbClr val="1D467D"/>
                </a:solidFill>
                <a:effectLst/>
                <a:uLnTx/>
                <a:uFillTx/>
                <a:latin typeface="Calibri" panose="020F0502020204030204"/>
                <a:ea typeface="+mn-ea"/>
                <a:cs typeface="+mn-cs"/>
              </a:rPr>
              <a:t> </a:t>
            </a:r>
            <a:r>
              <a:rPr kumimoji="0" lang="en-US" sz="1400" b="1" i="0" u="none" strike="noStrike" kern="1200" cap="none" spc="0" normalizeH="0" baseline="0" noProof="0" dirty="0">
                <a:ln>
                  <a:noFill/>
                </a:ln>
                <a:solidFill>
                  <a:srgbClr val="1D467D"/>
                </a:solidFill>
                <a:effectLst/>
                <a:uLnTx/>
                <a:uFillTx/>
                <a:latin typeface="Calibri" panose="020F0502020204030204"/>
                <a:ea typeface="+mn-ea"/>
                <a:cs typeface="+mn-cs"/>
              </a:rPr>
              <a:t>Systems</a:t>
            </a:r>
          </a:p>
        </p:txBody>
      </p:sp>
      <p:sp>
        <p:nvSpPr>
          <p:cNvPr id="1024" name="TextBox 69">
            <a:extLst>
              <a:ext uri="{FF2B5EF4-FFF2-40B4-BE49-F238E27FC236}">
                <a16:creationId xmlns:a16="http://schemas.microsoft.com/office/drawing/2014/main" id="{CE31B641-B783-3D06-C65A-9C173B5C1BAC}"/>
              </a:ext>
            </a:extLst>
          </p:cNvPr>
          <p:cNvSpPr txBox="1"/>
          <p:nvPr/>
        </p:nvSpPr>
        <p:spPr>
          <a:xfrm>
            <a:off x="4079129" y="2719532"/>
            <a:ext cx="2542222" cy="82330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Calibri" panose="020F0502020204030204"/>
                <a:ea typeface="+mn-ea"/>
                <a:cs typeface="+mn-cs"/>
              </a:rPr>
              <a:t>Purchase, </a:t>
            </a:r>
            <a:r>
              <a:rPr kumimoji="0" lang="en-US" sz="950" b="0" u="none" strike="noStrike" kern="1200" cap="none" spc="0" normalizeH="0" baseline="0" noProof="0" dirty="0">
                <a:ln>
                  <a:noFill/>
                </a:ln>
                <a:solidFill>
                  <a:prstClr val="black"/>
                </a:solidFill>
                <a:effectLst/>
                <a:uLnTx/>
                <a:uFillTx/>
                <a:latin typeface="Calibri" panose="020F0502020204030204"/>
                <a:ea typeface="+mn-ea"/>
                <a:cs typeface="+mn-cs"/>
              </a:rPr>
              <a:t>turnaround</a:t>
            </a:r>
            <a:r>
              <a:rPr kumimoji="0" lang="en-US" sz="950" b="0" i="0" u="none" strike="noStrike" kern="1200" cap="none" spc="0" normalizeH="0" baseline="0" noProof="0" dirty="0">
                <a:ln>
                  <a:noFill/>
                </a:ln>
                <a:solidFill>
                  <a:prstClr val="black"/>
                </a:solidFill>
                <a:effectLst/>
                <a:uLnTx/>
                <a:uFillTx/>
                <a:latin typeface="Calibri" panose="020F0502020204030204"/>
                <a:ea typeface="+mn-ea"/>
                <a:cs typeface="+mn-cs"/>
              </a:rPr>
              <a:t>,  debt issuance, and renegotiation of Cancun’s water concession:</a:t>
            </a:r>
          </a:p>
          <a:p>
            <a:pPr marL="171450" indent="-171450">
              <a:buFont typeface="Arial" panose="020B0604020202020204" pitchFamily="34" charset="0"/>
              <a:buChar char="•"/>
              <a:defRPr/>
            </a:pPr>
            <a:r>
              <a:rPr lang="en-US" sz="950" b="1" dirty="0">
                <a:solidFill>
                  <a:srgbClr val="00B050"/>
                </a:solidFill>
                <a:latin typeface="Calibri" panose="020F0502020204030204"/>
              </a:rPr>
              <a:t>3 municipalities</a:t>
            </a:r>
          </a:p>
          <a:p>
            <a:pPr marL="171450" indent="-171450">
              <a:buFont typeface="Arial" panose="020B0604020202020204" pitchFamily="34" charset="0"/>
              <a:buChar char="•"/>
              <a:defRPr/>
            </a:pPr>
            <a:r>
              <a:rPr lang="en-US" sz="950" b="1" dirty="0">
                <a:solidFill>
                  <a:srgbClr val="00B050"/>
                </a:solidFill>
                <a:latin typeface="Calibri" panose="020F0502020204030204"/>
              </a:rPr>
              <a:t>+1 million customers</a:t>
            </a:r>
          </a:p>
          <a:p>
            <a:pPr marL="171450" indent="-171450">
              <a:buFont typeface="Arial" panose="020B0604020202020204" pitchFamily="34" charset="0"/>
              <a:buChar char="•"/>
              <a:defRPr/>
            </a:pPr>
            <a:r>
              <a:rPr lang="en-US" sz="950" b="1" dirty="0">
                <a:solidFill>
                  <a:srgbClr val="00B050"/>
                </a:solidFill>
                <a:latin typeface="Calibri" panose="020F0502020204030204"/>
              </a:rPr>
              <a:t>+329 thousand water valves</a:t>
            </a:r>
          </a:p>
        </p:txBody>
      </p:sp>
      <p:sp>
        <p:nvSpPr>
          <p:cNvPr id="1025" name="TextBox 70">
            <a:extLst>
              <a:ext uri="{FF2B5EF4-FFF2-40B4-BE49-F238E27FC236}">
                <a16:creationId xmlns:a16="http://schemas.microsoft.com/office/drawing/2014/main" id="{D2079616-56BC-0155-6CB0-49BFD734BBD0}"/>
              </a:ext>
            </a:extLst>
          </p:cNvPr>
          <p:cNvSpPr txBox="1"/>
          <p:nvPr/>
        </p:nvSpPr>
        <p:spPr>
          <a:xfrm>
            <a:off x="4066171" y="3660254"/>
            <a:ext cx="2542222" cy="67710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Calibri" panose="020F0502020204030204"/>
                <a:ea typeface="+mn-ea"/>
                <a:cs typeface="+mn-cs"/>
              </a:rPr>
              <a:t>Acquisition of concessions in CDMX:</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50" b="1" dirty="0">
                <a:solidFill>
                  <a:srgbClr val="00B050"/>
                </a:solidFill>
                <a:latin typeface="Calibri" panose="020F0502020204030204"/>
              </a:rPr>
              <a:t>8 counties</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50" b="1" dirty="0">
                <a:solidFill>
                  <a:srgbClr val="00B050"/>
                </a:solidFill>
                <a:latin typeface="Calibri" panose="020F0502020204030204"/>
              </a:rPr>
              <a:t>+1 million customers</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50" b="1" dirty="0">
                <a:solidFill>
                  <a:srgbClr val="00B050"/>
                </a:solidFill>
                <a:latin typeface="Calibri" panose="020F0502020204030204"/>
              </a:rPr>
              <a:t>+205 thousand water valves</a:t>
            </a:r>
          </a:p>
        </p:txBody>
      </p:sp>
      <p:sp>
        <p:nvSpPr>
          <p:cNvPr id="1027" name="TextBox 87">
            <a:extLst>
              <a:ext uri="{FF2B5EF4-FFF2-40B4-BE49-F238E27FC236}">
                <a16:creationId xmlns:a16="http://schemas.microsoft.com/office/drawing/2014/main" id="{A52CB8A0-7457-4891-32F1-7D71CF51AEBD}"/>
              </a:ext>
            </a:extLst>
          </p:cNvPr>
          <p:cNvSpPr txBox="1"/>
          <p:nvPr/>
        </p:nvSpPr>
        <p:spPr>
          <a:xfrm>
            <a:off x="4090205" y="4397153"/>
            <a:ext cx="2542222" cy="82330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Calibri" panose="020F0502020204030204"/>
                <a:ea typeface="+mn-ea"/>
                <a:cs typeface="+mn-cs"/>
              </a:rPr>
              <a:t>Administrative, operational, and technical diagnosis for an integral water, drainage, and sanitation system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50" b="1" dirty="0">
                <a:solidFill>
                  <a:srgbClr val="00B050"/>
                </a:solidFill>
                <a:latin typeface="Calibri" panose="020F0502020204030204"/>
              </a:rPr>
              <a:t>5 municipalities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50" b="1" dirty="0">
                <a:solidFill>
                  <a:srgbClr val="00B050"/>
                </a:solidFill>
                <a:latin typeface="Calibri" panose="020F0502020204030204"/>
              </a:rPr>
              <a:t>+500 thousand users</a:t>
            </a:r>
          </a:p>
        </p:txBody>
      </p:sp>
      <p:pic>
        <p:nvPicPr>
          <p:cNvPr id="1028" name="Picture 6">
            <a:extLst>
              <a:ext uri="{FF2B5EF4-FFF2-40B4-BE49-F238E27FC236}">
                <a16:creationId xmlns:a16="http://schemas.microsoft.com/office/drawing/2014/main" id="{96728C41-11D0-2E48-00BA-7E3816331FAE}"/>
              </a:ext>
            </a:extLst>
          </p:cNvPr>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4140883" y="5875372"/>
            <a:ext cx="584816" cy="27102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8" descr="Agua de Puebla Para Todos viola derechos de trabajadores | iPuebla">
            <a:extLst>
              <a:ext uri="{FF2B5EF4-FFF2-40B4-BE49-F238E27FC236}">
                <a16:creationId xmlns:a16="http://schemas.microsoft.com/office/drawing/2014/main" id="{8565B7FA-076C-6907-36B1-28FBBDECB806}"/>
              </a:ext>
            </a:extLst>
          </p:cNvPr>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5536658" y="5942124"/>
            <a:ext cx="994444" cy="31205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2" descr="GBM Infraestructura Febrero 2013">
            <a:extLst>
              <a:ext uri="{FF2B5EF4-FFF2-40B4-BE49-F238E27FC236}">
                <a16:creationId xmlns:a16="http://schemas.microsoft.com/office/drawing/2014/main" id="{C181B9D4-F15B-9CF0-5878-4D7FA40E54BF}"/>
              </a:ext>
            </a:extLst>
          </p:cNvPr>
          <p:cNvPicPr>
            <a:picLocks noChangeAspect="1" noChangeArrowheads="1"/>
          </p:cNvPicPr>
          <p:nvPr/>
        </p:nvPicPr>
        <p:blipFill>
          <a:blip r:embed="rId16" cstate="screen">
            <a:extLst>
              <a:ext uri="{28A0092B-C50C-407E-A947-70E740481C1C}">
                <a14:useLocalDpi xmlns:a14="http://schemas.microsoft.com/office/drawing/2010/main" val="0"/>
              </a:ext>
            </a:extLst>
          </a:blip>
          <a:srcRect/>
          <a:stretch>
            <a:fillRect/>
          </a:stretch>
        </p:blipFill>
        <p:spPr bwMode="auto">
          <a:xfrm>
            <a:off x="4253618" y="6225342"/>
            <a:ext cx="363905" cy="182313"/>
          </a:xfrm>
          <a:prstGeom prst="rect">
            <a:avLst/>
          </a:prstGeom>
          <a:noFill/>
          <a:extLst>
            <a:ext uri="{909E8E84-426E-40DD-AFC4-6F175D3DCCD1}">
              <a14:hiddenFill xmlns:a14="http://schemas.microsoft.com/office/drawing/2010/main">
                <a:solidFill>
                  <a:srgbClr val="FFFFFF"/>
                </a:solidFill>
              </a14:hiddenFill>
            </a:ext>
          </a:extLst>
        </p:spPr>
      </p:pic>
      <p:cxnSp>
        <p:nvCxnSpPr>
          <p:cNvPr id="1032" name="Conector recto 75">
            <a:extLst>
              <a:ext uri="{FF2B5EF4-FFF2-40B4-BE49-F238E27FC236}">
                <a16:creationId xmlns:a16="http://schemas.microsoft.com/office/drawing/2014/main" id="{677B071F-0020-AF9C-5AE4-1D3670F05C75}"/>
              </a:ext>
            </a:extLst>
          </p:cNvPr>
          <p:cNvCxnSpPr>
            <a:cxnSpLocks/>
          </p:cNvCxnSpPr>
          <p:nvPr/>
        </p:nvCxnSpPr>
        <p:spPr>
          <a:xfrm>
            <a:off x="4061953" y="1632601"/>
            <a:ext cx="0" cy="4727328"/>
          </a:xfrm>
          <a:prstGeom prst="line">
            <a:avLst/>
          </a:prstGeom>
        </p:spPr>
        <p:style>
          <a:lnRef idx="1">
            <a:schemeClr val="accent1"/>
          </a:lnRef>
          <a:fillRef idx="0">
            <a:schemeClr val="accent1"/>
          </a:fillRef>
          <a:effectRef idx="0">
            <a:schemeClr val="accent1"/>
          </a:effectRef>
          <a:fontRef idx="minor">
            <a:schemeClr val="tx1"/>
          </a:fontRef>
        </p:style>
      </p:cxnSp>
      <p:sp>
        <p:nvSpPr>
          <p:cNvPr id="1033" name="TextBox 80">
            <a:extLst>
              <a:ext uri="{FF2B5EF4-FFF2-40B4-BE49-F238E27FC236}">
                <a16:creationId xmlns:a16="http://schemas.microsoft.com/office/drawing/2014/main" id="{C3152BA4-F4E0-4202-918E-8B58B45E200B}"/>
              </a:ext>
            </a:extLst>
          </p:cNvPr>
          <p:cNvSpPr txBox="1"/>
          <p:nvPr/>
        </p:nvSpPr>
        <p:spPr>
          <a:xfrm>
            <a:off x="4098826" y="2009749"/>
            <a:ext cx="2488889" cy="351440"/>
          </a:xfrm>
          <a:prstGeom prst="rect">
            <a:avLst/>
          </a:prstGeom>
          <a:noFill/>
        </p:spPr>
        <p:txBody>
          <a:bodyPr wrap="square" anchor="ctr">
            <a:spAutoFit/>
          </a:bodyPr>
          <a:lstStyle/>
          <a:p>
            <a:pPr marL="0" marR="0" lvl="0" indent="0" algn="ctr" defTabSz="914400" rtl="0" eaLnBrk="1" fontAlgn="base" latinLnBrk="0" hangingPunct="1">
              <a:lnSpc>
                <a:spcPct val="100000"/>
              </a:lnSpc>
              <a:spcBef>
                <a:spcPts val="0"/>
              </a:spcBef>
              <a:spcAft>
                <a:spcPts val="0"/>
              </a:spcAft>
              <a:buClrTx/>
              <a:buSzTx/>
              <a:buFontTx/>
              <a:buNone/>
              <a:tabLst>
                <a:tab pos="177800" algn="l"/>
              </a:tabLst>
              <a:defRPr/>
            </a:pPr>
            <a:r>
              <a:rPr kumimoji="0" lang="es-MX" sz="1800" b="1" i="0" u="none" strike="noStrike" kern="1200" cap="none" spc="0" normalizeH="0" baseline="0" noProof="0" dirty="0">
                <a:ln>
                  <a:noFill/>
                </a:ln>
                <a:solidFill>
                  <a:srgbClr val="1D467D"/>
                </a:solidFill>
                <a:effectLst/>
                <a:uLnTx/>
                <a:uFillTx/>
                <a:latin typeface="Calibri" panose="020F0502020204030204"/>
                <a:ea typeface="+mn-ea"/>
                <a:cs typeface="+mn-cs"/>
              </a:rPr>
              <a:t>US$81.8MM</a:t>
            </a:r>
          </a:p>
        </p:txBody>
      </p:sp>
      <p:pic>
        <p:nvPicPr>
          <p:cNvPr id="1034" name="Picture 1033">
            <a:extLst>
              <a:ext uri="{FF2B5EF4-FFF2-40B4-BE49-F238E27FC236}">
                <a16:creationId xmlns:a16="http://schemas.microsoft.com/office/drawing/2014/main" id="{42093152-66B6-B03F-A67F-2AE7465015EA}"/>
              </a:ext>
            </a:extLst>
          </p:cNvPr>
          <p:cNvPicPr>
            <a:picLocks noChangeAspect="1"/>
          </p:cNvPicPr>
          <p:nvPr/>
        </p:nvPicPr>
        <p:blipFill rotWithShape="1">
          <a:blip r:embed="rId17"/>
          <a:srcRect r="30535" b="21048"/>
          <a:stretch/>
        </p:blipFill>
        <p:spPr>
          <a:xfrm>
            <a:off x="4904438" y="5889919"/>
            <a:ext cx="475074" cy="416460"/>
          </a:xfrm>
          <a:prstGeom prst="rect">
            <a:avLst/>
          </a:prstGeom>
        </p:spPr>
      </p:pic>
      <p:pic>
        <p:nvPicPr>
          <p:cNvPr id="1035" name="Picture 2">
            <a:extLst>
              <a:ext uri="{FF2B5EF4-FFF2-40B4-BE49-F238E27FC236}">
                <a16:creationId xmlns:a16="http://schemas.microsoft.com/office/drawing/2014/main" id="{C2C08250-B96F-E187-7DD5-90D33D018C07}"/>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3649527" y="5866682"/>
            <a:ext cx="348448" cy="279711"/>
          </a:xfrm>
          <a:prstGeom prst="rect">
            <a:avLst/>
          </a:prstGeom>
          <a:noFill/>
          <a:extLst>
            <a:ext uri="{909E8E84-426E-40DD-AFC4-6F175D3DCCD1}">
              <a14:hiddenFill xmlns:a14="http://schemas.microsoft.com/office/drawing/2010/main">
                <a:solidFill>
                  <a:srgbClr val="FFFFFF"/>
                </a:solidFill>
              </a14:hiddenFill>
            </a:ext>
          </a:extLst>
        </p:spPr>
      </p:pic>
      <p:sp>
        <p:nvSpPr>
          <p:cNvPr id="1036" name="TextBox 87">
            <a:extLst>
              <a:ext uri="{FF2B5EF4-FFF2-40B4-BE49-F238E27FC236}">
                <a16:creationId xmlns:a16="http://schemas.microsoft.com/office/drawing/2014/main" id="{36956A34-CA9E-5BE2-095F-FF97AC83D563}"/>
              </a:ext>
            </a:extLst>
          </p:cNvPr>
          <p:cNvSpPr txBox="1"/>
          <p:nvPr/>
        </p:nvSpPr>
        <p:spPr>
          <a:xfrm>
            <a:off x="4063477" y="5254445"/>
            <a:ext cx="2578694" cy="3847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i="0" u="none" strike="noStrike" kern="1200" cap="none" spc="0" normalizeH="0" baseline="0" noProof="0" dirty="0">
                <a:ln>
                  <a:noFill/>
                </a:ln>
                <a:solidFill>
                  <a:prstClr val="black"/>
                </a:solidFill>
                <a:effectLst/>
                <a:uLnTx/>
                <a:uFillTx/>
                <a:latin typeface="Calibri" panose="020F0502020204030204"/>
                <a:ea typeface="+mn-ea"/>
                <a:cs typeface="+mn-cs"/>
              </a:rPr>
              <a:t>Settlement of the Tibitoc concession (one of the two water sources of the city of Bogotá)</a:t>
            </a:r>
            <a:endParaRPr kumimoji="0" lang="es-MX" sz="95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037" name="Conector recto 74">
            <a:extLst>
              <a:ext uri="{FF2B5EF4-FFF2-40B4-BE49-F238E27FC236}">
                <a16:creationId xmlns:a16="http://schemas.microsoft.com/office/drawing/2014/main" id="{E5A8E7A7-77C9-9B33-0838-3FFA99BCCF22}"/>
              </a:ext>
            </a:extLst>
          </p:cNvPr>
          <p:cNvCxnSpPr>
            <a:cxnSpLocks/>
          </p:cNvCxnSpPr>
          <p:nvPr/>
        </p:nvCxnSpPr>
        <p:spPr>
          <a:xfrm>
            <a:off x="9172388" y="1632601"/>
            <a:ext cx="0" cy="4727328"/>
          </a:xfrm>
          <a:prstGeom prst="line">
            <a:avLst/>
          </a:prstGeom>
        </p:spPr>
        <p:style>
          <a:lnRef idx="1">
            <a:schemeClr val="accent1"/>
          </a:lnRef>
          <a:fillRef idx="0">
            <a:schemeClr val="accent1"/>
          </a:fillRef>
          <a:effectRef idx="0">
            <a:schemeClr val="accent1"/>
          </a:effectRef>
          <a:fontRef idx="minor">
            <a:schemeClr val="tx1"/>
          </a:fontRef>
        </p:style>
      </p:cxnSp>
      <p:sp>
        <p:nvSpPr>
          <p:cNvPr id="1038" name="Rectángulo 6">
            <a:extLst>
              <a:ext uri="{FF2B5EF4-FFF2-40B4-BE49-F238E27FC236}">
                <a16:creationId xmlns:a16="http://schemas.microsoft.com/office/drawing/2014/main" id="{786AEBBA-8450-2D52-076F-4FFC7E868DF7}"/>
              </a:ext>
            </a:extLst>
          </p:cNvPr>
          <p:cNvSpPr/>
          <p:nvPr/>
        </p:nvSpPr>
        <p:spPr>
          <a:xfrm>
            <a:off x="6657736" y="1643323"/>
            <a:ext cx="2488889" cy="351440"/>
          </a:xfrm>
          <a:prstGeom prst="rect">
            <a:avLst/>
          </a:prstGeom>
          <a:solidFill>
            <a:srgbClr val="1D467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Power</a:t>
            </a:r>
          </a:p>
        </p:txBody>
      </p:sp>
      <p:sp>
        <p:nvSpPr>
          <p:cNvPr id="1039" name="Rectángulo 14">
            <a:extLst>
              <a:ext uri="{FF2B5EF4-FFF2-40B4-BE49-F238E27FC236}">
                <a16:creationId xmlns:a16="http://schemas.microsoft.com/office/drawing/2014/main" id="{A6A25714-A542-2ABC-9680-22207F159D36}"/>
              </a:ext>
            </a:extLst>
          </p:cNvPr>
          <p:cNvSpPr/>
          <p:nvPr/>
        </p:nvSpPr>
        <p:spPr>
          <a:xfrm>
            <a:off x="6657736" y="2374938"/>
            <a:ext cx="2488889" cy="330823"/>
          </a:xfrm>
          <a:prstGeom prst="rect">
            <a:avLst/>
          </a:prstGeom>
          <a:solidFill>
            <a:srgbClr val="E3E4E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D467D"/>
                </a:solidFill>
                <a:effectLst/>
                <a:uLnTx/>
                <a:uFillTx/>
                <a:latin typeface="Calibri" panose="020F0502020204030204"/>
                <a:ea typeface="+mn-ea"/>
                <a:cs typeface="+mn-cs"/>
              </a:rPr>
              <a:t>Renewables</a:t>
            </a:r>
          </a:p>
        </p:txBody>
      </p:sp>
      <p:sp>
        <p:nvSpPr>
          <p:cNvPr id="1040" name="TextBox 54">
            <a:extLst>
              <a:ext uri="{FF2B5EF4-FFF2-40B4-BE49-F238E27FC236}">
                <a16:creationId xmlns:a16="http://schemas.microsoft.com/office/drawing/2014/main" id="{539810DA-34D8-453D-E275-0A215353E911}"/>
              </a:ext>
            </a:extLst>
          </p:cNvPr>
          <p:cNvSpPr txBox="1"/>
          <p:nvPr/>
        </p:nvSpPr>
        <p:spPr>
          <a:xfrm>
            <a:off x="6652860" y="2752106"/>
            <a:ext cx="806482" cy="5564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srgbClr val="00B050"/>
                </a:solidFill>
                <a:effectLst/>
                <a:uLnTx/>
                <a:uFillTx/>
                <a:latin typeface="Calibri" panose="020F0502020204030204"/>
                <a:ea typeface="+mn-ea"/>
                <a:cs typeface="+mn-cs"/>
              </a:rPr>
              <a:t>+608</a:t>
            </a:r>
            <a:endParaRPr kumimoji="0" lang="es-MX" sz="2000" b="1" i="0" u="none" strike="noStrike" kern="1200" cap="none" spc="0" normalizeH="0" baseline="0" noProof="0" dirty="0">
              <a:ln>
                <a:noFill/>
              </a:ln>
              <a:solidFill>
                <a:srgbClr val="00B050"/>
              </a:solidFill>
              <a:effectLst/>
              <a:highlight>
                <a:srgbClr val="FFFF00"/>
              </a:highligh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srgbClr val="00B050"/>
                </a:solidFill>
                <a:effectLst/>
                <a:uLnTx/>
                <a:uFillTx/>
                <a:latin typeface="Calibri" panose="020F0502020204030204"/>
                <a:ea typeface="+mn-ea"/>
                <a:cs typeface="+mn-cs"/>
              </a:rPr>
              <a:t>MW</a:t>
            </a:r>
            <a:endParaRPr kumimoji="0" lang="en-US" sz="12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041" name="TextBox 32">
            <a:extLst>
              <a:ext uri="{FF2B5EF4-FFF2-40B4-BE49-F238E27FC236}">
                <a16:creationId xmlns:a16="http://schemas.microsoft.com/office/drawing/2014/main" id="{58AF4565-DD9E-F609-9ECC-3DD4F5E2386C}"/>
              </a:ext>
            </a:extLst>
          </p:cNvPr>
          <p:cNvSpPr txBox="1"/>
          <p:nvPr/>
        </p:nvSpPr>
        <p:spPr>
          <a:xfrm>
            <a:off x="7389991" y="2711934"/>
            <a:ext cx="1854660" cy="677108"/>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tab pos="177800" algn="l"/>
              </a:tabLst>
              <a:defRPr/>
            </a:pPr>
            <a:r>
              <a:rPr kumimoji="0" lang="en-US" sz="950" b="0" i="0" u="none" strike="noStrike" kern="1200" cap="none" spc="0" normalizeH="0" baseline="0" noProof="0" dirty="0">
                <a:ln>
                  <a:noFill/>
                </a:ln>
                <a:solidFill>
                  <a:prstClr val="black"/>
                </a:solidFill>
                <a:effectLst/>
                <a:uLnTx/>
                <a:uFillTx/>
                <a:latin typeface="Calibri" panose="020F0502020204030204"/>
                <a:ea typeface="+mn-ea"/>
                <a:cs typeface="+mn-cs"/>
              </a:rPr>
              <a:t>Acquisition / sale, structuring and financing:</a:t>
            </a:r>
          </a:p>
          <a:p>
            <a:pPr marL="180975" marR="0" lvl="0" algn="l" defTabSz="914400" rtl="0" eaLnBrk="1" fontAlgn="base" latinLnBrk="0" hangingPunct="1">
              <a:lnSpc>
                <a:spcPct val="100000"/>
              </a:lnSpc>
              <a:spcBef>
                <a:spcPts val="0"/>
              </a:spcBef>
              <a:spcAft>
                <a:spcPts val="0"/>
              </a:spcAft>
              <a:buClrTx/>
              <a:buSzTx/>
              <a:buFontTx/>
              <a:buNone/>
              <a:tabLst>
                <a:tab pos="177800" algn="l"/>
              </a:tabLst>
              <a:defRPr/>
            </a:pPr>
            <a:r>
              <a:rPr kumimoji="0" lang="en-US" sz="950" b="0" i="0" u="none" strike="noStrike" kern="1200" cap="none" spc="0" normalizeH="0" baseline="0" noProof="0" dirty="0">
                <a:ln>
                  <a:noFill/>
                </a:ln>
                <a:solidFill>
                  <a:prstClr val="black"/>
                </a:solidFill>
                <a:effectLst/>
                <a:uLnTx/>
                <a:uFillTx/>
                <a:latin typeface="Calibri" panose="020F0502020204030204"/>
                <a:ea typeface="+mn-ea"/>
                <a:cs typeface="+mn-cs"/>
              </a:rPr>
              <a:t>+402MWs wind projects</a:t>
            </a:r>
          </a:p>
          <a:p>
            <a:pPr marL="180975" marR="0" lvl="0" algn="l" defTabSz="914400" rtl="0" eaLnBrk="1" fontAlgn="base" latinLnBrk="0" hangingPunct="1">
              <a:lnSpc>
                <a:spcPct val="100000"/>
              </a:lnSpc>
              <a:spcBef>
                <a:spcPts val="0"/>
              </a:spcBef>
              <a:spcAft>
                <a:spcPts val="0"/>
              </a:spcAft>
              <a:buClrTx/>
              <a:buSzTx/>
              <a:buFontTx/>
              <a:buNone/>
              <a:tabLst>
                <a:tab pos="177800" algn="l"/>
              </a:tabLst>
              <a:defRPr/>
            </a:pPr>
            <a:r>
              <a:rPr kumimoji="0" lang="en-US" sz="950" b="0" i="0" u="none" strike="noStrike" kern="1200" cap="none" spc="0" normalizeH="0" baseline="0" noProof="0" dirty="0">
                <a:ln>
                  <a:noFill/>
                </a:ln>
                <a:solidFill>
                  <a:prstClr val="black"/>
                </a:solidFill>
                <a:effectLst/>
                <a:uLnTx/>
                <a:uFillTx/>
                <a:latin typeface="Calibri" panose="020F0502020204030204"/>
                <a:ea typeface="+mn-ea"/>
                <a:cs typeface="+mn-cs"/>
              </a:rPr>
              <a:t>+206MWs solar projects</a:t>
            </a:r>
          </a:p>
        </p:txBody>
      </p:sp>
      <p:sp>
        <p:nvSpPr>
          <p:cNvPr id="1042" name="Rectángulo 34">
            <a:extLst>
              <a:ext uri="{FF2B5EF4-FFF2-40B4-BE49-F238E27FC236}">
                <a16:creationId xmlns:a16="http://schemas.microsoft.com/office/drawing/2014/main" id="{5EE38CCA-C4C1-DDFD-5EA8-ED4D9B56A150}"/>
              </a:ext>
            </a:extLst>
          </p:cNvPr>
          <p:cNvSpPr/>
          <p:nvPr/>
        </p:nvSpPr>
        <p:spPr>
          <a:xfrm>
            <a:off x="6657736" y="3378887"/>
            <a:ext cx="2488889" cy="330823"/>
          </a:xfrm>
          <a:prstGeom prst="rect">
            <a:avLst/>
          </a:prstGeom>
          <a:solidFill>
            <a:srgbClr val="E3E4E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srgbClr val="1D467D"/>
                </a:solidFill>
                <a:effectLst/>
                <a:uLnTx/>
                <a:uFillTx/>
                <a:latin typeface="Calibri" panose="020F0502020204030204"/>
                <a:ea typeface="+mn-ea"/>
                <a:cs typeface="+mn-cs"/>
              </a:rPr>
              <a:t>Convencional</a:t>
            </a:r>
          </a:p>
        </p:txBody>
      </p:sp>
      <p:sp>
        <p:nvSpPr>
          <p:cNvPr id="1043" name="TextBox 55">
            <a:extLst>
              <a:ext uri="{FF2B5EF4-FFF2-40B4-BE49-F238E27FC236}">
                <a16:creationId xmlns:a16="http://schemas.microsoft.com/office/drawing/2014/main" id="{B48A6B09-7F18-C5D4-AC87-0BD54DF57281}"/>
              </a:ext>
            </a:extLst>
          </p:cNvPr>
          <p:cNvSpPr txBox="1"/>
          <p:nvPr/>
        </p:nvSpPr>
        <p:spPr>
          <a:xfrm>
            <a:off x="6615339" y="3693996"/>
            <a:ext cx="881524" cy="5564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srgbClr val="00B050"/>
                </a:solidFill>
                <a:effectLst/>
                <a:uLnTx/>
                <a:uFillTx/>
                <a:latin typeface="Calibri" panose="020F0502020204030204"/>
                <a:ea typeface="+mn-ea"/>
                <a:cs typeface="+mn-cs"/>
              </a:rPr>
              <a:t>+392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srgbClr val="00B050"/>
                </a:solidFill>
                <a:effectLst/>
                <a:uLnTx/>
                <a:uFillTx/>
                <a:latin typeface="Calibri" panose="020F0502020204030204"/>
                <a:ea typeface="+mn-ea"/>
                <a:cs typeface="+mn-cs"/>
              </a:rPr>
              <a:t>MW</a:t>
            </a:r>
            <a:endParaRPr kumimoji="0" lang="en-US" sz="12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044" name="TextBox 34">
            <a:extLst>
              <a:ext uri="{FF2B5EF4-FFF2-40B4-BE49-F238E27FC236}">
                <a16:creationId xmlns:a16="http://schemas.microsoft.com/office/drawing/2014/main" id="{B8C1B33C-3C28-F5B8-C1B4-54DE3851F34C}"/>
              </a:ext>
            </a:extLst>
          </p:cNvPr>
          <p:cNvSpPr txBox="1"/>
          <p:nvPr/>
        </p:nvSpPr>
        <p:spPr>
          <a:xfrm>
            <a:off x="7459342" y="3783562"/>
            <a:ext cx="1944850" cy="38472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tab pos="177800" algn="l"/>
              </a:tabLst>
              <a:defRPr/>
            </a:pPr>
            <a:r>
              <a:rPr kumimoji="0" lang="en-US" sz="950" b="0" i="0" u="none" strike="noStrike" kern="1200" cap="none" spc="0" normalizeH="0" baseline="0" noProof="0" dirty="0">
                <a:ln>
                  <a:noFill/>
                </a:ln>
                <a:solidFill>
                  <a:prstClr val="black"/>
                </a:solidFill>
                <a:effectLst/>
                <a:uLnTx/>
                <a:uFillTx/>
                <a:latin typeface="Calibri" panose="020F0502020204030204"/>
                <a:ea typeface="+mn-ea"/>
                <a:cs typeface="+mn-cs"/>
              </a:rPr>
              <a:t>Acquisition / sale, </a:t>
            </a:r>
          </a:p>
          <a:p>
            <a:pPr marL="0" marR="0" lvl="0" indent="0" algn="l" defTabSz="914400" rtl="0" eaLnBrk="1" fontAlgn="base" latinLnBrk="0" hangingPunct="1">
              <a:lnSpc>
                <a:spcPct val="100000"/>
              </a:lnSpc>
              <a:spcBef>
                <a:spcPts val="0"/>
              </a:spcBef>
              <a:spcAft>
                <a:spcPts val="0"/>
              </a:spcAft>
              <a:buClrTx/>
              <a:buSzTx/>
              <a:buFontTx/>
              <a:buNone/>
              <a:tabLst>
                <a:tab pos="177800" algn="l"/>
              </a:tabLst>
              <a:defRPr/>
            </a:pPr>
            <a:r>
              <a:rPr kumimoji="0" lang="en-US" sz="950" b="0" i="0" u="none" strike="noStrike" kern="1200" cap="none" spc="0" normalizeH="0" baseline="0" noProof="0" dirty="0">
                <a:ln>
                  <a:noFill/>
                </a:ln>
                <a:solidFill>
                  <a:prstClr val="black"/>
                </a:solidFill>
                <a:effectLst/>
                <a:uLnTx/>
                <a:uFillTx/>
                <a:latin typeface="Calibri" panose="020F0502020204030204"/>
                <a:ea typeface="+mn-ea"/>
                <a:cs typeface="+mn-cs"/>
              </a:rPr>
              <a:t>structuring and financing</a:t>
            </a:r>
            <a:r>
              <a:rPr kumimoji="0" lang="es-MX" sz="9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045" name="Rectángulo 37">
            <a:extLst>
              <a:ext uri="{FF2B5EF4-FFF2-40B4-BE49-F238E27FC236}">
                <a16:creationId xmlns:a16="http://schemas.microsoft.com/office/drawing/2014/main" id="{60B8F4E7-7616-5445-614B-C7A49E5C2A3F}"/>
              </a:ext>
            </a:extLst>
          </p:cNvPr>
          <p:cNvSpPr/>
          <p:nvPr/>
        </p:nvSpPr>
        <p:spPr>
          <a:xfrm>
            <a:off x="6657736" y="4260701"/>
            <a:ext cx="2488889" cy="330823"/>
          </a:xfrm>
          <a:prstGeom prst="rect">
            <a:avLst/>
          </a:prstGeom>
          <a:solidFill>
            <a:srgbClr val="E3E4E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a:ln>
                  <a:noFill/>
                </a:ln>
                <a:solidFill>
                  <a:srgbClr val="1D467D"/>
                </a:solidFill>
                <a:effectLst/>
                <a:uLnTx/>
                <a:uFillTx/>
                <a:latin typeface="Calibri" panose="020F0502020204030204"/>
                <a:ea typeface="+mn-ea"/>
                <a:cs typeface="+mn-cs"/>
              </a:rPr>
              <a:t>Other</a:t>
            </a:r>
          </a:p>
        </p:txBody>
      </p:sp>
      <p:sp>
        <p:nvSpPr>
          <p:cNvPr id="1046" name="TextBox 75">
            <a:extLst>
              <a:ext uri="{FF2B5EF4-FFF2-40B4-BE49-F238E27FC236}">
                <a16:creationId xmlns:a16="http://schemas.microsoft.com/office/drawing/2014/main" id="{B0341192-0BEF-4B9C-A4A6-E35560612EC3}"/>
              </a:ext>
            </a:extLst>
          </p:cNvPr>
          <p:cNvSpPr txBox="1"/>
          <p:nvPr/>
        </p:nvSpPr>
        <p:spPr>
          <a:xfrm>
            <a:off x="6554676" y="4570597"/>
            <a:ext cx="1326263" cy="3221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00B050"/>
                </a:solidFill>
                <a:effectLst/>
                <a:uLnTx/>
                <a:uFillTx/>
                <a:latin typeface="Calibri" panose="020F0502020204030204"/>
                <a:ea typeface="+mn-ea"/>
                <a:cs typeface="+mn-cs"/>
              </a:rPr>
              <a:t>US$760MM</a:t>
            </a:r>
          </a:p>
        </p:txBody>
      </p:sp>
      <p:sp>
        <p:nvSpPr>
          <p:cNvPr id="1047" name="TextBox 33">
            <a:extLst>
              <a:ext uri="{FF2B5EF4-FFF2-40B4-BE49-F238E27FC236}">
                <a16:creationId xmlns:a16="http://schemas.microsoft.com/office/drawing/2014/main" id="{F12B1B54-25E8-4D82-4CAC-F22D70CF952C}"/>
              </a:ext>
            </a:extLst>
          </p:cNvPr>
          <p:cNvSpPr txBox="1"/>
          <p:nvPr/>
        </p:nvSpPr>
        <p:spPr>
          <a:xfrm>
            <a:off x="7847125" y="4515676"/>
            <a:ext cx="1388723" cy="38472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tab pos="182563" algn="l"/>
              </a:tabLst>
              <a:defRPr/>
            </a:pPr>
            <a:r>
              <a:rPr kumimoji="0" lang="en-US" sz="950" b="0" i="0" u="none" strike="noStrike" kern="1200" cap="none" spc="0" normalizeH="0" baseline="0" noProof="0" dirty="0">
                <a:ln>
                  <a:noFill/>
                </a:ln>
                <a:effectLst/>
                <a:uLnTx/>
                <a:uFillTx/>
                <a:latin typeface="Calibri" panose="020F0502020204030204"/>
                <a:ea typeface="+mn-ea"/>
                <a:cs typeface="+mn-cs"/>
              </a:rPr>
              <a:t>Structuring and execution of </a:t>
            </a:r>
            <a:r>
              <a:rPr kumimoji="0" lang="en-US" sz="950" b="0" i="0" u="none" strike="noStrike" kern="1200" cap="none" spc="0" normalizeH="0" baseline="0" noProof="0" dirty="0" err="1">
                <a:ln>
                  <a:noFill/>
                </a:ln>
                <a:effectLst/>
                <a:uLnTx/>
                <a:uFillTx/>
                <a:latin typeface="Calibri" panose="020F0502020204030204"/>
                <a:ea typeface="+mn-ea"/>
                <a:cs typeface="+mn-cs"/>
              </a:rPr>
              <a:t>Fibra</a:t>
            </a:r>
            <a:r>
              <a:rPr kumimoji="0" lang="en-US" sz="950" b="0" i="0" u="none" strike="noStrike" kern="1200" cap="none" spc="0" normalizeH="0" baseline="0" noProof="0" dirty="0">
                <a:ln>
                  <a:noFill/>
                </a:ln>
                <a:effectLst/>
                <a:uLnTx/>
                <a:uFillTx/>
                <a:latin typeface="Calibri" panose="020F0502020204030204"/>
                <a:ea typeface="+mn-ea"/>
                <a:cs typeface="+mn-cs"/>
              </a:rPr>
              <a:t> E</a:t>
            </a:r>
          </a:p>
        </p:txBody>
      </p:sp>
      <p:sp>
        <p:nvSpPr>
          <p:cNvPr id="1048" name="TextBox 78">
            <a:extLst>
              <a:ext uri="{FF2B5EF4-FFF2-40B4-BE49-F238E27FC236}">
                <a16:creationId xmlns:a16="http://schemas.microsoft.com/office/drawing/2014/main" id="{88411EEC-3764-7E18-6DEB-B6F7A855558A}"/>
              </a:ext>
            </a:extLst>
          </p:cNvPr>
          <p:cNvSpPr txBox="1"/>
          <p:nvPr/>
        </p:nvSpPr>
        <p:spPr>
          <a:xfrm>
            <a:off x="6729546" y="4839642"/>
            <a:ext cx="2488889" cy="969496"/>
          </a:xfrm>
          <a:prstGeom prst="rect">
            <a:avLst/>
          </a:prstGeom>
          <a:noFill/>
        </p:spPr>
        <p:txBody>
          <a:bodyPr wrap="square">
            <a:spAutoFit/>
          </a:bodyPr>
          <a:lstStyle>
            <a:defPPr>
              <a:defRPr lang="en-US"/>
            </a:defPPr>
            <a:lvl1pPr marL="171450" marR="0" lvl="0" indent="-171450" fontAlgn="base">
              <a:lnSpc>
                <a:spcPct val="100000"/>
              </a:lnSpc>
              <a:spcBef>
                <a:spcPts val="0"/>
              </a:spcBef>
              <a:spcAft>
                <a:spcPts val="0"/>
              </a:spcAft>
              <a:buClrTx/>
              <a:buSzTx/>
              <a:buFont typeface="Arial" panose="020B0604020202020204" pitchFamily="34" charset="0"/>
              <a:buChar char="•"/>
              <a:tabLst>
                <a:tab pos="177800" algn="l"/>
              </a:tabLst>
              <a:defRPr sz="1100">
                <a:solidFill>
                  <a:srgbClr val="13294F"/>
                </a:solidFill>
              </a:defRPr>
            </a:lvl1pPr>
          </a:lstStyle>
          <a:p>
            <a:pPr marL="171450" marR="0" lvl="0" indent="-171450" algn="l" defTabSz="914400" rtl="0" eaLnBrk="1" fontAlgn="base" latinLnBrk="0" hangingPunct="1">
              <a:lnSpc>
                <a:spcPct val="100000"/>
              </a:lnSpc>
              <a:spcBef>
                <a:spcPts val="0"/>
              </a:spcBef>
              <a:spcAft>
                <a:spcPts val="0"/>
              </a:spcAft>
              <a:buClr>
                <a:srgbClr val="00B050"/>
              </a:buClr>
              <a:buSzTx/>
              <a:buFont typeface="Arial" panose="020B0604020202020204" pitchFamily="34" charset="0"/>
              <a:buChar char="•"/>
              <a:tabLst>
                <a:tab pos="177800" algn="l"/>
              </a:tabLst>
              <a:defRPr/>
            </a:pPr>
            <a:r>
              <a:rPr kumimoji="0" lang="en-US" sz="950" b="0" i="0" u="none" strike="noStrike" kern="1200" cap="none" spc="0" normalizeH="0" baseline="0" noProof="0" dirty="0">
                <a:ln>
                  <a:noFill/>
                </a:ln>
                <a:solidFill>
                  <a:schemeClr val="tx1"/>
                </a:solidFill>
                <a:effectLst/>
                <a:uLnTx/>
                <a:uFillTx/>
                <a:latin typeface="Calibri" panose="020F0502020204030204"/>
                <a:ea typeface="+mn-ea"/>
                <a:cs typeface="+mn-cs"/>
              </a:rPr>
              <a:t>Strategy for the opening of the electricity sector in Mx</a:t>
            </a:r>
          </a:p>
          <a:p>
            <a:pPr marL="171450" marR="0" lvl="0" indent="-171450" algn="l" defTabSz="914400" rtl="0" eaLnBrk="1" fontAlgn="base" latinLnBrk="0" hangingPunct="1">
              <a:lnSpc>
                <a:spcPct val="100000"/>
              </a:lnSpc>
              <a:spcBef>
                <a:spcPts val="0"/>
              </a:spcBef>
              <a:spcAft>
                <a:spcPts val="0"/>
              </a:spcAft>
              <a:buClr>
                <a:srgbClr val="00B050"/>
              </a:buClr>
              <a:buSzTx/>
              <a:buFont typeface="Arial" panose="020B0604020202020204" pitchFamily="34" charset="0"/>
              <a:buChar char="•"/>
              <a:tabLst>
                <a:tab pos="177800" algn="l"/>
              </a:tabLst>
              <a:defRPr/>
            </a:pPr>
            <a:r>
              <a:rPr kumimoji="0" lang="en-US" sz="950" b="0" i="0" u="none" strike="noStrike" kern="1200" cap="none" spc="0" normalizeH="0" baseline="0" noProof="0" dirty="0">
                <a:ln>
                  <a:noFill/>
                </a:ln>
                <a:solidFill>
                  <a:schemeClr val="tx1"/>
                </a:solidFill>
                <a:effectLst/>
                <a:uLnTx/>
                <a:uFillTx/>
                <a:latin typeface="Calibri" panose="020F0502020204030204"/>
                <a:ea typeface="+mn-ea"/>
                <a:cs typeface="+mn-cs"/>
              </a:rPr>
              <a:t>Strategy and creation of the wholesale market</a:t>
            </a:r>
          </a:p>
          <a:p>
            <a:pPr lvl="0">
              <a:buClr>
                <a:srgbClr val="00B050"/>
              </a:buClr>
              <a:defRPr/>
            </a:pPr>
            <a:r>
              <a:rPr lang="en-US" sz="950" dirty="0">
                <a:solidFill>
                  <a:schemeClr val="tx1"/>
                </a:solidFill>
              </a:rPr>
              <a:t>Self-generation projects in hydrocarbon fields in COL</a:t>
            </a:r>
            <a:endParaRPr kumimoji="0" lang="en-US" sz="95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pic>
        <p:nvPicPr>
          <p:cNvPr id="1049" name="Picture 2" descr="CFE – Plaza Lindavista">
            <a:extLst>
              <a:ext uri="{FF2B5EF4-FFF2-40B4-BE49-F238E27FC236}">
                <a16:creationId xmlns:a16="http://schemas.microsoft.com/office/drawing/2014/main" id="{EA1A3747-D254-8C66-7395-8AD13F4023E2}"/>
              </a:ext>
            </a:extLst>
          </p:cNvPr>
          <p:cNvPicPr>
            <a:picLocks noChangeAspect="1" noChangeArrowheads="1"/>
          </p:cNvPicPr>
          <p:nvPr/>
        </p:nvPicPr>
        <p:blipFill>
          <a:blip r:embed="rId18" cstate="screen">
            <a:extLst>
              <a:ext uri="{28A0092B-C50C-407E-A947-70E740481C1C}">
                <a14:useLocalDpi xmlns:a14="http://schemas.microsoft.com/office/drawing/2010/main" val="0"/>
              </a:ext>
            </a:extLst>
          </a:blip>
          <a:srcRect/>
          <a:stretch>
            <a:fillRect/>
          </a:stretch>
        </p:blipFill>
        <p:spPr bwMode="auto">
          <a:xfrm>
            <a:off x="6580716" y="5835417"/>
            <a:ext cx="735464" cy="398904"/>
          </a:xfrm>
          <a:prstGeom prst="rect">
            <a:avLst/>
          </a:prstGeom>
          <a:noFill/>
          <a:extLst>
            <a:ext uri="{909E8E84-426E-40DD-AFC4-6F175D3DCCD1}">
              <a14:hiddenFill xmlns:a14="http://schemas.microsoft.com/office/drawing/2010/main">
                <a:solidFill>
                  <a:srgbClr val="FFFFFF"/>
                </a:solidFill>
              </a14:hiddenFill>
            </a:ext>
          </a:extLst>
        </p:spPr>
      </p:pic>
      <p:cxnSp>
        <p:nvCxnSpPr>
          <p:cNvPr id="1050" name="Conector recto 71">
            <a:extLst>
              <a:ext uri="{FF2B5EF4-FFF2-40B4-BE49-F238E27FC236}">
                <a16:creationId xmlns:a16="http://schemas.microsoft.com/office/drawing/2014/main" id="{BCEC11F1-4D8D-57A9-D293-F1D0EE08FFE6}"/>
              </a:ext>
            </a:extLst>
          </p:cNvPr>
          <p:cNvCxnSpPr>
            <a:cxnSpLocks/>
          </p:cNvCxnSpPr>
          <p:nvPr/>
        </p:nvCxnSpPr>
        <p:spPr>
          <a:xfrm>
            <a:off x="6627962" y="1632601"/>
            <a:ext cx="0" cy="4727328"/>
          </a:xfrm>
          <a:prstGeom prst="line">
            <a:avLst/>
          </a:prstGeom>
        </p:spPr>
        <p:style>
          <a:lnRef idx="1">
            <a:schemeClr val="accent1"/>
          </a:lnRef>
          <a:fillRef idx="0">
            <a:schemeClr val="accent1"/>
          </a:fillRef>
          <a:effectRef idx="0">
            <a:schemeClr val="accent1"/>
          </a:effectRef>
          <a:fontRef idx="minor">
            <a:schemeClr val="tx1"/>
          </a:fontRef>
        </p:style>
      </p:cxnSp>
      <p:sp>
        <p:nvSpPr>
          <p:cNvPr id="1052" name="TextBox 80">
            <a:extLst>
              <a:ext uri="{FF2B5EF4-FFF2-40B4-BE49-F238E27FC236}">
                <a16:creationId xmlns:a16="http://schemas.microsoft.com/office/drawing/2014/main" id="{80BC27A6-548B-82DE-8D4A-233D05613216}"/>
              </a:ext>
            </a:extLst>
          </p:cNvPr>
          <p:cNvSpPr txBox="1"/>
          <p:nvPr/>
        </p:nvSpPr>
        <p:spPr>
          <a:xfrm>
            <a:off x="6657736" y="2009749"/>
            <a:ext cx="2488889" cy="351440"/>
          </a:xfrm>
          <a:prstGeom prst="rect">
            <a:avLst/>
          </a:prstGeom>
          <a:noFill/>
        </p:spPr>
        <p:txBody>
          <a:bodyPr wrap="square" anchor="ctr">
            <a:spAutoFit/>
          </a:bodyPr>
          <a:lstStyle/>
          <a:p>
            <a:pPr marL="0" marR="0" lvl="0" indent="0" algn="ctr" defTabSz="914400" rtl="0" eaLnBrk="1" fontAlgn="base" latinLnBrk="0" hangingPunct="1">
              <a:lnSpc>
                <a:spcPct val="100000"/>
              </a:lnSpc>
              <a:spcBef>
                <a:spcPts val="0"/>
              </a:spcBef>
              <a:spcAft>
                <a:spcPts val="0"/>
              </a:spcAft>
              <a:buClrTx/>
              <a:buSzTx/>
              <a:buFontTx/>
              <a:buNone/>
              <a:tabLst>
                <a:tab pos="177800" algn="l"/>
              </a:tabLst>
              <a:defRPr/>
            </a:pPr>
            <a:r>
              <a:rPr kumimoji="0" lang="es-MX" sz="1800" b="1" i="0" u="none" strike="noStrike" kern="1200" cap="none" spc="0" normalizeH="0" baseline="0" noProof="0" dirty="0">
                <a:ln>
                  <a:noFill/>
                </a:ln>
                <a:solidFill>
                  <a:srgbClr val="1D467D"/>
                </a:solidFill>
                <a:effectLst/>
                <a:uLnTx/>
                <a:uFillTx/>
                <a:latin typeface="Calibri" panose="020F0502020204030204"/>
                <a:ea typeface="+mn-ea"/>
                <a:cs typeface="+mn-cs"/>
              </a:rPr>
              <a:t>US$88.2MM</a:t>
            </a:r>
          </a:p>
        </p:txBody>
      </p:sp>
      <p:pic>
        <p:nvPicPr>
          <p:cNvPr id="1053" name="Picture 2" descr="SENER | Acuerdo que reforma y adiciona el diverso por el que se establece  la suspensión de plazos y términos legales">
            <a:extLst>
              <a:ext uri="{FF2B5EF4-FFF2-40B4-BE49-F238E27FC236}">
                <a16:creationId xmlns:a16="http://schemas.microsoft.com/office/drawing/2014/main" id="{FB5035BD-34E0-9425-E285-B7250E781ECA}"/>
              </a:ext>
            </a:extLst>
          </p:cNvPr>
          <p:cNvPicPr>
            <a:picLocks noChangeAspect="1" noChangeArrowheads="1"/>
          </p:cNvPicPr>
          <p:nvPr/>
        </p:nvPicPr>
        <p:blipFill>
          <a:blip r:embed="rId19" cstate="screen">
            <a:extLst>
              <a:ext uri="{28A0092B-C50C-407E-A947-70E740481C1C}">
                <a14:useLocalDpi xmlns:a14="http://schemas.microsoft.com/office/drawing/2010/main" val="0"/>
              </a:ext>
            </a:extLst>
          </a:blip>
          <a:srcRect/>
          <a:stretch>
            <a:fillRect/>
          </a:stretch>
        </p:blipFill>
        <p:spPr bwMode="auto">
          <a:xfrm>
            <a:off x="6698843" y="6172773"/>
            <a:ext cx="533873" cy="32276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2">
            <a:extLst>
              <a:ext uri="{FF2B5EF4-FFF2-40B4-BE49-F238E27FC236}">
                <a16:creationId xmlns:a16="http://schemas.microsoft.com/office/drawing/2014/main" id="{6B38CD68-E845-58D3-1966-70CF5FE23721}"/>
              </a:ext>
            </a:extLst>
          </p:cNvPr>
          <p:cNvPicPr>
            <a:picLocks noChangeAspect="1" noChangeArrowheads="1"/>
          </p:cNvPicPr>
          <p:nvPr/>
        </p:nvPicPr>
        <p:blipFill>
          <a:blip r:embed="rId20" cstate="screen">
            <a:extLst>
              <a:ext uri="{28A0092B-C50C-407E-A947-70E740481C1C}">
                <a14:useLocalDpi xmlns:a14="http://schemas.microsoft.com/office/drawing/2010/main" val="0"/>
              </a:ext>
            </a:extLst>
          </a:blip>
          <a:srcRect/>
          <a:stretch>
            <a:fillRect/>
          </a:stretch>
        </p:blipFill>
        <p:spPr bwMode="auto">
          <a:xfrm>
            <a:off x="7344146" y="6069973"/>
            <a:ext cx="602232" cy="314286"/>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6" descr="Infraestructura by INVEX Grupo Financiero - Issuu">
            <a:extLst>
              <a:ext uri="{FF2B5EF4-FFF2-40B4-BE49-F238E27FC236}">
                <a16:creationId xmlns:a16="http://schemas.microsoft.com/office/drawing/2014/main" id="{FBE20547-A1E9-3C82-67C4-C325CA9ABCDE}"/>
              </a:ext>
            </a:extLst>
          </p:cNvPr>
          <p:cNvPicPr>
            <a:picLocks noChangeAspect="1" noChangeArrowheads="1"/>
          </p:cNvPicPr>
          <p:nvPr/>
        </p:nvPicPr>
        <p:blipFill rotWithShape="1">
          <a:blip r:embed="rId21" cstate="screen">
            <a:extLst>
              <a:ext uri="{28A0092B-C50C-407E-A947-70E740481C1C}">
                <a14:useLocalDpi xmlns:a14="http://schemas.microsoft.com/office/drawing/2010/main" val="0"/>
              </a:ext>
            </a:extLst>
          </a:blip>
          <a:srcRect/>
          <a:stretch/>
        </p:blipFill>
        <p:spPr bwMode="auto">
          <a:xfrm>
            <a:off x="7756913" y="5890859"/>
            <a:ext cx="1135315" cy="168375"/>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2" descr="Home | InfraRed Capital Partners">
            <a:extLst>
              <a:ext uri="{FF2B5EF4-FFF2-40B4-BE49-F238E27FC236}">
                <a16:creationId xmlns:a16="http://schemas.microsoft.com/office/drawing/2014/main" id="{E3D6BCCC-92C4-B686-B6CF-E4D5B79EB20A}"/>
              </a:ext>
            </a:extLst>
          </p:cNvPr>
          <p:cNvPicPr>
            <a:picLocks noChangeAspect="1" noChangeArrowheads="1"/>
          </p:cNvPicPr>
          <p:nvPr/>
        </p:nvPicPr>
        <p:blipFill>
          <a:blip r:embed="rId22" cstate="screen">
            <a:extLst>
              <a:ext uri="{28A0092B-C50C-407E-A947-70E740481C1C}">
                <a14:useLocalDpi xmlns:a14="http://schemas.microsoft.com/office/drawing/2010/main" val="0"/>
              </a:ext>
            </a:extLst>
          </a:blip>
          <a:srcRect/>
          <a:stretch>
            <a:fillRect/>
          </a:stretch>
        </p:blipFill>
        <p:spPr bwMode="auto">
          <a:xfrm>
            <a:off x="8208632" y="6153590"/>
            <a:ext cx="683594" cy="167242"/>
          </a:xfrm>
          <a:prstGeom prst="rect">
            <a:avLst/>
          </a:prstGeom>
          <a:noFill/>
          <a:extLst>
            <a:ext uri="{909E8E84-426E-40DD-AFC4-6F175D3DCCD1}">
              <a14:hiddenFill xmlns:a14="http://schemas.microsoft.com/office/drawing/2010/main">
                <a:solidFill>
                  <a:srgbClr val="FFFFFF"/>
                </a:solidFill>
              </a14:hiddenFill>
            </a:ext>
          </a:extLst>
        </p:spPr>
      </p:pic>
      <p:sp>
        <p:nvSpPr>
          <p:cNvPr id="1057" name="TextBox 80">
            <a:extLst>
              <a:ext uri="{FF2B5EF4-FFF2-40B4-BE49-F238E27FC236}">
                <a16:creationId xmlns:a16="http://schemas.microsoft.com/office/drawing/2014/main" id="{7728D999-4497-F2AC-AA88-BECEBE764E5C}"/>
              </a:ext>
            </a:extLst>
          </p:cNvPr>
          <p:cNvSpPr txBox="1"/>
          <p:nvPr/>
        </p:nvSpPr>
        <p:spPr>
          <a:xfrm>
            <a:off x="10131683" y="2690543"/>
            <a:ext cx="1748436" cy="530915"/>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tab pos="177800" algn="l"/>
              </a:tabLst>
              <a:defRPr/>
            </a:pPr>
            <a:r>
              <a:rPr kumimoji="0" lang="es-MX" sz="950" b="0" i="0" u="none" strike="noStrike" kern="1200" cap="none" spc="0" normalizeH="0" baseline="0" noProof="0" dirty="0">
                <a:ln>
                  <a:noFill/>
                </a:ln>
                <a:solidFill>
                  <a:prstClr val="black"/>
                </a:solidFill>
                <a:effectLst/>
                <a:uLnTx/>
                <a:uFillTx/>
                <a:latin typeface="Calibri" panose="020F0502020204030204"/>
                <a:ea typeface="+mn-ea"/>
                <a:cs typeface="+mn-cs"/>
              </a:rPr>
              <a:t>In </a:t>
            </a:r>
            <a:r>
              <a:rPr kumimoji="0" lang="es-MX" sz="950" b="0" i="0" u="none" strike="noStrike" kern="1200" cap="none" spc="0" normalizeH="0" baseline="0" noProof="0" dirty="0" err="1">
                <a:ln>
                  <a:noFill/>
                </a:ln>
                <a:solidFill>
                  <a:prstClr val="black"/>
                </a:solidFill>
                <a:effectLst/>
                <a:uLnTx/>
                <a:uFillTx/>
                <a:latin typeface="Calibri" panose="020F0502020204030204"/>
                <a:ea typeface="+mn-ea"/>
                <a:cs typeface="+mn-cs"/>
              </a:rPr>
              <a:t>depth</a:t>
            </a:r>
            <a:r>
              <a:rPr kumimoji="0" lang="es-MX" sz="9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MX" sz="950" b="0" i="0" u="none" strike="noStrike" kern="1200" cap="none" spc="0" normalizeH="0" baseline="0" noProof="0" dirty="0" err="1">
                <a:ln>
                  <a:noFill/>
                </a:ln>
                <a:solidFill>
                  <a:prstClr val="black"/>
                </a:solidFill>
                <a:effectLst/>
                <a:uLnTx/>
                <a:uFillTx/>
                <a:latin typeface="Calibri" panose="020F0502020204030204"/>
                <a:ea typeface="+mn-ea"/>
                <a:cs typeface="+mn-cs"/>
              </a:rPr>
              <a:t>analysis</a:t>
            </a:r>
            <a:r>
              <a:rPr kumimoji="0" lang="es-MX" sz="9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MX" sz="950" b="0"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es-MX" sz="9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MX" sz="950" b="0" i="0" u="none" strike="noStrike" kern="1200" cap="none" spc="0" normalizeH="0" baseline="0" noProof="0" dirty="0" err="1">
                <a:ln>
                  <a:noFill/>
                </a:ln>
                <a:solidFill>
                  <a:prstClr val="black"/>
                </a:solidFill>
                <a:effectLst/>
                <a:uLnTx/>
                <a:uFillTx/>
                <a:latin typeface="Calibri" panose="020F0502020204030204"/>
                <a:ea typeface="+mn-ea"/>
                <a:cs typeface="+mn-cs"/>
              </a:rPr>
              <a:t>fields</a:t>
            </a:r>
            <a:r>
              <a:rPr kumimoji="0" lang="es-MX" sz="9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MX" sz="950" b="0" i="0" u="none" strike="noStrike" kern="1200" cap="none" spc="0" normalizeH="0" baseline="0" noProof="0" dirty="0" err="1">
                <a:ln>
                  <a:noFill/>
                </a:ln>
                <a:solidFill>
                  <a:prstClr val="black"/>
                </a:solidFill>
                <a:effectLst/>
                <a:uLnTx/>
                <a:uFillTx/>
                <a:latin typeface="Calibri" panose="020F0502020204030204"/>
                <a:ea typeface="+mn-ea"/>
                <a:cs typeface="+mn-cs"/>
              </a:rPr>
              <a:t>during</a:t>
            </a:r>
            <a:r>
              <a:rPr kumimoji="0" lang="es-MX" sz="9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MX" sz="950" b="0" i="1" u="none" strike="noStrike" kern="1200" cap="none" spc="0" normalizeH="0" baseline="0" noProof="0" dirty="0">
                <a:ln>
                  <a:noFill/>
                </a:ln>
                <a:solidFill>
                  <a:prstClr val="black"/>
                </a:solidFill>
                <a:effectLst/>
                <a:uLnTx/>
                <a:uFillTx/>
                <a:latin typeface="Calibri" panose="020F0502020204030204"/>
                <a:ea typeface="+mn-ea"/>
                <a:cs typeface="+mn-cs"/>
              </a:rPr>
              <a:t>Ronda 1</a:t>
            </a:r>
            <a:r>
              <a:rPr kumimoji="0" lang="es-MX" sz="9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MX" sz="950" b="0" i="1" u="none" strike="noStrike" kern="1200" cap="none" spc="0" normalizeH="0" baseline="0" noProof="0" dirty="0">
                <a:ln>
                  <a:noFill/>
                </a:ln>
                <a:solidFill>
                  <a:prstClr val="black"/>
                </a:solidFill>
                <a:effectLst/>
                <a:uLnTx/>
                <a:uFillTx/>
                <a:latin typeface="Calibri" panose="020F0502020204030204"/>
                <a:ea typeface="+mn-ea"/>
                <a:cs typeface="+mn-cs"/>
              </a:rPr>
              <a:t>Ronda 2</a:t>
            </a:r>
            <a:r>
              <a:rPr kumimoji="0" lang="es-MX" sz="9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MX" sz="950" b="0" i="1" u="none" strike="noStrike" kern="1200" cap="none" spc="0" normalizeH="0" baseline="0" noProof="0" dirty="0">
                <a:ln>
                  <a:noFill/>
                </a:ln>
                <a:solidFill>
                  <a:prstClr val="black"/>
                </a:solidFill>
                <a:effectLst/>
                <a:uLnTx/>
                <a:uFillTx/>
                <a:latin typeface="Calibri" panose="020F0502020204030204"/>
                <a:ea typeface="+mn-ea"/>
                <a:cs typeface="+mn-cs"/>
              </a:rPr>
              <a:t>Ronda 3 </a:t>
            </a:r>
            <a:r>
              <a:rPr kumimoji="0" lang="es-MX" sz="950" b="0" i="0" u="none" strike="noStrike" kern="1200" cap="none" spc="0" normalizeH="0" baseline="0" noProof="0" dirty="0">
                <a:ln>
                  <a:noFill/>
                </a:ln>
                <a:solidFill>
                  <a:prstClr val="black"/>
                </a:solidFill>
                <a:effectLst/>
                <a:uLnTx/>
                <a:uFillTx/>
                <a:latin typeface="Calibri" panose="020F0502020204030204"/>
                <a:ea typeface="+mn-ea"/>
                <a:cs typeface="+mn-cs"/>
              </a:rPr>
              <a:t>and</a:t>
            </a:r>
            <a:r>
              <a:rPr kumimoji="0" lang="es-MX" sz="950" b="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MX" sz="950" b="0" u="none" strike="noStrike" kern="1200" cap="none" spc="0" normalizeH="0" baseline="0" noProof="0" dirty="0" err="1">
                <a:ln>
                  <a:noFill/>
                </a:ln>
                <a:solidFill>
                  <a:prstClr val="black"/>
                </a:solidFill>
                <a:effectLst/>
                <a:uLnTx/>
                <a:uFillTx/>
                <a:latin typeface="Calibri" panose="020F0502020204030204"/>
                <a:ea typeface="+mn-ea"/>
                <a:cs typeface="+mn-cs"/>
              </a:rPr>
              <a:t>farmouts</a:t>
            </a:r>
            <a:endParaRPr kumimoji="0" lang="es-MX" sz="950" b="0" u="none" strike="noStrike" kern="1200" cap="none" spc="0" normalizeH="0" baseline="0" noProof="0" dirty="0">
              <a:ln>
                <a:noFill/>
              </a:ln>
              <a:solidFill>
                <a:srgbClr val="13294F"/>
              </a:solidFill>
              <a:effectLst/>
              <a:uLnTx/>
              <a:uFillTx/>
              <a:latin typeface="Calibri" panose="020F0502020204030204"/>
              <a:ea typeface="+mn-ea"/>
              <a:cs typeface="+mn-cs"/>
            </a:endParaRPr>
          </a:p>
        </p:txBody>
      </p:sp>
      <p:sp>
        <p:nvSpPr>
          <p:cNvPr id="1058" name="TextBox 81">
            <a:extLst>
              <a:ext uri="{FF2B5EF4-FFF2-40B4-BE49-F238E27FC236}">
                <a16:creationId xmlns:a16="http://schemas.microsoft.com/office/drawing/2014/main" id="{9A4E43BA-A955-CED8-E2F1-C5A6D7F58C45}"/>
              </a:ext>
            </a:extLst>
          </p:cNvPr>
          <p:cNvSpPr txBox="1"/>
          <p:nvPr/>
        </p:nvSpPr>
        <p:spPr>
          <a:xfrm>
            <a:off x="9341923" y="3539665"/>
            <a:ext cx="2504976" cy="607859"/>
          </a:xfrm>
          <a:prstGeom prst="rect">
            <a:avLst/>
          </a:prstGeom>
          <a:noFill/>
        </p:spPr>
        <p:txBody>
          <a:bodyPr wrap="square">
            <a:spAutoFit/>
          </a:bodyPr>
          <a:lstStyle/>
          <a:p>
            <a:pPr marL="171450" marR="0" lvl="0" indent="-171450" algn="l" defTabSz="914400" rtl="0" eaLnBrk="1" fontAlgn="base" latinLnBrk="0" hangingPunct="1">
              <a:lnSpc>
                <a:spcPct val="100000"/>
              </a:lnSpc>
              <a:spcBef>
                <a:spcPts val="0"/>
              </a:spcBef>
              <a:spcAft>
                <a:spcPts val="0"/>
              </a:spcAft>
              <a:buClr>
                <a:srgbClr val="00B050"/>
              </a:buClr>
              <a:buSzTx/>
              <a:buFont typeface="Arial" panose="020B0604020202020204" pitchFamily="34" charset="0"/>
              <a:buChar char="•"/>
              <a:tabLst>
                <a:tab pos="182563" algn="l"/>
              </a:tabLst>
              <a:defRPr/>
            </a:pPr>
            <a:r>
              <a:rPr kumimoji="0" lang="es-MX" sz="950" i="0" u="none" strike="noStrike" kern="1200" cap="none" spc="0" normalizeH="0" baseline="0" noProof="0" dirty="0">
                <a:ln>
                  <a:noFill/>
                </a:ln>
                <a:effectLst/>
                <a:uLnTx/>
                <a:uFillTx/>
                <a:latin typeface="Calibri" panose="020F0502020204030204"/>
                <a:ea typeface="+mn-ea"/>
                <a:cs typeface="+mn-cs"/>
              </a:rPr>
              <a:t>O&amp;G</a:t>
            </a:r>
            <a:r>
              <a:rPr kumimoji="0" lang="es-MX" sz="950" i="0" u="none" strike="noStrike" kern="1200" cap="none" spc="0" normalizeH="0" baseline="0" noProof="0" dirty="0">
                <a:ln>
                  <a:noFill/>
                </a:ln>
                <a:solidFill>
                  <a:srgbClr val="225292"/>
                </a:solidFill>
                <a:effectLst/>
                <a:uLnTx/>
                <a:uFillTx/>
                <a:latin typeface="Calibri" panose="020F0502020204030204"/>
                <a:ea typeface="+mn-ea"/>
                <a:cs typeface="+mn-cs"/>
              </a:rPr>
              <a:t> </a:t>
            </a:r>
            <a:r>
              <a:rPr lang="en-US" sz="950" dirty="0">
                <a:solidFill>
                  <a:srgbClr val="225292"/>
                </a:solidFill>
                <a:latin typeface="Calibri" panose="020F0502020204030204"/>
              </a:rPr>
              <a:t>o</a:t>
            </a:r>
            <a:r>
              <a:rPr kumimoji="0" lang="en-US" sz="950" i="0" u="none" strike="noStrike" kern="1200" cap="none" spc="0" normalizeH="0" baseline="0" noProof="0" dirty="0" err="1">
                <a:ln>
                  <a:noFill/>
                </a:ln>
                <a:effectLst/>
                <a:uLnTx/>
                <a:uFillTx/>
                <a:latin typeface="Calibri" panose="020F0502020204030204"/>
                <a:ea typeface="+mn-ea"/>
                <a:cs typeface="+mn-cs"/>
              </a:rPr>
              <a:t>pening</a:t>
            </a:r>
            <a:r>
              <a:rPr kumimoji="0" lang="en-US" sz="950" i="0" u="none" strike="noStrike" kern="1200" cap="none" spc="0" normalizeH="0" baseline="0" noProof="0" dirty="0">
                <a:ln>
                  <a:noFill/>
                </a:ln>
                <a:effectLst/>
                <a:uLnTx/>
                <a:uFillTx/>
                <a:latin typeface="Calibri" panose="020F0502020204030204"/>
                <a:ea typeface="+mn-ea"/>
                <a:cs typeface="+mn-cs"/>
              </a:rPr>
              <a:t> strategy design</a:t>
            </a:r>
            <a:endParaRPr kumimoji="0" lang="en-US" sz="950" i="0" u="none" strike="noStrike" kern="1200" cap="none" spc="0" normalizeH="0" baseline="0" noProof="0" dirty="0">
              <a:ln>
                <a:noFill/>
              </a:ln>
              <a:solidFill>
                <a:srgbClr val="13294F"/>
              </a:solidFill>
              <a:effectLst/>
              <a:uLnTx/>
              <a:uFillTx/>
              <a:latin typeface="Calibri" panose="020F0502020204030204"/>
              <a:ea typeface="+mn-ea"/>
              <a:cs typeface="+mn-cs"/>
            </a:endParaRPr>
          </a:p>
          <a:p>
            <a:pPr marL="171450" marR="0" lvl="0" indent="-171450" algn="l" defTabSz="914400" rtl="0" eaLnBrk="1" fontAlgn="base" latinLnBrk="0" hangingPunct="1">
              <a:lnSpc>
                <a:spcPct val="100000"/>
              </a:lnSpc>
              <a:spcBef>
                <a:spcPts val="0"/>
              </a:spcBef>
              <a:spcAft>
                <a:spcPts val="0"/>
              </a:spcAft>
              <a:buClr>
                <a:srgbClr val="00B050"/>
              </a:buClr>
              <a:buSzTx/>
              <a:buFont typeface="Arial" panose="020B0604020202020204" pitchFamily="34" charset="0"/>
              <a:buChar char="•"/>
              <a:tabLst>
                <a:tab pos="182563" algn="l"/>
              </a:tabLst>
              <a:defRPr/>
            </a:pPr>
            <a:r>
              <a:rPr kumimoji="0" lang="en-US" sz="950" i="0" u="none" strike="noStrike" kern="1200" cap="none" spc="0" normalizeH="0" baseline="0" dirty="0">
                <a:ln>
                  <a:noFill/>
                </a:ln>
                <a:effectLst/>
                <a:uLnTx/>
                <a:uFillTx/>
                <a:latin typeface="Calibri" panose="020F0502020204030204"/>
                <a:ea typeface="+mn-ea"/>
                <a:cs typeface="+mn-cs"/>
              </a:rPr>
              <a:t>Economic – Technical Simulator</a:t>
            </a:r>
            <a:r>
              <a:rPr kumimoji="0" lang="es-MX" sz="950" i="0" u="none" strike="noStrike" kern="1200" cap="none" spc="0" normalizeH="0" baseline="0" noProof="0" dirty="0">
                <a:ln>
                  <a:noFill/>
                </a:ln>
                <a:effectLst/>
                <a:uLnTx/>
                <a:uFillTx/>
                <a:latin typeface="Calibri" panose="020F0502020204030204"/>
                <a:ea typeface="+mn-ea"/>
                <a:cs typeface="+mn-cs"/>
              </a:rPr>
              <a:t>, PEMEX</a:t>
            </a:r>
          </a:p>
          <a:p>
            <a:pPr marL="171450" marR="0" lvl="0" indent="-171450" algn="l" defTabSz="914400" rtl="0" eaLnBrk="1" fontAlgn="base" latinLnBrk="0" hangingPunct="1">
              <a:lnSpc>
                <a:spcPct val="100000"/>
              </a:lnSpc>
              <a:spcBef>
                <a:spcPts val="0"/>
              </a:spcBef>
              <a:spcAft>
                <a:spcPts val="0"/>
              </a:spcAft>
              <a:buClr>
                <a:srgbClr val="00B050"/>
              </a:buClr>
              <a:buSzTx/>
              <a:buFont typeface="Arial" panose="020B0604020202020204" pitchFamily="34" charset="0"/>
              <a:buChar char="•"/>
              <a:tabLst>
                <a:tab pos="182563" algn="l"/>
              </a:tabLst>
              <a:defRPr/>
            </a:pPr>
            <a:endParaRPr kumimoji="0" lang="es-MX" sz="500" b="0" i="0" u="none" strike="noStrike" kern="1200" cap="none" spc="0" normalizeH="0" baseline="0" noProof="0" dirty="0">
              <a:ln>
                <a:noFill/>
              </a:ln>
              <a:effectLst/>
              <a:uLnTx/>
              <a:uFillTx/>
              <a:latin typeface="Calibri" panose="020F0502020204030204"/>
              <a:ea typeface="+mn-ea"/>
              <a:cs typeface="+mn-cs"/>
            </a:endParaRPr>
          </a:p>
          <a:p>
            <a:pPr marL="171450" marR="0" lvl="0" indent="-171450" algn="l" defTabSz="914400" rtl="0" eaLnBrk="1" fontAlgn="base" latinLnBrk="0" hangingPunct="1">
              <a:lnSpc>
                <a:spcPct val="100000"/>
              </a:lnSpc>
              <a:spcBef>
                <a:spcPts val="0"/>
              </a:spcBef>
              <a:spcAft>
                <a:spcPts val="0"/>
              </a:spcAft>
              <a:buClr>
                <a:srgbClr val="00B050"/>
              </a:buClr>
              <a:buSzTx/>
              <a:buFont typeface="Arial" panose="020B0604020202020204" pitchFamily="34" charset="0"/>
              <a:buChar char="•"/>
              <a:tabLst>
                <a:tab pos="182563" algn="l"/>
              </a:tabLst>
              <a:defRPr/>
            </a:pPr>
            <a:r>
              <a:rPr lang="es-MX" sz="950" dirty="0" err="1">
                <a:latin typeface="Calibri" panose="020F0502020204030204"/>
              </a:rPr>
              <a:t>Ecopet</a:t>
            </a:r>
            <a:r>
              <a:rPr lang="en-US" sz="950" dirty="0" err="1">
                <a:latin typeface="Calibri" panose="020F0502020204030204"/>
              </a:rPr>
              <a:t>rol</a:t>
            </a:r>
            <a:r>
              <a:rPr lang="en-US" sz="950" dirty="0">
                <a:latin typeface="Calibri" panose="020F0502020204030204"/>
              </a:rPr>
              <a:t> transformation</a:t>
            </a:r>
            <a:endParaRPr kumimoji="0" lang="en-US" sz="950" i="0" u="none" strike="noStrike" kern="1200" cap="none" spc="0" normalizeH="0" baseline="0" dirty="0">
              <a:ln>
                <a:noFill/>
              </a:ln>
              <a:effectLst/>
              <a:uLnTx/>
              <a:uFillTx/>
              <a:latin typeface="Calibri" panose="020F0502020204030204"/>
              <a:ea typeface="+mn-ea"/>
              <a:cs typeface="+mn-cs"/>
            </a:endParaRPr>
          </a:p>
        </p:txBody>
      </p:sp>
      <p:sp>
        <p:nvSpPr>
          <p:cNvPr id="1059" name="TextBox 86">
            <a:extLst>
              <a:ext uri="{FF2B5EF4-FFF2-40B4-BE49-F238E27FC236}">
                <a16:creationId xmlns:a16="http://schemas.microsoft.com/office/drawing/2014/main" id="{143D13E0-183B-6A36-918F-8A2821254B5C}"/>
              </a:ext>
            </a:extLst>
          </p:cNvPr>
          <p:cNvSpPr txBox="1"/>
          <p:nvPr/>
        </p:nvSpPr>
        <p:spPr>
          <a:xfrm>
            <a:off x="9823591" y="5105397"/>
            <a:ext cx="1788695" cy="38472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tab pos="177800" algn="l"/>
              </a:tabLst>
              <a:defRPr/>
            </a:pPr>
            <a:r>
              <a:rPr kumimoji="0" lang="es-MX" sz="930" i="0" u="none" strike="noStrike" kern="1200" cap="none" spc="0" normalizeH="0" baseline="0" noProof="0" dirty="0">
                <a:ln>
                  <a:noFill/>
                </a:ln>
                <a:effectLst/>
                <a:uLnTx/>
                <a:uFillTx/>
                <a:latin typeface="Calibri" panose="020F0502020204030204"/>
                <a:ea typeface="+mn-ea"/>
                <a:cs typeface="+mn-cs"/>
              </a:rPr>
              <a:t>REFICAR y BARRANCABERMEJA in Colombia; TALARA in Perú</a:t>
            </a:r>
          </a:p>
        </p:txBody>
      </p:sp>
    </p:spTree>
    <p:extLst>
      <p:ext uri="{BB962C8B-B14F-4D97-AF65-F5344CB8AC3E}">
        <p14:creationId xmlns:p14="http://schemas.microsoft.com/office/powerpoint/2010/main" val="2095165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00" descr="TextBox 37">
            <a:extLst>
              <a:ext uri="{FF2B5EF4-FFF2-40B4-BE49-F238E27FC236}">
                <a16:creationId xmlns:a16="http://schemas.microsoft.com/office/drawing/2014/main" id="{09F1D52A-897F-437C-8A2A-03AF4121D2C4}"/>
              </a:ext>
            </a:extLst>
          </p:cNvPr>
          <p:cNvSpPr/>
          <p:nvPr/>
        </p:nvSpPr>
        <p:spPr>
          <a:xfrm>
            <a:off x="2818695" y="228368"/>
            <a:ext cx="1629613" cy="477054"/>
          </a:xfrm>
          <a:prstGeom prst="rect">
            <a:avLst/>
          </a:prstGeom>
          <a:ln w="25400">
            <a:miter lim="400000"/>
          </a:ln>
          <a:extLst>
            <a:ext uri="{C572A759-6A51-4108-AA02-DFA0A04FC94B}">
              <ma14:wrappingTextBoxFlag xmlns:ma14="http://schemas.microsoft.com/office/mac/drawingml/2011/main" xmlns="" val="1"/>
            </a:ext>
          </a:extLst>
        </p:spPr>
        <p:txBody>
          <a:bodyPr wrap="none" tIns="45720" bIns="45720">
            <a:noAutofit/>
          </a:bodyPr>
          <a:lstStyle>
            <a:lvl1pPr algn="ctr">
              <a:defRPr sz="5000">
                <a:solidFill>
                  <a:srgbClr val="FFFFFF"/>
                </a:solidFill>
                <a:latin typeface="Helvetica Light"/>
                <a:ea typeface="Helvetica Light"/>
                <a:cs typeface="Helvetica Light"/>
                <a:sym typeface="Helvetica Light"/>
              </a:defRPr>
            </a:lvl1pPr>
          </a:lstStyle>
          <a:p>
            <a:pPr algn="l"/>
            <a:r>
              <a:rPr lang="es-MX" sz="2500" dirty="0" err="1"/>
              <a:t>Governing</a:t>
            </a:r>
            <a:r>
              <a:rPr lang="es-MX" sz="2500" dirty="0"/>
              <a:t> </a:t>
            </a:r>
            <a:r>
              <a:rPr lang="es-MX" sz="2500" dirty="0" err="1"/>
              <a:t>Bodies</a:t>
            </a:r>
            <a:endParaRPr lang="es-MX" sz="2500" dirty="0"/>
          </a:p>
          <a:p>
            <a:pPr algn="l"/>
            <a:endParaRPr sz="2500" dirty="0"/>
          </a:p>
        </p:txBody>
      </p:sp>
      <p:sp>
        <p:nvSpPr>
          <p:cNvPr id="3" name="CuadroTexto 2">
            <a:extLst>
              <a:ext uri="{FF2B5EF4-FFF2-40B4-BE49-F238E27FC236}">
                <a16:creationId xmlns:a16="http://schemas.microsoft.com/office/drawing/2014/main" id="{59F097A8-7E86-46DF-AD21-4E98F5B2CE9A}"/>
              </a:ext>
            </a:extLst>
          </p:cNvPr>
          <p:cNvSpPr txBox="1"/>
          <p:nvPr/>
        </p:nvSpPr>
        <p:spPr>
          <a:xfrm>
            <a:off x="232758" y="931249"/>
            <a:ext cx="11843361" cy="584775"/>
          </a:xfrm>
          <a:prstGeom prst="rect">
            <a:avLst/>
          </a:prstGeom>
          <a:noFill/>
        </p:spPr>
        <p:txBody>
          <a:bodyPr wrap="square" rtlCol="0">
            <a:spAutoFit/>
          </a:bodyPr>
          <a:lstStyle/>
          <a:p>
            <a:pPr algn="just"/>
            <a:r>
              <a:rPr lang="en-US" sz="1600" dirty="0">
                <a:solidFill>
                  <a:srgbClr val="13294F"/>
                </a:solidFill>
              </a:rPr>
              <a:t>AINDA has a Corporate Governance to carry out responsible investments (ESG) since it helps to analyze and identify risks and opportunities with high growth potential, as well as ensure compliance with commitments and the attraction and development of talent.</a:t>
            </a:r>
          </a:p>
        </p:txBody>
      </p:sp>
      <p:pic>
        <p:nvPicPr>
          <p:cNvPr id="5" name="pasted-image.pdf">
            <a:extLst>
              <a:ext uri="{FF2B5EF4-FFF2-40B4-BE49-F238E27FC236}">
                <a16:creationId xmlns:a16="http://schemas.microsoft.com/office/drawing/2014/main" id="{00F31492-53E3-4790-8D96-31882981603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028223" y="1753570"/>
            <a:ext cx="1813486" cy="445704"/>
          </a:xfrm>
          <a:prstGeom prst="rect">
            <a:avLst/>
          </a:prstGeom>
          <a:ln w="12700">
            <a:miter lim="400000"/>
          </a:ln>
        </p:spPr>
      </p:pic>
      <p:sp>
        <p:nvSpPr>
          <p:cNvPr id="6" name="Rectángulo: esquinas redondeadas 5">
            <a:extLst>
              <a:ext uri="{FF2B5EF4-FFF2-40B4-BE49-F238E27FC236}">
                <a16:creationId xmlns:a16="http://schemas.microsoft.com/office/drawing/2014/main" id="{029D67FF-233E-4B81-A057-7C086F31FED9}"/>
              </a:ext>
            </a:extLst>
          </p:cNvPr>
          <p:cNvSpPr/>
          <p:nvPr/>
        </p:nvSpPr>
        <p:spPr>
          <a:xfrm>
            <a:off x="3428995" y="2536863"/>
            <a:ext cx="2160000" cy="306467"/>
          </a:xfrm>
          <a:prstGeom prst="roundRect">
            <a:avLst/>
          </a:prstGeom>
          <a:solidFill>
            <a:srgbClr val="ABCA97"/>
          </a:solidFill>
          <a:ln w="41275"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algn="ctr" hangingPunct="0"/>
            <a:r>
              <a:rPr lang="es-MX" sz="1200" b="1" dirty="0" err="1">
                <a:solidFill>
                  <a:schemeClr val="bg1"/>
                </a:solidFill>
              </a:rPr>
              <a:t>Board</a:t>
            </a:r>
            <a:r>
              <a:rPr lang="es-MX" sz="1200" b="1" dirty="0">
                <a:solidFill>
                  <a:schemeClr val="bg1"/>
                </a:solidFill>
              </a:rPr>
              <a:t> </a:t>
            </a:r>
            <a:r>
              <a:rPr lang="es-MX" sz="1200" b="1" dirty="0" err="1">
                <a:solidFill>
                  <a:schemeClr val="bg1"/>
                </a:solidFill>
              </a:rPr>
              <a:t>of</a:t>
            </a:r>
            <a:r>
              <a:rPr lang="es-MX" sz="1200" b="1" dirty="0">
                <a:solidFill>
                  <a:schemeClr val="bg1"/>
                </a:solidFill>
              </a:rPr>
              <a:t> </a:t>
            </a:r>
            <a:r>
              <a:rPr lang="es-MX" sz="1200" b="1" dirty="0" err="1">
                <a:solidFill>
                  <a:schemeClr val="bg1"/>
                </a:solidFill>
              </a:rPr>
              <a:t>Directors</a:t>
            </a:r>
            <a:endParaRPr lang="es-MX" sz="1200" b="1" dirty="0">
              <a:solidFill>
                <a:schemeClr val="bg1"/>
              </a:solidFill>
            </a:endParaRPr>
          </a:p>
        </p:txBody>
      </p:sp>
      <p:sp>
        <p:nvSpPr>
          <p:cNvPr id="7" name="Rectángulo: esquinas redondeadas 6">
            <a:extLst>
              <a:ext uri="{FF2B5EF4-FFF2-40B4-BE49-F238E27FC236}">
                <a16:creationId xmlns:a16="http://schemas.microsoft.com/office/drawing/2014/main" id="{EE6A0EE4-91FA-4C99-B64C-082C91D214D2}"/>
              </a:ext>
            </a:extLst>
          </p:cNvPr>
          <p:cNvSpPr/>
          <p:nvPr/>
        </p:nvSpPr>
        <p:spPr>
          <a:xfrm>
            <a:off x="8046632" y="2536863"/>
            <a:ext cx="2160000" cy="306467"/>
          </a:xfrm>
          <a:prstGeom prst="roundRect">
            <a:avLst/>
          </a:prstGeom>
          <a:solidFill>
            <a:srgbClr val="97AACB"/>
          </a:solidFill>
          <a:ln w="41275"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algn="ctr" hangingPunct="0"/>
            <a:r>
              <a:rPr lang="es-MX" sz="1200" b="1" dirty="0" err="1">
                <a:solidFill>
                  <a:schemeClr val="bg1"/>
                </a:solidFill>
              </a:rPr>
              <a:t>Technical</a:t>
            </a:r>
            <a:r>
              <a:rPr lang="es-MX" sz="1200" b="1" dirty="0">
                <a:solidFill>
                  <a:schemeClr val="bg1"/>
                </a:solidFill>
              </a:rPr>
              <a:t> </a:t>
            </a:r>
            <a:r>
              <a:rPr lang="es-MX" sz="1200" b="1" dirty="0" err="1">
                <a:solidFill>
                  <a:schemeClr val="bg1"/>
                </a:solidFill>
              </a:rPr>
              <a:t>Committee</a:t>
            </a:r>
            <a:endParaRPr lang="es-MX" sz="1200" b="1" dirty="0">
              <a:solidFill>
                <a:schemeClr val="bg1"/>
              </a:solidFill>
            </a:endParaRPr>
          </a:p>
        </p:txBody>
      </p:sp>
      <p:cxnSp>
        <p:nvCxnSpPr>
          <p:cNvPr id="8" name="Conector: angular 7">
            <a:extLst>
              <a:ext uri="{FF2B5EF4-FFF2-40B4-BE49-F238E27FC236}">
                <a16:creationId xmlns:a16="http://schemas.microsoft.com/office/drawing/2014/main" id="{A67E74B0-57D6-43A4-81B3-386A95DC44FA}"/>
              </a:ext>
            </a:extLst>
          </p:cNvPr>
          <p:cNvCxnSpPr>
            <a:cxnSpLocks/>
            <a:stCxn id="5" idx="2"/>
          </p:cNvCxnSpPr>
          <p:nvPr/>
        </p:nvCxnSpPr>
        <p:spPr>
          <a:xfrm rot="5400000">
            <a:off x="5556573" y="1151699"/>
            <a:ext cx="330818" cy="2425969"/>
          </a:xfrm>
          <a:prstGeom prst="bentConnector2">
            <a:avLst/>
          </a:prstGeom>
          <a:noFill/>
          <a:ln w="2540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9" name="Conector: angular 8">
            <a:extLst>
              <a:ext uri="{FF2B5EF4-FFF2-40B4-BE49-F238E27FC236}">
                <a16:creationId xmlns:a16="http://schemas.microsoft.com/office/drawing/2014/main" id="{34388F82-BA57-4BF6-8D65-8944E2FE9873}"/>
              </a:ext>
            </a:extLst>
          </p:cNvPr>
          <p:cNvCxnSpPr>
            <a:cxnSpLocks/>
            <a:stCxn id="5" idx="2"/>
          </p:cNvCxnSpPr>
          <p:nvPr/>
        </p:nvCxnSpPr>
        <p:spPr>
          <a:xfrm rot="16200000" flipH="1">
            <a:off x="7870679" y="1263561"/>
            <a:ext cx="320240" cy="2191666"/>
          </a:xfrm>
          <a:prstGeom prst="bentConnector2">
            <a:avLst/>
          </a:prstGeom>
          <a:noFill/>
          <a:ln w="2540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0" name="Rectángulo: esquinas redondeadas 9">
            <a:extLst>
              <a:ext uri="{FF2B5EF4-FFF2-40B4-BE49-F238E27FC236}">
                <a16:creationId xmlns:a16="http://schemas.microsoft.com/office/drawing/2014/main" id="{462EACB6-38B0-4756-91E0-47F728250711}"/>
              </a:ext>
            </a:extLst>
          </p:cNvPr>
          <p:cNvSpPr/>
          <p:nvPr/>
        </p:nvSpPr>
        <p:spPr>
          <a:xfrm>
            <a:off x="1042657" y="4818908"/>
            <a:ext cx="2160000" cy="306467"/>
          </a:xfrm>
          <a:prstGeom prst="roundRect">
            <a:avLst/>
          </a:prstGeom>
          <a:solidFill>
            <a:srgbClr val="9EACBD"/>
          </a:solidFill>
          <a:ln w="41275"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algn="ctr" hangingPunct="0"/>
            <a:r>
              <a:rPr lang="es-MX" sz="1200" b="1" dirty="0" err="1">
                <a:solidFill>
                  <a:schemeClr val="bg1"/>
                </a:solidFill>
              </a:rPr>
              <a:t>Investment</a:t>
            </a:r>
            <a:r>
              <a:rPr lang="es-MX" sz="1200" b="1" dirty="0">
                <a:solidFill>
                  <a:schemeClr val="bg1"/>
                </a:solidFill>
              </a:rPr>
              <a:t> </a:t>
            </a:r>
            <a:r>
              <a:rPr lang="es-MX" sz="1200" b="1" dirty="0" err="1">
                <a:solidFill>
                  <a:schemeClr val="bg1"/>
                </a:solidFill>
              </a:rPr>
              <a:t>Committee</a:t>
            </a:r>
            <a:endParaRPr lang="es-MX" sz="1200" b="1" dirty="0">
              <a:solidFill>
                <a:schemeClr val="bg1"/>
              </a:solidFill>
            </a:endParaRPr>
          </a:p>
        </p:txBody>
      </p:sp>
      <p:sp>
        <p:nvSpPr>
          <p:cNvPr id="11" name="Rectángulo: esquinas redondeadas 10">
            <a:extLst>
              <a:ext uri="{FF2B5EF4-FFF2-40B4-BE49-F238E27FC236}">
                <a16:creationId xmlns:a16="http://schemas.microsoft.com/office/drawing/2014/main" id="{6A4E1C3A-065C-4720-859D-71C7D8E37507}"/>
              </a:ext>
            </a:extLst>
          </p:cNvPr>
          <p:cNvSpPr/>
          <p:nvPr/>
        </p:nvSpPr>
        <p:spPr>
          <a:xfrm>
            <a:off x="3428995" y="4818908"/>
            <a:ext cx="2160000" cy="306467"/>
          </a:xfrm>
          <a:prstGeom prst="roundRect">
            <a:avLst/>
          </a:prstGeom>
          <a:solidFill>
            <a:srgbClr val="AFABAB"/>
          </a:solidFill>
          <a:ln w="41275"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algn="ctr" hangingPunct="0"/>
            <a:r>
              <a:rPr lang="es-MX" sz="1200" b="1" dirty="0" err="1">
                <a:solidFill>
                  <a:schemeClr val="bg1"/>
                </a:solidFill>
              </a:rPr>
              <a:t>Compensation</a:t>
            </a:r>
            <a:r>
              <a:rPr lang="es-MX" sz="1200" b="1" dirty="0">
                <a:solidFill>
                  <a:schemeClr val="bg1"/>
                </a:solidFill>
              </a:rPr>
              <a:t> </a:t>
            </a:r>
            <a:r>
              <a:rPr lang="es-MX" sz="1200" b="1" dirty="0" err="1">
                <a:solidFill>
                  <a:schemeClr val="bg1"/>
                </a:solidFill>
              </a:rPr>
              <a:t>Committee</a:t>
            </a:r>
            <a:endParaRPr lang="es-MX" sz="1200" b="1" dirty="0">
              <a:solidFill>
                <a:schemeClr val="bg1"/>
              </a:solidFill>
            </a:endParaRPr>
          </a:p>
        </p:txBody>
      </p:sp>
      <p:sp>
        <p:nvSpPr>
          <p:cNvPr id="12" name="Rectángulo: esquinas redondeadas 11">
            <a:extLst>
              <a:ext uri="{FF2B5EF4-FFF2-40B4-BE49-F238E27FC236}">
                <a16:creationId xmlns:a16="http://schemas.microsoft.com/office/drawing/2014/main" id="{CD1C8F8F-79B7-4D1E-9C94-A83019B6E2B9}"/>
              </a:ext>
            </a:extLst>
          </p:cNvPr>
          <p:cNvSpPr/>
          <p:nvPr/>
        </p:nvSpPr>
        <p:spPr>
          <a:xfrm>
            <a:off x="5812223" y="4818908"/>
            <a:ext cx="2160000" cy="306467"/>
          </a:xfrm>
          <a:prstGeom prst="roundRect">
            <a:avLst/>
          </a:prstGeom>
          <a:solidFill>
            <a:srgbClr val="C0D1B5"/>
          </a:solidFill>
          <a:ln w="41275"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algn="ctr" hangingPunct="0"/>
            <a:r>
              <a:rPr lang="es-MX" sz="1200" b="1" dirty="0">
                <a:solidFill>
                  <a:schemeClr val="bg1"/>
                </a:solidFill>
              </a:rPr>
              <a:t>Audit </a:t>
            </a:r>
            <a:r>
              <a:rPr lang="es-MX" sz="1200" b="1" dirty="0" err="1">
                <a:solidFill>
                  <a:schemeClr val="bg1"/>
                </a:solidFill>
              </a:rPr>
              <a:t>Committee</a:t>
            </a:r>
            <a:endParaRPr lang="es-MX" sz="1200" b="1" dirty="0">
              <a:solidFill>
                <a:schemeClr val="bg1"/>
              </a:solidFill>
            </a:endParaRPr>
          </a:p>
        </p:txBody>
      </p:sp>
      <p:cxnSp>
        <p:nvCxnSpPr>
          <p:cNvPr id="13" name="Conector: angular 12">
            <a:extLst>
              <a:ext uri="{FF2B5EF4-FFF2-40B4-BE49-F238E27FC236}">
                <a16:creationId xmlns:a16="http://schemas.microsoft.com/office/drawing/2014/main" id="{995AB460-A456-4F04-B550-A2F7AF531D13}"/>
              </a:ext>
            </a:extLst>
          </p:cNvPr>
          <p:cNvCxnSpPr>
            <a:cxnSpLocks/>
          </p:cNvCxnSpPr>
          <p:nvPr/>
        </p:nvCxnSpPr>
        <p:spPr>
          <a:xfrm rot="5400000">
            <a:off x="3130769" y="3383282"/>
            <a:ext cx="383489" cy="2399712"/>
          </a:xfrm>
          <a:prstGeom prst="bentConnector3">
            <a:avLst>
              <a:gd name="adj1" fmla="val 50000"/>
            </a:avLst>
          </a:prstGeom>
          <a:noFill/>
          <a:ln w="2540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4" name="Conector: angular 13">
            <a:extLst>
              <a:ext uri="{FF2B5EF4-FFF2-40B4-BE49-F238E27FC236}">
                <a16:creationId xmlns:a16="http://schemas.microsoft.com/office/drawing/2014/main" id="{B825FB06-0B8C-45F7-8DFF-389ED671CF5F}"/>
              </a:ext>
            </a:extLst>
          </p:cNvPr>
          <p:cNvCxnSpPr>
            <a:cxnSpLocks/>
          </p:cNvCxnSpPr>
          <p:nvPr/>
        </p:nvCxnSpPr>
        <p:spPr>
          <a:xfrm rot="16200000" flipH="1">
            <a:off x="5525272" y="3398651"/>
            <a:ext cx="364049" cy="2369854"/>
          </a:xfrm>
          <a:prstGeom prst="bentConnector3">
            <a:avLst>
              <a:gd name="adj1" fmla="val 50000"/>
            </a:avLst>
          </a:prstGeom>
          <a:noFill/>
          <a:ln w="2540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5" name="Shape 589" descr="TextBox 43">
            <a:extLst>
              <a:ext uri="{FF2B5EF4-FFF2-40B4-BE49-F238E27FC236}">
                <a16:creationId xmlns:a16="http://schemas.microsoft.com/office/drawing/2014/main" id="{2FF47EE9-AF2F-431A-BAA1-71493FCCD046}"/>
              </a:ext>
            </a:extLst>
          </p:cNvPr>
          <p:cNvSpPr/>
          <p:nvPr/>
        </p:nvSpPr>
        <p:spPr>
          <a:xfrm>
            <a:off x="8157704" y="2868743"/>
            <a:ext cx="2369855" cy="2118529"/>
          </a:xfrm>
          <a:prstGeom prst="rect">
            <a:avLst/>
          </a:prstGeom>
          <a:ln w="254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marL="130342" indent="-130342">
              <a:spcBef>
                <a:spcPts val="100"/>
              </a:spcBef>
              <a:spcAft>
                <a:spcPts val="100"/>
              </a:spcAft>
              <a:buSzPct val="100000"/>
              <a:buFontTx/>
              <a:buChar char="•"/>
              <a:defRPr sz="2000">
                <a:solidFill>
                  <a:srgbClr val="535353"/>
                </a:solidFill>
                <a:latin typeface="+mn-lt"/>
                <a:ea typeface="+mn-ea"/>
                <a:cs typeface="+mn-cs"/>
                <a:sym typeface="Helvetica"/>
              </a:defRPr>
            </a:pPr>
            <a:r>
              <a:rPr lang="es-MX" sz="1100" dirty="0">
                <a:solidFill>
                  <a:srgbClr val="13294F"/>
                </a:solidFill>
                <a:sym typeface="Helvetica"/>
              </a:rPr>
              <a:t>Fernando Gómez Mont (Presidente) </a:t>
            </a:r>
          </a:p>
          <a:p>
            <a:pPr marL="130342" indent="-130342">
              <a:spcBef>
                <a:spcPts val="100"/>
              </a:spcBef>
              <a:spcAft>
                <a:spcPts val="100"/>
              </a:spcAft>
              <a:buSzPct val="100000"/>
              <a:buChar char="•"/>
              <a:defRPr sz="2000">
                <a:solidFill>
                  <a:srgbClr val="535353"/>
                </a:solidFill>
                <a:latin typeface="+mn-lt"/>
                <a:ea typeface="+mn-ea"/>
                <a:cs typeface="+mn-cs"/>
                <a:sym typeface="Helvetica"/>
              </a:defRPr>
            </a:pPr>
            <a:r>
              <a:rPr lang="es-MX" sz="1100" dirty="0">
                <a:solidFill>
                  <a:srgbClr val="13294F"/>
                </a:solidFill>
                <a:sym typeface="Helvetica"/>
              </a:rPr>
              <a:t>Enrique Barón Crespo</a:t>
            </a:r>
          </a:p>
          <a:p>
            <a:pPr marL="130342" indent="-130342">
              <a:spcBef>
                <a:spcPts val="100"/>
              </a:spcBef>
              <a:spcAft>
                <a:spcPts val="100"/>
              </a:spcAft>
              <a:buSzPct val="100000"/>
              <a:buChar char="•"/>
              <a:defRPr sz="2000">
                <a:solidFill>
                  <a:srgbClr val="535353"/>
                </a:solidFill>
                <a:latin typeface="+mn-lt"/>
                <a:ea typeface="+mn-ea"/>
                <a:cs typeface="+mn-cs"/>
                <a:sym typeface="Helvetica"/>
              </a:defRPr>
            </a:pPr>
            <a:r>
              <a:rPr lang="es-MX" sz="1100" dirty="0" err="1">
                <a:solidFill>
                  <a:srgbClr val="13294F"/>
                </a:solidFill>
                <a:sym typeface="Helvetica"/>
              </a:rPr>
              <a:t>Ginger</a:t>
            </a:r>
            <a:r>
              <a:rPr lang="es-MX" sz="1100" dirty="0">
                <a:solidFill>
                  <a:srgbClr val="13294F"/>
                </a:solidFill>
                <a:sym typeface="Helvetica"/>
              </a:rPr>
              <a:t> Evans</a:t>
            </a:r>
          </a:p>
          <a:p>
            <a:pPr marL="130342" indent="-130342">
              <a:spcBef>
                <a:spcPts val="100"/>
              </a:spcBef>
              <a:spcAft>
                <a:spcPts val="100"/>
              </a:spcAft>
              <a:buSzPct val="100000"/>
              <a:buChar char="•"/>
              <a:defRPr sz="2000">
                <a:solidFill>
                  <a:srgbClr val="535353"/>
                </a:solidFill>
                <a:latin typeface="+mn-lt"/>
                <a:ea typeface="+mn-ea"/>
                <a:cs typeface="+mn-cs"/>
                <a:sym typeface="Helvetica"/>
              </a:defRPr>
            </a:pPr>
            <a:r>
              <a:rPr lang="es-MX" sz="1100" dirty="0">
                <a:solidFill>
                  <a:srgbClr val="13294F"/>
                </a:solidFill>
                <a:sym typeface="Helvetica"/>
              </a:rPr>
              <a:t>Louis Ranger</a:t>
            </a:r>
          </a:p>
          <a:p>
            <a:pPr marL="130342" indent="-130342">
              <a:spcBef>
                <a:spcPts val="100"/>
              </a:spcBef>
              <a:spcAft>
                <a:spcPts val="100"/>
              </a:spcAft>
              <a:buSzPct val="100000"/>
              <a:buChar char="•"/>
              <a:defRPr sz="2000">
                <a:solidFill>
                  <a:srgbClr val="535353"/>
                </a:solidFill>
                <a:latin typeface="+mn-lt"/>
                <a:ea typeface="+mn-ea"/>
                <a:cs typeface="+mn-cs"/>
                <a:sym typeface="Helvetica"/>
              </a:defRPr>
            </a:pPr>
            <a:r>
              <a:rPr lang="es-MX" sz="1100" dirty="0">
                <a:solidFill>
                  <a:srgbClr val="13294F"/>
                </a:solidFill>
                <a:sym typeface="Helvetica"/>
              </a:rPr>
              <a:t>Raúl A. Livas</a:t>
            </a:r>
          </a:p>
          <a:p>
            <a:pPr marL="130342" indent="-130342">
              <a:spcBef>
                <a:spcPts val="100"/>
              </a:spcBef>
              <a:spcAft>
                <a:spcPts val="100"/>
              </a:spcAft>
              <a:buSzPct val="100000"/>
              <a:buChar char="•"/>
              <a:defRPr sz="2000">
                <a:solidFill>
                  <a:srgbClr val="535353"/>
                </a:solidFill>
                <a:latin typeface="+mn-lt"/>
                <a:ea typeface="+mn-ea"/>
                <a:cs typeface="+mn-cs"/>
                <a:sym typeface="Helvetica"/>
              </a:defRPr>
            </a:pPr>
            <a:r>
              <a:rPr lang="es-MX" sz="1100" dirty="0">
                <a:solidFill>
                  <a:srgbClr val="13294F"/>
                </a:solidFill>
                <a:sym typeface="Helvetica"/>
              </a:rPr>
              <a:t>Guillermo Guerrero Villalobos</a:t>
            </a:r>
          </a:p>
          <a:p>
            <a:pPr marL="130342" indent="-130342">
              <a:spcBef>
                <a:spcPts val="100"/>
              </a:spcBef>
              <a:spcAft>
                <a:spcPts val="100"/>
              </a:spcAft>
              <a:buSzPct val="100000"/>
              <a:buChar char="•"/>
              <a:defRPr sz="2000">
                <a:solidFill>
                  <a:srgbClr val="535353"/>
                </a:solidFill>
                <a:latin typeface="+mn-lt"/>
                <a:ea typeface="+mn-ea"/>
                <a:cs typeface="+mn-cs"/>
                <a:sym typeface="Helvetica"/>
              </a:defRPr>
            </a:pPr>
            <a:r>
              <a:rPr lang="es-MX" sz="1100" dirty="0" err="1">
                <a:solidFill>
                  <a:srgbClr val="13294F"/>
                </a:solidFill>
                <a:sym typeface="Helvetica"/>
              </a:rPr>
              <a:t>Jose</a:t>
            </a:r>
            <a:r>
              <a:rPr lang="es-MX" sz="1100" dirty="0">
                <a:solidFill>
                  <a:srgbClr val="13294F"/>
                </a:solidFill>
                <a:sym typeface="Helvetica"/>
              </a:rPr>
              <a:t> Oliver Venegas</a:t>
            </a:r>
          </a:p>
          <a:p>
            <a:pPr marL="130342" indent="-130342">
              <a:spcBef>
                <a:spcPts val="100"/>
              </a:spcBef>
              <a:spcAft>
                <a:spcPts val="100"/>
              </a:spcAft>
              <a:buSzPct val="100000"/>
              <a:buChar char="•"/>
              <a:defRPr sz="2000">
                <a:solidFill>
                  <a:srgbClr val="535353"/>
                </a:solidFill>
                <a:latin typeface="+mn-lt"/>
                <a:ea typeface="+mn-ea"/>
                <a:cs typeface="+mn-cs"/>
                <a:sym typeface="Helvetica"/>
              </a:defRPr>
            </a:pPr>
            <a:r>
              <a:rPr lang="es-MX" sz="1100" dirty="0">
                <a:solidFill>
                  <a:srgbClr val="13294F"/>
                </a:solidFill>
                <a:sym typeface="Helvetica"/>
              </a:rPr>
              <a:t>Óscar de Buen Richkarday</a:t>
            </a:r>
          </a:p>
          <a:p>
            <a:pPr marL="130342" indent="-130342">
              <a:spcBef>
                <a:spcPts val="100"/>
              </a:spcBef>
              <a:spcAft>
                <a:spcPts val="100"/>
              </a:spcAft>
              <a:buSzPct val="100000"/>
              <a:buChar char="•"/>
              <a:defRPr sz="2000">
                <a:solidFill>
                  <a:srgbClr val="535353"/>
                </a:solidFill>
                <a:latin typeface="+mn-lt"/>
                <a:ea typeface="+mn-ea"/>
                <a:cs typeface="+mn-cs"/>
                <a:sym typeface="Helvetica"/>
              </a:defRPr>
            </a:pPr>
            <a:r>
              <a:rPr lang="es-MX" sz="1100" dirty="0">
                <a:solidFill>
                  <a:srgbClr val="13294F"/>
                </a:solidFill>
                <a:sym typeface="Helvetica"/>
              </a:rPr>
              <a:t>Manuel Rodríguez Arregui</a:t>
            </a:r>
          </a:p>
          <a:p>
            <a:pPr marL="130342" indent="-130342">
              <a:spcBef>
                <a:spcPts val="100"/>
              </a:spcBef>
              <a:spcAft>
                <a:spcPts val="100"/>
              </a:spcAft>
              <a:buSzPct val="100000"/>
              <a:buChar char="•"/>
              <a:defRPr sz="2000">
                <a:solidFill>
                  <a:srgbClr val="535353"/>
                </a:solidFill>
                <a:latin typeface="+mn-lt"/>
                <a:ea typeface="+mn-ea"/>
                <a:cs typeface="+mn-cs"/>
                <a:sym typeface="Helvetica"/>
              </a:defRPr>
            </a:pPr>
            <a:r>
              <a:rPr lang="es-MX" sz="1100" dirty="0">
                <a:solidFill>
                  <a:srgbClr val="13294F"/>
                </a:solidFill>
                <a:sym typeface="Helvetica"/>
              </a:rPr>
              <a:t>Gabriel Cerdio Gudiño</a:t>
            </a:r>
          </a:p>
          <a:p>
            <a:pPr marL="130342" indent="-130342">
              <a:spcBef>
                <a:spcPts val="100"/>
              </a:spcBef>
              <a:spcAft>
                <a:spcPts val="100"/>
              </a:spcAft>
              <a:buSzPct val="100000"/>
              <a:buChar char="•"/>
              <a:defRPr sz="2000">
                <a:solidFill>
                  <a:srgbClr val="535353"/>
                </a:solidFill>
                <a:latin typeface="+mn-lt"/>
                <a:ea typeface="+mn-ea"/>
                <a:cs typeface="+mn-cs"/>
                <a:sym typeface="Helvetica"/>
              </a:defRPr>
            </a:pPr>
            <a:r>
              <a:rPr lang="es-MX" sz="1100" dirty="0">
                <a:solidFill>
                  <a:srgbClr val="13294F"/>
                </a:solidFill>
                <a:sym typeface="Helvetica"/>
              </a:rPr>
              <a:t>José P. Rinkenbach L</a:t>
            </a:r>
          </a:p>
        </p:txBody>
      </p:sp>
      <p:sp>
        <p:nvSpPr>
          <p:cNvPr id="16" name="Shape 589" descr="TextBox 43">
            <a:extLst>
              <a:ext uri="{FF2B5EF4-FFF2-40B4-BE49-F238E27FC236}">
                <a16:creationId xmlns:a16="http://schemas.microsoft.com/office/drawing/2014/main" id="{8FF41A9B-9DAB-41AA-BFCD-917C7FEB6ED0}"/>
              </a:ext>
            </a:extLst>
          </p:cNvPr>
          <p:cNvSpPr/>
          <p:nvPr/>
        </p:nvSpPr>
        <p:spPr>
          <a:xfrm>
            <a:off x="3694369" y="2868743"/>
            <a:ext cx="1656000" cy="1533753"/>
          </a:xfrm>
          <a:prstGeom prst="rect">
            <a:avLst/>
          </a:prstGeom>
          <a:solidFill>
            <a:srgbClr val="FFFFFF"/>
          </a:solidFill>
          <a:ln w="254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marL="130342" indent="-130342">
              <a:spcBef>
                <a:spcPts val="100"/>
              </a:spcBef>
              <a:spcAft>
                <a:spcPts val="100"/>
              </a:spcAft>
              <a:buSzPct val="100000"/>
              <a:buFontTx/>
              <a:buChar char="•"/>
              <a:defRPr sz="2000">
                <a:solidFill>
                  <a:srgbClr val="535353"/>
                </a:solidFill>
                <a:latin typeface="+mn-lt"/>
                <a:ea typeface="+mn-ea"/>
                <a:cs typeface="+mn-cs"/>
                <a:sym typeface="Helvetica"/>
              </a:defRPr>
            </a:pPr>
            <a:r>
              <a:rPr lang="es-MX" sz="1100" dirty="0">
                <a:solidFill>
                  <a:srgbClr val="13294F"/>
                </a:solidFill>
                <a:sym typeface="Helvetica"/>
              </a:rPr>
              <a:t>Óscar de Buen Richkarday</a:t>
            </a:r>
          </a:p>
          <a:p>
            <a:pPr marL="130342" indent="-130342">
              <a:spcBef>
                <a:spcPts val="100"/>
              </a:spcBef>
              <a:spcAft>
                <a:spcPts val="100"/>
              </a:spcAft>
              <a:buSzPct val="100000"/>
              <a:buFontTx/>
              <a:buChar char="•"/>
              <a:defRPr sz="2000">
                <a:solidFill>
                  <a:srgbClr val="535353"/>
                </a:solidFill>
                <a:latin typeface="+mn-lt"/>
                <a:ea typeface="+mn-ea"/>
                <a:cs typeface="+mn-cs"/>
                <a:sym typeface="Helvetica"/>
              </a:defRPr>
            </a:pPr>
            <a:r>
              <a:rPr lang="es-MX" sz="1100" dirty="0">
                <a:solidFill>
                  <a:srgbClr val="13294F"/>
                </a:solidFill>
              </a:rPr>
              <a:t>Juan Carlos Zambrano B</a:t>
            </a:r>
          </a:p>
          <a:p>
            <a:pPr marL="130342" indent="-130342">
              <a:spcBef>
                <a:spcPts val="100"/>
              </a:spcBef>
              <a:spcAft>
                <a:spcPts val="100"/>
              </a:spcAft>
              <a:buSzPct val="100000"/>
              <a:buFontTx/>
              <a:buChar char="•"/>
              <a:defRPr sz="2000">
                <a:solidFill>
                  <a:srgbClr val="535353"/>
                </a:solidFill>
                <a:latin typeface="+mn-lt"/>
                <a:ea typeface="+mn-ea"/>
                <a:cs typeface="+mn-cs"/>
                <a:sym typeface="Helvetica"/>
              </a:defRPr>
            </a:pPr>
            <a:r>
              <a:rPr lang="es-MX" sz="1100" dirty="0">
                <a:solidFill>
                  <a:srgbClr val="13294F"/>
                </a:solidFill>
              </a:rPr>
              <a:t>Eduardo Barreda Cantú</a:t>
            </a:r>
          </a:p>
          <a:p>
            <a:pPr marL="130342" indent="-130342">
              <a:spcBef>
                <a:spcPts val="100"/>
              </a:spcBef>
              <a:spcAft>
                <a:spcPts val="100"/>
              </a:spcAft>
              <a:buSzPct val="100000"/>
              <a:buFontTx/>
              <a:buChar char="•"/>
              <a:defRPr sz="2000">
                <a:solidFill>
                  <a:srgbClr val="535353"/>
                </a:solidFill>
                <a:latin typeface="+mn-lt"/>
                <a:ea typeface="+mn-ea"/>
                <a:cs typeface="+mn-cs"/>
                <a:sym typeface="Helvetica"/>
              </a:defRPr>
            </a:pPr>
            <a:r>
              <a:rPr lang="es-MX" sz="1100" dirty="0">
                <a:solidFill>
                  <a:srgbClr val="13294F"/>
                </a:solidFill>
              </a:rPr>
              <a:t>Manuel Rodríguez Arregui</a:t>
            </a:r>
          </a:p>
          <a:p>
            <a:pPr marL="130342" indent="-130342">
              <a:spcBef>
                <a:spcPts val="100"/>
              </a:spcBef>
              <a:spcAft>
                <a:spcPts val="100"/>
              </a:spcAft>
              <a:buSzPct val="100000"/>
              <a:buFontTx/>
              <a:buChar char="•"/>
              <a:defRPr sz="2000">
                <a:solidFill>
                  <a:srgbClr val="535353"/>
                </a:solidFill>
                <a:latin typeface="+mn-lt"/>
                <a:ea typeface="+mn-ea"/>
                <a:cs typeface="+mn-cs"/>
                <a:sym typeface="Helvetica"/>
              </a:defRPr>
            </a:pPr>
            <a:r>
              <a:rPr lang="es-MX" sz="1100" dirty="0">
                <a:solidFill>
                  <a:srgbClr val="13294F"/>
                </a:solidFill>
              </a:rPr>
              <a:t>Gabriel Cerdio Gudiño</a:t>
            </a:r>
          </a:p>
          <a:p>
            <a:pPr marL="130342" indent="-130342">
              <a:spcBef>
                <a:spcPts val="100"/>
              </a:spcBef>
              <a:spcAft>
                <a:spcPts val="100"/>
              </a:spcAft>
              <a:buSzPct val="100000"/>
              <a:buFontTx/>
              <a:buChar char="•"/>
              <a:defRPr sz="2000">
                <a:solidFill>
                  <a:srgbClr val="535353"/>
                </a:solidFill>
                <a:latin typeface="+mn-lt"/>
                <a:ea typeface="+mn-ea"/>
                <a:cs typeface="+mn-cs"/>
                <a:sym typeface="Helvetica"/>
              </a:defRPr>
            </a:pPr>
            <a:r>
              <a:rPr lang="es-MX" sz="1100" dirty="0">
                <a:solidFill>
                  <a:srgbClr val="13294F"/>
                </a:solidFill>
              </a:rPr>
              <a:t>José P. </a:t>
            </a:r>
            <a:r>
              <a:rPr lang="es-MX" sz="1100" dirty="0" err="1">
                <a:solidFill>
                  <a:srgbClr val="13294F"/>
                </a:solidFill>
              </a:rPr>
              <a:t>Rinkenbach</a:t>
            </a:r>
            <a:r>
              <a:rPr lang="es-MX" sz="1100" dirty="0">
                <a:solidFill>
                  <a:srgbClr val="13294F"/>
                </a:solidFill>
              </a:rPr>
              <a:t> L</a:t>
            </a:r>
          </a:p>
          <a:p>
            <a:pPr marL="130342" indent="-130342">
              <a:spcBef>
                <a:spcPts val="100"/>
              </a:spcBef>
              <a:spcAft>
                <a:spcPts val="100"/>
              </a:spcAft>
              <a:buSzPct val="100000"/>
              <a:buFontTx/>
              <a:buChar char="•"/>
              <a:defRPr sz="2000">
                <a:solidFill>
                  <a:srgbClr val="535353"/>
                </a:solidFill>
                <a:latin typeface="+mn-lt"/>
                <a:ea typeface="+mn-ea"/>
                <a:cs typeface="+mn-cs"/>
                <a:sym typeface="Helvetica"/>
              </a:defRPr>
            </a:pPr>
            <a:r>
              <a:rPr lang="es-MX" sz="1100" dirty="0">
                <a:solidFill>
                  <a:srgbClr val="13294F"/>
                </a:solidFill>
              </a:rPr>
              <a:t>Leonardo </a:t>
            </a:r>
            <a:r>
              <a:rPr lang="es-MX" sz="1100" dirty="0" err="1">
                <a:solidFill>
                  <a:srgbClr val="13294F"/>
                </a:solidFill>
              </a:rPr>
              <a:t>Rinkenbach</a:t>
            </a:r>
            <a:r>
              <a:rPr lang="es-MX" sz="1100" dirty="0">
                <a:solidFill>
                  <a:srgbClr val="13294F"/>
                </a:solidFill>
              </a:rPr>
              <a:t> L</a:t>
            </a:r>
          </a:p>
          <a:p>
            <a:pPr marL="130342" indent="-130342">
              <a:spcBef>
                <a:spcPts val="100"/>
              </a:spcBef>
              <a:spcAft>
                <a:spcPts val="100"/>
              </a:spcAft>
              <a:buSzPct val="100000"/>
              <a:buFontTx/>
              <a:buChar char="•"/>
              <a:defRPr sz="2000">
                <a:solidFill>
                  <a:srgbClr val="535353"/>
                </a:solidFill>
                <a:latin typeface="+mn-lt"/>
                <a:ea typeface="+mn-ea"/>
                <a:cs typeface="+mn-cs"/>
                <a:sym typeface="Helvetica"/>
              </a:defRPr>
            </a:pPr>
            <a:r>
              <a:rPr lang="es-MX" sz="1100" dirty="0">
                <a:solidFill>
                  <a:srgbClr val="13294F"/>
                </a:solidFill>
              </a:rPr>
              <a:t>Tessy Rivera Cervera</a:t>
            </a:r>
          </a:p>
        </p:txBody>
      </p:sp>
      <p:sp>
        <p:nvSpPr>
          <p:cNvPr id="18" name="Shape 589" descr="TextBox 43">
            <a:extLst>
              <a:ext uri="{FF2B5EF4-FFF2-40B4-BE49-F238E27FC236}">
                <a16:creationId xmlns:a16="http://schemas.microsoft.com/office/drawing/2014/main" id="{398F48BD-7AC9-4DB8-A12B-179A924B0E3D}"/>
              </a:ext>
            </a:extLst>
          </p:cNvPr>
          <p:cNvSpPr/>
          <p:nvPr/>
        </p:nvSpPr>
        <p:spPr>
          <a:xfrm>
            <a:off x="3599995" y="5130314"/>
            <a:ext cx="1818000" cy="754053"/>
          </a:xfrm>
          <a:prstGeom prst="rect">
            <a:avLst/>
          </a:prstGeom>
          <a:ln w="254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marL="130342" indent="-130342">
              <a:spcBef>
                <a:spcPts val="100"/>
              </a:spcBef>
              <a:spcAft>
                <a:spcPts val="100"/>
              </a:spcAft>
              <a:buSzPct val="100000"/>
              <a:buFontTx/>
              <a:buChar char="•"/>
              <a:defRPr sz="2000">
                <a:solidFill>
                  <a:srgbClr val="535353"/>
                </a:solidFill>
                <a:latin typeface="+mn-lt"/>
                <a:ea typeface="+mn-ea"/>
                <a:cs typeface="+mn-cs"/>
                <a:sym typeface="Helvetica"/>
              </a:defRPr>
            </a:pPr>
            <a:r>
              <a:rPr lang="es-MX" sz="1100" dirty="0">
                <a:solidFill>
                  <a:srgbClr val="13294F"/>
                </a:solidFill>
              </a:rPr>
              <a:t>Juan Carlos Zambrano B</a:t>
            </a:r>
          </a:p>
          <a:p>
            <a:pPr marL="130342" indent="-130342">
              <a:spcBef>
                <a:spcPts val="100"/>
              </a:spcBef>
              <a:spcAft>
                <a:spcPts val="100"/>
              </a:spcAft>
              <a:buSzPct val="100000"/>
              <a:buFontTx/>
              <a:buChar char="•"/>
              <a:defRPr sz="2000">
                <a:solidFill>
                  <a:srgbClr val="535353"/>
                </a:solidFill>
                <a:latin typeface="+mn-lt"/>
                <a:ea typeface="+mn-ea"/>
                <a:cs typeface="+mn-cs"/>
                <a:sym typeface="Helvetica"/>
              </a:defRPr>
            </a:pPr>
            <a:r>
              <a:rPr lang="es-MX" sz="1100" dirty="0">
                <a:solidFill>
                  <a:srgbClr val="13294F"/>
                </a:solidFill>
                <a:sym typeface="Helvetica"/>
              </a:rPr>
              <a:t>José P. </a:t>
            </a:r>
            <a:r>
              <a:rPr lang="es-MX" sz="1100" dirty="0" err="1">
                <a:solidFill>
                  <a:srgbClr val="13294F"/>
                </a:solidFill>
                <a:sym typeface="Helvetica"/>
              </a:rPr>
              <a:t>Rinkenbach</a:t>
            </a:r>
            <a:r>
              <a:rPr lang="es-MX" sz="1100" dirty="0">
                <a:solidFill>
                  <a:srgbClr val="13294F"/>
                </a:solidFill>
                <a:sym typeface="Helvetica"/>
              </a:rPr>
              <a:t> L.</a:t>
            </a:r>
          </a:p>
          <a:p>
            <a:pPr marL="130342" indent="-130342">
              <a:spcBef>
                <a:spcPts val="100"/>
              </a:spcBef>
              <a:spcAft>
                <a:spcPts val="100"/>
              </a:spcAft>
              <a:buSzPct val="100000"/>
              <a:buFontTx/>
              <a:buChar char="•"/>
              <a:defRPr sz="2000">
                <a:solidFill>
                  <a:srgbClr val="535353"/>
                </a:solidFill>
                <a:latin typeface="+mn-lt"/>
                <a:ea typeface="+mn-ea"/>
                <a:cs typeface="+mn-cs"/>
                <a:sym typeface="Helvetica"/>
              </a:defRPr>
            </a:pPr>
            <a:r>
              <a:rPr lang="es-MX" sz="1100" dirty="0">
                <a:solidFill>
                  <a:srgbClr val="13294F"/>
                </a:solidFill>
                <a:sym typeface="Helvetica"/>
              </a:rPr>
              <a:t>Antonio Moya- </a:t>
            </a:r>
            <a:r>
              <a:rPr lang="es-MX" sz="1100" dirty="0" err="1">
                <a:solidFill>
                  <a:srgbClr val="13294F"/>
                </a:solidFill>
                <a:sym typeface="Helvetica"/>
              </a:rPr>
              <a:t>Angeler</a:t>
            </a:r>
            <a:endParaRPr lang="es-MX" sz="1100" dirty="0">
              <a:solidFill>
                <a:srgbClr val="13294F"/>
              </a:solidFill>
              <a:sym typeface="Helvetica"/>
            </a:endParaRPr>
          </a:p>
          <a:p>
            <a:pPr marL="130342" indent="-130342">
              <a:spcBef>
                <a:spcPts val="100"/>
              </a:spcBef>
              <a:spcAft>
                <a:spcPts val="100"/>
              </a:spcAft>
              <a:buSzPct val="100000"/>
              <a:buFontTx/>
              <a:buChar char="•"/>
              <a:defRPr sz="2000">
                <a:solidFill>
                  <a:srgbClr val="535353"/>
                </a:solidFill>
                <a:latin typeface="+mn-lt"/>
                <a:ea typeface="+mn-ea"/>
                <a:cs typeface="+mn-cs"/>
                <a:sym typeface="Helvetica"/>
              </a:defRPr>
            </a:pPr>
            <a:r>
              <a:rPr lang="es-MX" sz="1100" dirty="0">
                <a:solidFill>
                  <a:srgbClr val="13294F"/>
                </a:solidFill>
                <a:sym typeface="Helvetica"/>
              </a:rPr>
              <a:t>Manuel Rodríguez Arregui</a:t>
            </a:r>
          </a:p>
        </p:txBody>
      </p:sp>
      <p:sp>
        <p:nvSpPr>
          <p:cNvPr id="19" name="Shape 589" descr="TextBox 43">
            <a:extLst>
              <a:ext uri="{FF2B5EF4-FFF2-40B4-BE49-F238E27FC236}">
                <a16:creationId xmlns:a16="http://schemas.microsoft.com/office/drawing/2014/main" id="{D524CE39-4FEB-4EFF-9D93-85C3F85278B6}"/>
              </a:ext>
            </a:extLst>
          </p:cNvPr>
          <p:cNvSpPr/>
          <p:nvPr/>
        </p:nvSpPr>
        <p:spPr>
          <a:xfrm>
            <a:off x="6028223" y="5113619"/>
            <a:ext cx="1728000" cy="948978"/>
          </a:xfrm>
          <a:prstGeom prst="rect">
            <a:avLst/>
          </a:prstGeom>
          <a:ln w="254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marL="130342" indent="-130342">
              <a:spcBef>
                <a:spcPts val="100"/>
              </a:spcBef>
              <a:spcAft>
                <a:spcPts val="100"/>
              </a:spcAft>
              <a:buSzPct val="100000"/>
              <a:buFontTx/>
              <a:buChar char="•"/>
              <a:defRPr sz="2000">
                <a:solidFill>
                  <a:srgbClr val="535353"/>
                </a:solidFill>
                <a:latin typeface="+mn-lt"/>
                <a:ea typeface="+mn-ea"/>
                <a:cs typeface="+mn-cs"/>
                <a:sym typeface="Helvetica"/>
              </a:defRPr>
            </a:pPr>
            <a:r>
              <a:rPr lang="es-MX" sz="1100" dirty="0">
                <a:solidFill>
                  <a:srgbClr val="13294F"/>
                </a:solidFill>
              </a:rPr>
              <a:t>Eduardo Barreda Cantú</a:t>
            </a:r>
          </a:p>
          <a:p>
            <a:pPr marL="130342" indent="-130342">
              <a:spcBef>
                <a:spcPts val="100"/>
              </a:spcBef>
              <a:spcAft>
                <a:spcPts val="100"/>
              </a:spcAft>
              <a:buSzPct val="100000"/>
              <a:buFontTx/>
              <a:buChar char="•"/>
              <a:defRPr sz="2000">
                <a:solidFill>
                  <a:srgbClr val="535353"/>
                </a:solidFill>
                <a:latin typeface="+mn-lt"/>
                <a:ea typeface="+mn-ea"/>
                <a:cs typeface="+mn-cs"/>
                <a:sym typeface="Helvetica"/>
              </a:defRPr>
            </a:pPr>
            <a:r>
              <a:rPr lang="es-MX" sz="1100" dirty="0">
                <a:solidFill>
                  <a:srgbClr val="13294F"/>
                </a:solidFill>
                <a:sym typeface="Helvetica"/>
              </a:rPr>
              <a:t>Gabriel Cerdio Gudiño</a:t>
            </a:r>
          </a:p>
          <a:p>
            <a:pPr marL="130342" indent="-130342">
              <a:spcBef>
                <a:spcPts val="100"/>
              </a:spcBef>
              <a:spcAft>
                <a:spcPts val="100"/>
              </a:spcAft>
              <a:buSzPct val="100000"/>
              <a:buFontTx/>
              <a:buChar char="•"/>
              <a:defRPr sz="2000">
                <a:solidFill>
                  <a:srgbClr val="535353"/>
                </a:solidFill>
                <a:latin typeface="+mn-lt"/>
                <a:ea typeface="+mn-ea"/>
                <a:cs typeface="+mn-cs"/>
                <a:sym typeface="Helvetica"/>
              </a:defRPr>
            </a:pPr>
            <a:r>
              <a:rPr lang="es-MX" sz="1100" dirty="0">
                <a:solidFill>
                  <a:srgbClr val="13294F"/>
                </a:solidFill>
                <a:sym typeface="Helvetica"/>
              </a:rPr>
              <a:t>Leonardo Rinkenbach L.</a:t>
            </a:r>
          </a:p>
          <a:p>
            <a:pPr marL="130342" indent="-130342">
              <a:spcBef>
                <a:spcPts val="100"/>
              </a:spcBef>
              <a:spcAft>
                <a:spcPts val="100"/>
              </a:spcAft>
              <a:buSzPct val="100000"/>
              <a:buFontTx/>
              <a:buChar char="•"/>
              <a:defRPr sz="2000">
                <a:solidFill>
                  <a:srgbClr val="535353"/>
                </a:solidFill>
                <a:latin typeface="+mn-lt"/>
                <a:ea typeface="+mn-ea"/>
                <a:cs typeface="+mn-cs"/>
                <a:sym typeface="Helvetica"/>
              </a:defRPr>
            </a:pPr>
            <a:r>
              <a:rPr lang="es-MX" sz="1100" dirty="0">
                <a:solidFill>
                  <a:srgbClr val="13294F"/>
                </a:solidFill>
                <a:sym typeface="Helvetica"/>
              </a:rPr>
              <a:t>Tessy Rivera Cervera</a:t>
            </a:r>
          </a:p>
          <a:p>
            <a:pPr marL="130342" indent="-130342">
              <a:spcBef>
                <a:spcPts val="100"/>
              </a:spcBef>
              <a:spcAft>
                <a:spcPts val="100"/>
              </a:spcAft>
              <a:buSzPct val="100000"/>
              <a:buFontTx/>
              <a:buChar char="•"/>
              <a:defRPr sz="2000">
                <a:solidFill>
                  <a:srgbClr val="535353"/>
                </a:solidFill>
                <a:latin typeface="+mn-lt"/>
                <a:ea typeface="+mn-ea"/>
                <a:cs typeface="+mn-cs"/>
                <a:sym typeface="Helvetica"/>
              </a:defRPr>
            </a:pPr>
            <a:r>
              <a:rPr lang="es-MX" sz="1100" dirty="0">
                <a:solidFill>
                  <a:srgbClr val="13294F"/>
                </a:solidFill>
                <a:sym typeface="Helvetica"/>
              </a:rPr>
              <a:t>Jorge Avalos Carpinteyro</a:t>
            </a:r>
          </a:p>
        </p:txBody>
      </p:sp>
      <p:sp>
        <p:nvSpPr>
          <p:cNvPr id="22" name="Marcador de número de diapositiva 21">
            <a:extLst>
              <a:ext uri="{FF2B5EF4-FFF2-40B4-BE49-F238E27FC236}">
                <a16:creationId xmlns:a16="http://schemas.microsoft.com/office/drawing/2014/main" id="{0A2FCFEE-2CAE-4797-9F38-A605E9CB7120}"/>
              </a:ext>
            </a:extLst>
          </p:cNvPr>
          <p:cNvSpPr>
            <a:spLocks noGrp="1"/>
          </p:cNvSpPr>
          <p:nvPr>
            <p:ph type="sldNum" sz="quarter" idx="12"/>
          </p:nvPr>
        </p:nvSpPr>
        <p:spPr/>
        <p:txBody>
          <a:bodyPr/>
          <a:lstStyle/>
          <a:p>
            <a:fld id="{831969DE-D155-4290-A1C5-98AF1F200E92}" type="slidenum">
              <a:rPr lang="en-US" smtClean="0">
                <a:solidFill>
                  <a:srgbClr val="173862"/>
                </a:solidFill>
              </a:rPr>
              <a:t>8</a:t>
            </a:fld>
            <a:endParaRPr lang="en-US" dirty="0">
              <a:solidFill>
                <a:srgbClr val="173862"/>
              </a:solidFill>
            </a:endParaRPr>
          </a:p>
        </p:txBody>
      </p:sp>
      <p:pic>
        <p:nvPicPr>
          <p:cNvPr id="25" name="Picture 24" descr="Icon&#10;&#10;Description automatically generated">
            <a:extLst>
              <a:ext uri="{FF2B5EF4-FFF2-40B4-BE49-F238E27FC236}">
                <a16:creationId xmlns:a16="http://schemas.microsoft.com/office/drawing/2014/main" id="{DA92433D-A3B6-4E5C-BC62-2693FCEC31DE}"/>
              </a:ext>
            </a:extLst>
          </p:cNvPr>
          <p:cNvPicPr>
            <a:picLocks noChangeAspect="1"/>
          </p:cNvPicPr>
          <p:nvPr/>
        </p:nvPicPr>
        <p:blipFill>
          <a:blip r:embed="rId3" cstate="screen">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flipV="1">
            <a:off x="10355438" y="2907934"/>
            <a:ext cx="121751" cy="121751"/>
          </a:xfrm>
          <a:prstGeom prst="rect">
            <a:avLst/>
          </a:prstGeom>
        </p:spPr>
      </p:pic>
      <p:pic>
        <p:nvPicPr>
          <p:cNvPr id="26" name="Picture 25" descr="Icon&#10;&#10;Description automatically generated">
            <a:extLst>
              <a:ext uri="{FF2B5EF4-FFF2-40B4-BE49-F238E27FC236}">
                <a16:creationId xmlns:a16="http://schemas.microsoft.com/office/drawing/2014/main" id="{D2C97B21-BDC7-4996-BEB9-61B172DB0C17}"/>
              </a:ext>
            </a:extLst>
          </p:cNvPr>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V="1">
            <a:off x="9450104" y="4070331"/>
            <a:ext cx="121751" cy="121751"/>
          </a:xfrm>
          <a:prstGeom prst="rect">
            <a:avLst/>
          </a:prstGeom>
        </p:spPr>
      </p:pic>
      <p:pic>
        <p:nvPicPr>
          <p:cNvPr id="27" name="Picture 26" descr="Icon&#10;&#10;Description automatically generated">
            <a:extLst>
              <a:ext uri="{FF2B5EF4-FFF2-40B4-BE49-F238E27FC236}">
                <a16:creationId xmlns:a16="http://schemas.microsoft.com/office/drawing/2014/main" id="{CEB73E2F-4A29-4A49-89B0-51E9350DFBAC}"/>
              </a:ext>
            </a:extLst>
          </p:cNvPr>
          <p:cNvPicPr>
            <a:picLocks noChangeAspect="1"/>
          </p:cNvPicPr>
          <p:nvPr/>
        </p:nvPicPr>
        <p:blipFill>
          <a:blip r:embed="rId3" cstate="screen">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flipV="1">
            <a:off x="9057289" y="3300019"/>
            <a:ext cx="121751" cy="121751"/>
          </a:xfrm>
          <a:prstGeom prst="rect">
            <a:avLst/>
          </a:prstGeom>
        </p:spPr>
      </p:pic>
      <p:pic>
        <p:nvPicPr>
          <p:cNvPr id="28" name="Picture 27" descr="Icon&#10;&#10;Description automatically generated">
            <a:extLst>
              <a:ext uri="{FF2B5EF4-FFF2-40B4-BE49-F238E27FC236}">
                <a16:creationId xmlns:a16="http://schemas.microsoft.com/office/drawing/2014/main" id="{D5A45BF3-092C-4759-9D92-828EE6EA84D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flipV="1">
            <a:off x="9057289" y="3485569"/>
            <a:ext cx="121751" cy="121751"/>
          </a:xfrm>
          <a:prstGeom prst="rect">
            <a:avLst/>
          </a:prstGeom>
        </p:spPr>
      </p:pic>
      <p:pic>
        <p:nvPicPr>
          <p:cNvPr id="29" name="Picture 28" descr="Icon&#10;&#10;Description automatically generated">
            <a:extLst>
              <a:ext uri="{FF2B5EF4-FFF2-40B4-BE49-F238E27FC236}">
                <a16:creationId xmlns:a16="http://schemas.microsoft.com/office/drawing/2014/main" id="{AE3AD44F-25CE-479F-BDCC-DE8C08AE8577}"/>
              </a:ext>
            </a:extLst>
          </p:cNvPr>
          <p:cNvPicPr>
            <a:picLocks noChangeAspect="1"/>
          </p:cNvPicPr>
          <p:nvPr/>
        </p:nvPicPr>
        <p:blipFill>
          <a:blip r:embed="rId3" cstate="screen">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flipV="1">
            <a:off x="9057289" y="3696958"/>
            <a:ext cx="121751" cy="121751"/>
          </a:xfrm>
          <a:prstGeom prst="rect">
            <a:avLst/>
          </a:prstGeom>
        </p:spPr>
      </p:pic>
      <p:pic>
        <p:nvPicPr>
          <p:cNvPr id="30" name="Picture 29" descr="Icon&#10;&#10;Description automatically generated">
            <a:extLst>
              <a:ext uri="{FF2B5EF4-FFF2-40B4-BE49-F238E27FC236}">
                <a16:creationId xmlns:a16="http://schemas.microsoft.com/office/drawing/2014/main" id="{1A605DFE-300C-4A89-A898-9ADB58CDA7E0}"/>
              </a:ext>
            </a:extLst>
          </p:cNvPr>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V="1">
            <a:off x="9553436" y="6212482"/>
            <a:ext cx="121751" cy="121751"/>
          </a:xfrm>
          <a:prstGeom prst="rect">
            <a:avLst/>
          </a:prstGeom>
        </p:spPr>
      </p:pic>
      <p:pic>
        <p:nvPicPr>
          <p:cNvPr id="31" name="Picture 30" descr="Icon&#10;&#10;Description automatically generated">
            <a:extLst>
              <a:ext uri="{FF2B5EF4-FFF2-40B4-BE49-F238E27FC236}">
                <a16:creationId xmlns:a16="http://schemas.microsoft.com/office/drawing/2014/main" id="{F9219B3E-46B0-49C1-8A6C-F44BFC4F5E1B}"/>
              </a:ext>
            </a:extLst>
          </p:cNvPr>
          <p:cNvPicPr>
            <a:picLocks noChangeAspect="1"/>
          </p:cNvPicPr>
          <p:nvPr/>
        </p:nvPicPr>
        <p:blipFill>
          <a:blip r:embed="rId3" cstate="screen">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flipV="1">
            <a:off x="5092558" y="5553455"/>
            <a:ext cx="121751" cy="121751"/>
          </a:xfrm>
          <a:prstGeom prst="rect">
            <a:avLst/>
          </a:prstGeom>
        </p:spPr>
      </p:pic>
      <p:pic>
        <p:nvPicPr>
          <p:cNvPr id="32" name="Picture 31" descr="Icon&#10;&#10;Description automatically generated">
            <a:extLst>
              <a:ext uri="{FF2B5EF4-FFF2-40B4-BE49-F238E27FC236}">
                <a16:creationId xmlns:a16="http://schemas.microsoft.com/office/drawing/2014/main" id="{12225151-B79E-4FC1-B243-9FD209B30ECF}"/>
              </a:ext>
            </a:extLst>
          </p:cNvPr>
          <p:cNvPicPr>
            <a:picLocks noChangeAspect="1"/>
          </p:cNvPicPr>
          <p:nvPr/>
        </p:nvPicPr>
        <p:blipFill>
          <a:blip r:embed="rId3" cstate="screen">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flipV="1">
            <a:off x="7617538" y="5935325"/>
            <a:ext cx="121751" cy="121751"/>
          </a:xfrm>
          <a:prstGeom prst="rect">
            <a:avLst/>
          </a:prstGeom>
        </p:spPr>
      </p:pic>
      <p:pic>
        <p:nvPicPr>
          <p:cNvPr id="33" name="Picture 32" descr="Icon&#10;&#10;Description automatically generated">
            <a:extLst>
              <a:ext uri="{FF2B5EF4-FFF2-40B4-BE49-F238E27FC236}">
                <a16:creationId xmlns:a16="http://schemas.microsoft.com/office/drawing/2014/main" id="{37783B2A-D34A-4C46-8CA2-360654067AD2}"/>
              </a:ext>
            </a:extLst>
          </p:cNvPr>
          <p:cNvPicPr>
            <a:picLocks noChangeAspect="1"/>
          </p:cNvPicPr>
          <p:nvPr/>
        </p:nvPicPr>
        <p:blipFill>
          <a:blip r:embed="rId3" cstate="screen">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flipV="1">
            <a:off x="9561695" y="3109548"/>
            <a:ext cx="121751" cy="121751"/>
          </a:xfrm>
          <a:prstGeom prst="rect">
            <a:avLst/>
          </a:prstGeom>
        </p:spPr>
      </p:pic>
      <p:sp>
        <p:nvSpPr>
          <p:cNvPr id="39" name="TextBox 38">
            <a:extLst>
              <a:ext uri="{FF2B5EF4-FFF2-40B4-BE49-F238E27FC236}">
                <a16:creationId xmlns:a16="http://schemas.microsoft.com/office/drawing/2014/main" id="{6EFF0B09-F56E-4E15-A1FD-1A2A95F863FE}"/>
              </a:ext>
            </a:extLst>
          </p:cNvPr>
          <p:cNvSpPr txBox="1"/>
          <p:nvPr/>
        </p:nvSpPr>
        <p:spPr>
          <a:xfrm>
            <a:off x="9614227" y="5898712"/>
            <a:ext cx="1471878" cy="261610"/>
          </a:xfrm>
          <a:prstGeom prst="rect">
            <a:avLst/>
          </a:prstGeom>
          <a:noFill/>
        </p:spPr>
        <p:txBody>
          <a:bodyPr wrap="none" rtlCol="0">
            <a:spAutoFit/>
          </a:bodyPr>
          <a:lstStyle/>
          <a:p>
            <a:r>
              <a:rPr lang="es-MX" sz="1100" b="1" dirty="0" err="1">
                <a:solidFill>
                  <a:srgbClr val="13294F"/>
                </a:solidFill>
              </a:rPr>
              <a:t>Independent</a:t>
            </a:r>
            <a:r>
              <a:rPr lang="es-MX" sz="1100" b="1" dirty="0">
                <a:solidFill>
                  <a:srgbClr val="13294F"/>
                </a:solidFill>
              </a:rPr>
              <a:t> </a:t>
            </a:r>
            <a:r>
              <a:rPr lang="es-MX" sz="1100" b="1" dirty="0" err="1">
                <a:solidFill>
                  <a:srgbClr val="13294F"/>
                </a:solidFill>
              </a:rPr>
              <a:t>Member</a:t>
            </a:r>
            <a:endParaRPr lang="es-MX" sz="1100" b="1" dirty="0"/>
          </a:p>
        </p:txBody>
      </p:sp>
      <p:pic>
        <p:nvPicPr>
          <p:cNvPr id="38" name="Picture 37" descr="Icon&#10;&#10;Description automatically generated">
            <a:extLst>
              <a:ext uri="{FF2B5EF4-FFF2-40B4-BE49-F238E27FC236}">
                <a16:creationId xmlns:a16="http://schemas.microsoft.com/office/drawing/2014/main" id="{9188883F-D9CA-456E-AEB4-A8639F92E0E1}"/>
              </a:ext>
            </a:extLst>
          </p:cNvPr>
          <p:cNvPicPr>
            <a:picLocks noChangeAspect="1"/>
          </p:cNvPicPr>
          <p:nvPr/>
        </p:nvPicPr>
        <p:blipFill>
          <a:blip r:embed="rId3" cstate="screen">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flipV="1">
            <a:off x="10013761" y="3867131"/>
            <a:ext cx="121751" cy="121751"/>
          </a:xfrm>
          <a:prstGeom prst="rect">
            <a:avLst/>
          </a:prstGeom>
        </p:spPr>
      </p:pic>
      <p:pic>
        <p:nvPicPr>
          <p:cNvPr id="40" name="Picture 39" descr="Icon&#10;&#10;Description automatically generated">
            <a:extLst>
              <a:ext uri="{FF2B5EF4-FFF2-40B4-BE49-F238E27FC236}">
                <a16:creationId xmlns:a16="http://schemas.microsoft.com/office/drawing/2014/main" id="{46537D60-5C9C-4161-88B6-DA1352AB80E8}"/>
              </a:ext>
            </a:extLst>
          </p:cNvPr>
          <p:cNvPicPr>
            <a:picLocks noChangeAspect="1"/>
          </p:cNvPicPr>
          <p:nvPr/>
        </p:nvPicPr>
        <p:blipFill>
          <a:blip r:embed="rId3" cstate="screen">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flipV="1">
            <a:off x="9553436" y="5969360"/>
            <a:ext cx="121751" cy="121751"/>
          </a:xfrm>
          <a:prstGeom prst="rect">
            <a:avLst/>
          </a:prstGeom>
        </p:spPr>
      </p:pic>
      <p:sp>
        <p:nvSpPr>
          <p:cNvPr id="41" name="TextBox 40">
            <a:extLst>
              <a:ext uri="{FF2B5EF4-FFF2-40B4-BE49-F238E27FC236}">
                <a16:creationId xmlns:a16="http://schemas.microsoft.com/office/drawing/2014/main" id="{A5661D29-BA51-43F7-91C0-7D4AB7050CE0}"/>
              </a:ext>
            </a:extLst>
          </p:cNvPr>
          <p:cNvSpPr txBox="1"/>
          <p:nvPr/>
        </p:nvSpPr>
        <p:spPr>
          <a:xfrm>
            <a:off x="9614227" y="6142552"/>
            <a:ext cx="1502334" cy="261610"/>
          </a:xfrm>
          <a:prstGeom prst="rect">
            <a:avLst/>
          </a:prstGeom>
          <a:noFill/>
        </p:spPr>
        <p:txBody>
          <a:bodyPr wrap="none" rtlCol="0">
            <a:spAutoFit/>
          </a:bodyPr>
          <a:lstStyle/>
          <a:p>
            <a:r>
              <a:rPr lang="es-MX" sz="1100" b="1" dirty="0">
                <a:solidFill>
                  <a:srgbClr val="13294F"/>
                </a:solidFill>
              </a:rPr>
              <a:t>Proeza Representative</a:t>
            </a:r>
            <a:endParaRPr lang="es-MX" sz="1100" b="1" dirty="0"/>
          </a:p>
        </p:txBody>
      </p:sp>
      <p:pic>
        <p:nvPicPr>
          <p:cNvPr id="42" name="Picture 41" descr="Icon&#10;&#10;Description automatically generated">
            <a:extLst>
              <a:ext uri="{FF2B5EF4-FFF2-40B4-BE49-F238E27FC236}">
                <a16:creationId xmlns:a16="http://schemas.microsoft.com/office/drawing/2014/main" id="{5A69938C-D00D-44A5-B1AC-F1237992707A}"/>
              </a:ext>
            </a:extLst>
          </p:cNvPr>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V="1">
            <a:off x="5112877" y="5168931"/>
            <a:ext cx="121751" cy="121751"/>
          </a:xfrm>
          <a:prstGeom prst="rect">
            <a:avLst/>
          </a:prstGeom>
        </p:spPr>
      </p:pic>
      <p:pic>
        <p:nvPicPr>
          <p:cNvPr id="43" name="Picture 42" descr="Icon&#10;&#10;Description automatically generated">
            <a:extLst>
              <a:ext uri="{FF2B5EF4-FFF2-40B4-BE49-F238E27FC236}">
                <a16:creationId xmlns:a16="http://schemas.microsoft.com/office/drawing/2014/main" id="{5E9F1460-84D3-4B25-B629-56DA92009076}"/>
              </a:ext>
            </a:extLst>
          </p:cNvPr>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V="1">
            <a:off x="5234628" y="3095626"/>
            <a:ext cx="121751" cy="121751"/>
          </a:xfrm>
          <a:prstGeom prst="rect">
            <a:avLst/>
          </a:prstGeom>
        </p:spPr>
      </p:pic>
      <p:pic>
        <p:nvPicPr>
          <p:cNvPr id="44" name="Picture 43" descr="Icon&#10;&#10;Description automatically generated">
            <a:extLst>
              <a:ext uri="{FF2B5EF4-FFF2-40B4-BE49-F238E27FC236}">
                <a16:creationId xmlns:a16="http://schemas.microsoft.com/office/drawing/2014/main" id="{2A7235D0-EA0C-4F3E-9760-9F8E4C0A425C}"/>
              </a:ext>
            </a:extLst>
          </p:cNvPr>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V="1">
            <a:off x="5234628" y="3288051"/>
            <a:ext cx="121751" cy="121751"/>
          </a:xfrm>
          <a:prstGeom prst="rect">
            <a:avLst/>
          </a:prstGeom>
        </p:spPr>
      </p:pic>
      <p:pic>
        <p:nvPicPr>
          <p:cNvPr id="45" name="Picture 44" descr="Icon&#10;&#10;Description automatically generated">
            <a:extLst>
              <a:ext uri="{FF2B5EF4-FFF2-40B4-BE49-F238E27FC236}">
                <a16:creationId xmlns:a16="http://schemas.microsoft.com/office/drawing/2014/main" id="{29B8131B-6033-441A-8159-361B113AACEA}"/>
              </a:ext>
            </a:extLst>
          </p:cNvPr>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V="1">
            <a:off x="7576897" y="5168930"/>
            <a:ext cx="121751" cy="121751"/>
          </a:xfrm>
          <a:prstGeom prst="rect">
            <a:avLst/>
          </a:prstGeom>
        </p:spPr>
      </p:pic>
      <p:sp>
        <p:nvSpPr>
          <p:cNvPr id="2" name="CuadroTexto 1">
            <a:extLst>
              <a:ext uri="{FF2B5EF4-FFF2-40B4-BE49-F238E27FC236}">
                <a16:creationId xmlns:a16="http://schemas.microsoft.com/office/drawing/2014/main" id="{6905426A-2FE7-DD7F-6143-132520E7BABF}"/>
              </a:ext>
            </a:extLst>
          </p:cNvPr>
          <p:cNvSpPr txBox="1"/>
          <p:nvPr/>
        </p:nvSpPr>
        <p:spPr>
          <a:xfrm>
            <a:off x="1503586" y="5244998"/>
            <a:ext cx="1194197" cy="369332"/>
          </a:xfrm>
          <a:prstGeom prst="rect">
            <a:avLst/>
          </a:prstGeom>
          <a:ln w="25400">
            <a:miter lim="400000"/>
          </a:ln>
        </p:spPr>
        <p:txBody>
          <a:bodyPr wrap="square" lIns="0" tIns="0" rIns="0" bIns="0" anchor="ctr">
            <a:spAutoFit/>
          </a:bodyPr>
          <a:lstStyle>
            <a:defPPr>
              <a:defRPr lang="en-US"/>
            </a:defPPr>
            <a:lvl1pPr marL="130342" indent="-130342">
              <a:spcBef>
                <a:spcPts val="100"/>
              </a:spcBef>
              <a:spcAft>
                <a:spcPts val="100"/>
              </a:spcAft>
              <a:buSzPct val="100000"/>
              <a:buFontTx/>
              <a:buChar char="•"/>
              <a:defRPr sz="1100">
                <a:solidFill>
                  <a:srgbClr val="13294F"/>
                </a:solidFill>
              </a:defRPr>
            </a:lvl1pPr>
          </a:lstStyle>
          <a:p>
            <a:pPr marL="0" indent="0" algn="ctr">
              <a:buNone/>
            </a:pPr>
            <a:r>
              <a:rPr lang="es-MX" sz="1200" i="1" dirty="0" err="1"/>
              <a:t>Details</a:t>
            </a:r>
            <a:r>
              <a:rPr lang="es-MX" sz="1200" i="1" dirty="0"/>
              <a:t> in the following slide</a:t>
            </a:r>
          </a:p>
        </p:txBody>
      </p:sp>
    </p:spTree>
    <p:extLst>
      <p:ext uri="{BB962C8B-B14F-4D97-AF65-F5344CB8AC3E}">
        <p14:creationId xmlns:p14="http://schemas.microsoft.com/office/powerpoint/2010/main" val="1230601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4">
            <a:extLst>
              <a:ext uri="{FF2B5EF4-FFF2-40B4-BE49-F238E27FC236}">
                <a16:creationId xmlns:a16="http://schemas.microsoft.com/office/drawing/2014/main" id="{AC8DEB2E-9AB5-D9E3-D4DA-2862878785AB}"/>
              </a:ext>
            </a:extLst>
          </p:cNvPr>
          <p:cNvPicPr>
            <a:picLocks noChangeAspect="1"/>
          </p:cNvPicPr>
          <p:nvPr/>
        </p:nvPicPr>
        <p:blipFill>
          <a:blip r:embed="rId3"/>
          <a:stretch>
            <a:fillRect/>
          </a:stretch>
        </p:blipFill>
        <p:spPr>
          <a:xfrm>
            <a:off x="6306206" y="4256400"/>
            <a:ext cx="576000" cy="576000"/>
          </a:xfrm>
          <a:prstGeom prst="rect">
            <a:avLst/>
          </a:prstGeom>
        </p:spPr>
      </p:pic>
      <p:pic>
        <p:nvPicPr>
          <p:cNvPr id="30" name="Imagen 56">
            <a:extLst>
              <a:ext uri="{FF2B5EF4-FFF2-40B4-BE49-F238E27FC236}">
                <a16:creationId xmlns:a16="http://schemas.microsoft.com/office/drawing/2014/main" id="{E1321F95-6D57-399B-9053-23BEA4A91FD3}"/>
              </a:ext>
            </a:extLst>
          </p:cNvPr>
          <p:cNvPicPr>
            <a:picLocks noChangeAspect="1"/>
          </p:cNvPicPr>
          <p:nvPr/>
        </p:nvPicPr>
        <p:blipFill>
          <a:blip r:embed="rId4"/>
          <a:stretch>
            <a:fillRect/>
          </a:stretch>
        </p:blipFill>
        <p:spPr>
          <a:xfrm>
            <a:off x="625821" y="4303524"/>
            <a:ext cx="943749" cy="959478"/>
          </a:xfrm>
          <a:prstGeom prst="rect">
            <a:avLst/>
          </a:prstGeom>
        </p:spPr>
      </p:pic>
      <p:pic>
        <p:nvPicPr>
          <p:cNvPr id="15" name="Picture 14">
            <a:extLst>
              <a:ext uri="{FF2B5EF4-FFF2-40B4-BE49-F238E27FC236}">
                <a16:creationId xmlns:a16="http://schemas.microsoft.com/office/drawing/2014/main" id="{0B4D8BB7-9E34-C1ED-1F2B-93E9ADCB1B6A}"/>
              </a:ext>
            </a:extLst>
          </p:cNvPr>
          <p:cNvPicPr>
            <a:picLocks noChangeAspect="1"/>
          </p:cNvPicPr>
          <p:nvPr/>
        </p:nvPicPr>
        <p:blipFill rotWithShape="1">
          <a:blip r:embed="rId5"/>
          <a:srcRect l="4870" t="2928" r="6377" b="8965"/>
          <a:stretch/>
        </p:blipFill>
        <p:spPr>
          <a:xfrm>
            <a:off x="5508045" y="2222173"/>
            <a:ext cx="882799" cy="852485"/>
          </a:xfrm>
          <a:prstGeom prst="ellipse">
            <a:avLst/>
          </a:prstGeom>
        </p:spPr>
      </p:pic>
      <p:pic>
        <p:nvPicPr>
          <p:cNvPr id="25" name="Picture 2" descr="Image result for bandera circular colombia">
            <a:extLst>
              <a:ext uri="{FF2B5EF4-FFF2-40B4-BE49-F238E27FC236}">
                <a16:creationId xmlns:a16="http://schemas.microsoft.com/office/drawing/2014/main" id="{654211EF-7D7C-BB20-BE1A-EE1B1B6AB167}"/>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411404" y="2205712"/>
            <a:ext cx="392388" cy="392388"/>
          </a:xfrm>
          <a:prstGeom prst="rect">
            <a:avLst/>
          </a:prstGeom>
          <a:noFill/>
          <a:extLst>
            <a:ext uri="{909E8E84-426E-40DD-AFC4-6F175D3DCCD1}">
              <a14:hiddenFill xmlns:a14="http://schemas.microsoft.com/office/drawing/2010/main">
                <a:solidFill>
                  <a:srgbClr val="FFFFFF"/>
                </a:solidFill>
              </a14:hiddenFill>
            </a:ext>
          </a:extLst>
        </p:spPr>
      </p:pic>
      <p:sp>
        <p:nvSpPr>
          <p:cNvPr id="66" name="CuadroTexto 65">
            <a:extLst>
              <a:ext uri="{FF2B5EF4-FFF2-40B4-BE49-F238E27FC236}">
                <a16:creationId xmlns:a16="http://schemas.microsoft.com/office/drawing/2014/main" id="{3F6086B0-BE7F-4FAD-879A-7162A26ACC1A}"/>
              </a:ext>
            </a:extLst>
          </p:cNvPr>
          <p:cNvSpPr txBox="1"/>
          <p:nvPr/>
        </p:nvSpPr>
        <p:spPr>
          <a:xfrm>
            <a:off x="71772" y="6441786"/>
            <a:ext cx="4582877" cy="215444"/>
          </a:xfrm>
          <a:prstGeom prst="rect">
            <a:avLst/>
          </a:prstGeom>
          <a:noFill/>
        </p:spPr>
        <p:txBody>
          <a:bodyPr wrap="square">
            <a:spAutoFit/>
          </a:bodyPr>
          <a:lstStyle>
            <a:defPPr>
              <a:defRPr lang="en-US"/>
            </a:defPPr>
            <a:lvl1pPr marL="285750" indent="-285750">
              <a:buClr>
                <a:srgbClr val="00B050"/>
              </a:buClr>
              <a:buFont typeface="Wingdings" panose="05000000000000000000" pitchFamily="2" charset="2"/>
              <a:buChar char="§"/>
              <a:defRPr sz="1400">
                <a:solidFill>
                  <a:srgbClr val="13294F"/>
                </a:solidFill>
              </a:defRPr>
            </a:lvl1pPr>
          </a:lstStyle>
          <a:p>
            <a:pPr marL="0" marR="0" lvl="0" indent="0" algn="l" defTabSz="914400" rtl="0" eaLnBrk="1" fontAlgn="auto" latinLnBrk="0" hangingPunct="1">
              <a:lnSpc>
                <a:spcPct val="100000"/>
              </a:lnSpc>
              <a:spcBef>
                <a:spcPts val="0"/>
              </a:spcBef>
              <a:spcAft>
                <a:spcPts val="0"/>
              </a:spcAft>
              <a:buClr>
                <a:srgbClr val="00B050"/>
              </a:buClr>
              <a:buSzTx/>
              <a:buNone/>
              <a:tabLst/>
              <a:defRPr/>
            </a:pPr>
            <a:r>
              <a:rPr kumimoji="0" lang="en-US" sz="800" b="0" u="none" strike="noStrike" kern="1200" cap="none" spc="0" normalizeH="0" baseline="0" dirty="0">
                <a:ln>
                  <a:noFill/>
                </a:ln>
                <a:solidFill>
                  <a:prstClr val="black">
                    <a:lumMod val="65000"/>
                    <a:lumOff val="35000"/>
                  </a:prstClr>
                </a:solidFill>
                <a:effectLst/>
                <a:uLnTx/>
                <a:uFillTx/>
                <a:latin typeface="Calibri" panose="020F0502020204030204"/>
                <a:ea typeface="+mn-ea"/>
                <a:cs typeface="+mn-cs"/>
              </a:rPr>
              <a:t>* Currently participate as members of Investment and/or Technical Committee in AINDACK18 Fund</a:t>
            </a:r>
          </a:p>
        </p:txBody>
      </p:sp>
      <p:sp>
        <p:nvSpPr>
          <p:cNvPr id="3" name="CuadroTexto 2">
            <a:extLst>
              <a:ext uri="{FF2B5EF4-FFF2-40B4-BE49-F238E27FC236}">
                <a16:creationId xmlns:a16="http://schemas.microsoft.com/office/drawing/2014/main" id="{1BAE16D2-4C30-4528-99A9-0C106A94C84D}"/>
              </a:ext>
            </a:extLst>
          </p:cNvPr>
          <p:cNvSpPr txBox="1"/>
          <p:nvPr/>
        </p:nvSpPr>
        <p:spPr>
          <a:xfrm>
            <a:off x="329317" y="945865"/>
            <a:ext cx="11520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294F"/>
                </a:solidFill>
                <a:effectLst/>
                <a:uLnTx/>
                <a:uFillTx/>
                <a:latin typeface="Calibri (Body)"/>
                <a:ea typeface="+mn-ea"/>
                <a:cs typeface="+mn-cs"/>
              </a:rPr>
              <a:t>AINDA has incorporated independent members, with extensive experience in Mexico, Colombia, Chile, Europe, USA and Canada, in both the public and private sectors, who contribute to a rigorous decision-making process.</a:t>
            </a:r>
          </a:p>
        </p:txBody>
      </p:sp>
      <p:sp>
        <p:nvSpPr>
          <p:cNvPr id="32" name="Rectángulo 31">
            <a:extLst>
              <a:ext uri="{FF2B5EF4-FFF2-40B4-BE49-F238E27FC236}">
                <a16:creationId xmlns:a16="http://schemas.microsoft.com/office/drawing/2014/main" id="{AF1CD328-20ED-42D7-93DB-7B459BFC03C5}"/>
              </a:ext>
            </a:extLst>
          </p:cNvPr>
          <p:cNvSpPr/>
          <p:nvPr/>
        </p:nvSpPr>
        <p:spPr>
          <a:xfrm>
            <a:off x="9687065" y="1686910"/>
            <a:ext cx="1967138" cy="49343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ángulo 52">
            <a:extLst>
              <a:ext uri="{FF2B5EF4-FFF2-40B4-BE49-F238E27FC236}">
                <a16:creationId xmlns:a16="http://schemas.microsoft.com/office/drawing/2014/main" id="{A7679733-41A4-478E-94C6-3F3F1D02B983}"/>
              </a:ext>
            </a:extLst>
          </p:cNvPr>
          <p:cNvSpPr/>
          <p:nvPr/>
        </p:nvSpPr>
        <p:spPr>
          <a:xfrm>
            <a:off x="71772" y="1676276"/>
            <a:ext cx="9574397" cy="360000"/>
          </a:xfrm>
          <a:prstGeom prst="rect">
            <a:avLst/>
          </a:prstGeom>
          <a:solidFill>
            <a:srgbClr val="17386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a:ln>
                  <a:noFill/>
                </a:ln>
                <a:solidFill>
                  <a:prstClr val="white"/>
                </a:solidFill>
                <a:effectLst/>
                <a:uLnTx/>
                <a:uFillTx/>
                <a:latin typeface="Calibri" panose="020F0502020204030204"/>
                <a:ea typeface="+mn-ea"/>
                <a:cs typeface="+mn-cs"/>
              </a:rPr>
              <a:t>Independent Members</a:t>
            </a:r>
          </a:p>
        </p:txBody>
      </p:sp>
      <p:sp>
        <p:nvSpPr>
          <p:cNvPr id="59" name="TextBox 32">
            <a:extLst>
              <a:ext uri="{FF2B5EF4-FFF2-40B4-BE49-F238E27FC236}">
                <a16:creationId xmlns:a16="http://schemas.microsoft.com/office/drawing/2014/main" id="{F28B33E8-A02F-4677-9429-9D6E8F90174B}"/>
              </a:ext>
            </a:extLst>
          </p:cNvPr>
          <p:cNvSpPr txBox="1"/>
          <p:nvPr/>
        </p:nvSpPr>
        <p:spPr>
          <a:xfrm>
            <a:off x="10065162" y="1688236"/>
            <a:ext cx="121094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00"/>
              </a:spcBef>
              <a:spcAft>
                <a:spcPts val="100"/>
              </a:spcAft>
              <a:buClrTx/>
              <a:buSzTx/>
              <a:buFontTx/>
              <a:buNone/>
              <a:tabLst/>
              <a:defRPr/>
            </a:pPr>
            <a:r>
              <a:rPr kumimoji="0" lang="es-MX" sz="1800" b="1" i="0" u="none" strike="noStrike" kern="1200" cap="none" spc="0" normalizeH="0" baseline="0" noProof="0" dirty="0">
                <a:ln>
                  <a:noFill/>
                </a:ln>
                <a:solidFill>
                  <a:srgbClr val="00B050"/>
                </a:solidFill>
                <a:effectLst/>
                <a:uLnTx/>
                <a:uFillTx/>
                <a:latin typeface="Calibri" panose="020F0502020204030204"/>
                <a:ea typeface="+mn-ea"/>
                <a:cs typeface="+mn-cs"/>
              </a:rPr>
              <a:t>AINDA</a:t>
            </a:r>
          </a:p>
        </p:txBody>
      </p:sp>
      <p:sp>
        <p:nvSpPr>
          <p:cNvPr id="23" name="Marcador de número de diapositiva 5">
            <a:extLst>
              <a:ext uri="{FF2B5EF4-FFF2-40B4-BE49-F238E27FC236}">
                <a16:creationId xmlns:a16="http://schemas.microsoft.com/office/drawing/2014/main" id="{5CC0E95E-ED57-EDB1-E26F-B765C0936889}"/>
              </a:ext>
            </a:extLst>
          </p:cNvPr>
          <p:cNvSpPr>
            <a:spLocks noGrp="1"/>
          </p:cNvSpPr>
          <p:nvPr>
            <p:ph type="sldNum" sz="quarter" idx="12"/>
          </p:nvPr>
        </p:nvSpPr>
        <p:spPr>
          <a:xfrm>
            <a:off x="9292497" y="647780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1969DE-D155-4290-A1C5-98AF1F200E92}"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4" name="Rectángulo 52">
            <a:extLst>
              <a:ext uri="{FF2B5EF4-FFF2-40B4-BE49-F238E27FC236}">
                <a16:creationId xmlns:a16="http://schemas.microsoft.com/office/drawing/2014/main" id="{B95723C4-B474-8D1E-18CE-80B174FBEE89}"/>
              </a:ext>
            </a:extLst>
          </p:cNvPr>
          <p:cNvSpPr/>
          <p:nvPr/>
        </p:nvSpPr>
        <p:spPr>
          <a:xfrm>
            <a:off x="9687065" y="1676276"/>
            <a:ext cx="1967138" cy="360000"/>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white"/>
                </a:solidFill>
                <a:effectLst/>
                <a:uLnTx/>
                <a:uFillTx/>
                <a:latin typeface="Calibri" panose="020F0502020204030204"/>
                <a:ea typeface="+mn-ea"/>
                <a:cs typeface="+mn-cs"/>
              </a:rPr>
              <a:t>AINDA</a:t>
            </a:r>
          </a:p>
        </p:txBody>
      </p:sp>
      <p:sp>
        <p:nvSpPr>
          <p:cNvPr id="40" name="TextBox 39">
            <a:extLst>
              <a:ext uri="{FF2B5EF4-FFF2-40B4-BE49-F238E27FC236}">
                <a16:creationId xmlns:a16="http://schemas.microsoft.com/office/drawing/2014/main" id="{DB35F104-F10B-D61A-9C12-53AB5090903D}"/>
              </a:ext>
            </a:extLst>
          </p:cNvPr>
          <p:cNvSpPr txBox="1"/>
          <p:nvPr/>
        </p:nvSpPr>
        <p:spPr>
          <a:xfrm>
            <a:off x="-248413" y="3191173"/>
            <a:ext cx="288000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sz="16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Fernando Gómez-Mont*</a:t>
            </a:r>
          </a:p>
        </p:txBody>
      </p:sp>
      <p:sp>
        <p:nvSpPr>
          <p:cNvPr id="42" name="TextBox 41">
            <a:extLst>
              <a:ext uri="{FF2B5EF4-FFF2-40B4-BE49-F238E27FC236}">
                <a16:creationId xmlns:a16="http://schemas.microsoft.com/office/drawing/2014/main" id="{A3851425-445E-45CE-DEE7-BCD81D17A355}"/>
              </a:ext>
            </a:extLst>
          </p:cNvPr>
          <p:cNvSpPr txBox="1"/>
          <p:nvPr/>
        </p:nvSpPr>
        <p:spPr>
          <a:xfrm>
            <a:off x="7027394" y="5303583"/>
            <a:ext cx="288000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sz="16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Louis Ranger*</a:t>
            </a:r>
          </a:p>
        </p:txBody>
      </p:sp>
      <p:sp>
        <p:nvSpPr>
          <p:cNvPr id="61" name="TextBox 60">
            <a:extLst>
              <a:ext uri="{FF2B5EF4-FFF2-40B4-BE49-F238E27FC236}">
                <a16:creationId xmlns:a16="http://schemas.microsoft.com/office/drawing/2014/main" id="{D2BD2858-D2C9-4143-B067-E22094512C7D}"/>
              </a:ext>
            </a:extLst>
          </p:cNvPr>
          <p:cNvSpPr txBox="1"/>
          <p:nvPr/>
        </p:nvSpPr>
        <p:spPr>
          <a:xfrm>
            <a:off x="12520" y="3461521"/>
            <a:ext cx="2148358" cy="605294"/>
          </a:xfrm>
          <a:prstGeom prst="rect">
            <a:avLst/>
          </a:prstGeom>
          <a:noFill/>
        </p:spPr>
        <p:txBody>
          <a:bodyPr wrap="square">
            <a:spAutoFit/>
          </a:bodyPr>
          <a:lstStyle/>
          <a:p>
            <a:pPr marR="0" lvl="0" algn="ctr" defTabSz="914400" rtl="0" eaLnBrk="1" fontAlgn="auto" latinLnBrk="0" hangingPunct="1">
              <a:lnSpc>
                <a:spcPct val="100000"/>
              </a:lnSpc>
              <a:spcBef>
                <a:spcPts val="300"/>
              </a:spcBef>
              <a:spcAft>
                <a:spcPts val="100"/>
              </a:spcAft>
              <a:buClr>
                <a:srgbClr val="00B050"/>
              </a:buClr>
              <a:buSzTx/>
              <a:tabLst/>
              <a:defRPr/>
            </a:pPr>
            <a:r>
              <a:rPr kumimoji="0" lang="es-MX" sz="1000" b="1" i="0" u="none" strike="noStrike" kern="1200" cap="none" spc="0" normalizeH="0" baseline="0" dirty="0">
                <a:ln>
                  <a:noFill/>
                </a:ln>
                <a:solidFill>
                  <a:prstClr val="black"/>
                </a:solidFill>
                <a:effectLst/>
                <a:uLnTx/>
                <a:uFillTx/>
                <a:latin typeface="Calibri" panose="020F0502020204030204"/>
                <a:ea typeface="+mn-ea"/>
                <a:cs typeface="+mn-cs"/>
                <a:sym typeface="Helvetica"/>
              </a:rPr>
              <a:t>Minister of the Interior</a:t>
            </a:r>
          </a:p>
          <a:p>
            <a:pPr algn="ctr">
              <a:spcBef>
                <a:spcPts val="300"/>
              </a:spcBef>
              <a:spcAft>
                <a:spcPts val="100"/>
              </a:spcAft>
              <a:buClr>
                <a:srgbClr val="00B050"/>
              </a:buClr>
              <a:defRPr/>
            </a:pPr>
            <a:r>
              <a:rPr kumimoji="0" lang="es-MX" sz="1000" b="1" i="0" u="none" strike="noStrike" kern="1200" cap="none" spc="0" normalizeH="0" baseline="0" noProof="0" dirty="0">
                <a:ln>
                  <a:noFill/>
                </a:ln>
                <a:solidFill>
                  <a:prstClr val="black"/>
                </a:solidFill>
                <a:effectLst/>
                <a:uLnTx/>
                <a:uFillTx/>
                <a:latin typeface="+mn-lt"/>
                <a:ea typeface="+mn-ea"/>
                <a:cs typeface="+mn-cs"/>
                <a:sym typeface="Helvetica"/>
              </a:rPr>
              <a:t>Partner, Zinser, Esponda </a:t>
            </a:r>
            <a:br>
              <a:rPr kumimoji="0" lang="es-MX" sz="1000" b="1" i="0" u="none" strike="noStrike" kern="1200" cap="none" spc="0" normalizeH="0" baseline="0" noProof="0" dirty="0">
                <a:ln>
                  <a:noFill/>
                </a:ln>
                <a:solidFill>
                  <a:prstClr val="black"/>
                </a:solidFill>
                <a:effectLst/>
                <a:uLnTx/>
                <a:uFillTx/>
                <a:latin typeface="+mn-lt"/>
                <a:ea typeface="+mn-ea"/>
                <a:cs typeface="+mn-cs"/>
                <a:sym typeface="Helvetica"/>
              </a:rPr>
            </a:br>
            <a:r>
              <a:rPr kumimoji="0" lang="es-MX" sz="1000" b="1" i="0" u="none" strike="noStrike" kern="1200" cap="none" spc="0" normalizeH="0" baseline="0" noProof="0" dirty="0">
                <a:ln>
                  <a:noFill/>
                </a:ln>
                <a:solidFill>
                  <a:prstClr val="black"/>
                </a:solidFill>
                <a:effectLst/>
                <a:uLnTx/>
                <a:uFillTx/>
                <a:latin typeface="+mn-lt"/>
                <a:ea typeface="+mn-ea"/>
                <a:cs typeface="+mn-cs"/>
                <a:sym typeface="Helvetica"/>
              </a:rPr>
              <a:t>and Gomez-Mont</a:t>
            </a:r>
          </a:p>
        </p:txBody>
      </p:sp>
      <p:sp>
        <p:nvSpPr>
          <p:cNvPr id="62" name="TextBox 61">
            <a:extLst>
              <a:ext uri="{FF2B5EF4-FFF2-40B4-BE49-F238E27FC236}">
                <a16:creationId xmlns:a16="http://schemas.microsoft.com/office/drawing/2014/main" id="{FE9CEBAB-3C48-AB9E-AF06-128C2FA3EB6A}"/>
              </a:ext>
            </a:extLst>
          </p:cNvPr>
          <p:cNvSpPr txBox="1"/>
          <p:nvPr/>
        </p:nvSpPr>
        <p:spPr>
          <a:xfrm>
            <a:off x="2071889" y="5558032"/>
            <a:ext cx="2876976" cy="656590"/>
          </a:xfrm>
          <a:prstGeom prst="rect">
            <a:avLst/>
          </a:prstGeom>
          <a:noFill/>
        </p:spPr>
        <p:txBody>
          <a:bodyPr wrap="square">
            <a:spAutoFit/>
          </a:bodyPr>
          <a:lstStyle/>
          <a:p>
            <a:pPr marR="0" lvl="0" algn="ctr" defTabSz="914400" rtl="0" eaLnBrk="1" fontAlgn="auto" latinLnBrk="0" hangingPunct="1">
              <a:lnSpc>
                <a:spcPct val="100000"/>
              </a:lnSpc>
              <a:spcBef>
                <a:spcPts val="300"/>
              </a:spcBef>
              <a:spcAft>
                <a:spcPts val="100"/>
              </a:spcAft>
              <a:buClr>
                <a:srgbClr val="00B050"/>
              </a:buClr>
              <a:buSzTx/>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a:rPr>
              <a:t>CSO, CAG Holdings, a Carlyle Company </a:t>
            </a:r>
          </a:p>
          <a:p>
            <a:pPr algn="ctr">
              <a:spcBef>
                <a:spcPts val="300"/>
              </a:spcBef>
              <a:spcAft>
                <a:spcPts val="100"/>
              </a:spcAft>
              <a:buClr>
                <a:srgbClr val="00B050"/>
              </a:buClr>
              <a:defRPr/>
            </a:pPr>
            <a:r>
              <a:rPr lang="en-US" sz="1000" b="1" dirty="0">
                <a:solidFill>
                  <a:prstClr val="black"/>
                </a:solidFill>
                <a:latin typeface="Calibri" panose="020F0502020204030204"/>
                <a:sym typeface="Helvetica"/>
              </a:rPr>
              <a:t>DC&amp;O Director, </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a:rPr>
              <a:t>Denver Airport</a:t>
            </a:r>
          </a:p>
          <a:p>
            <a:pPr marR="0" lvl="0" algn="ctr" defTabSz="914400" rtl="0" eaLnBrk="1" fontAlgn="auto" latinLnBrk="0" hangingPunct="1">
              <a:lnSpc>
                <a:spcPct val="100000"/>
              </a:lnSpc>
              <a:spcBef>
                <a:spcPts val="300"/>
              </a:spcBef>
              <a:spcAft>
                <a:spcPts val="100"/>
              </a:spcAft>
              <a:buClr>
                <a:srgbClr val="00B050"/>
              </a:buClr>
              <a:buSzTx/>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a:rPr>
              <a:t>CEO, Chicago O’Hare Airport</a:t>
            </a:r>
          </a:p>
        </p:txBody>
      </p:sp>
      <p:sp>
        <p:nvSpPr>
          <p:cNvPr id="64" name="TextBox 63">
            <a:extLst>
              <a:ext uri="{FF2B5EF4-FFF2-40B4-BE49-F238E27FC236}">
                <a16:creationId xmlns:a16="http://schemas.microsoft.com/office/drawing/2014/main" id="{0A998B32-419D-B747-9FF6-4D61EB37C253}"/>
              </a:ext>
            </a:extLst>
          </p:cNvPr>
          <p:cNvSpPr txBox="1"/>
          <p:nvPr/>
        </p:nvSpPr>
        <p:spPr>
          <a:xfrm>
            <a:off x="-114603" y="5303583"/>
            <a:ext cx="288000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sz="16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José Antonio González Anaya*</a:t>
            </a:r>
          </a:p>
        </p:txBody>
      </p:sp>
      <p:sp>
        <p:nvSpPr>
          <p:cNvPr id="65" name="TextBox 64">
            <a:extLst>
              <a:ext uri="{FF2B5EF4-FFF2-40B4-BE49-F238E27FC236}">
                <a16:creationId xmlns:a16="http://schemas.microsoft.com/office/drawing/2014/main" id="{44C87B1F-20D9-5D5B-3015-BA492B7F501D}"/>
              </a:ext>
            </a:extLst>
          </p:cNvPr>
          <p:cNvSpPr txBox="1"/>
          <p:nvPr/>
        </p:nvSpPr>
        <p:spPr>
          <a:xfrm>
            <a:off x="6893658" y="3191153"/>
            <a:ext cx="288000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sz="16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Gloria Hutt Hesse</a:t>
            </a:r>
          </a:p>
        </p:txBody>
      </p:sp>
      <p:sp>
        <p:nvSpPr>
          <p:cNvPr id="67" name="TextBox 66">
            <a:extLst>
              <a:ext uri="{FF2B5EF4-FFF2-40B4-BE49-F238E27FC236}">
                <a16:creationId xmlns:a16="http://schemas.microsoft.com/office/drawing/2014/main" id="{0F4A6CD4-B8A6-A6E4-373C-62A5D1492DCF}"/>
              </a:ext>
            </a:extLst>
          </p:cNvPr>
          <p:cNvSpPr txBox="1"/>
          <p:nvPr/>
        </p:nvSpPr>
        <p:spPr>
          <a:xfrm>
            <a:off x="-324962" y="5558032"/>
            <a:ext cx="2876976" cy="656590"/>
          </a:xfrm>
          <a:prstGeom prst="rect">
            <a:avLst/>
          </a:prstGeom>
          <a:noFill/>
        </p:spPr>
        <p:txBody>
          <a:bodyPr wrap="square">
            <a:spAutoFit/>
          </a:bodyPr>
          <a:lstStyle/>
          <a:p>
            <a:pPr marR="0" lvl="0" algn="ctr" defTabSz="914400" rtl="0" eaLnBrk="1" fontAlgn="auto" latinLnBrk="0" hangingPunct="1">
              <a:lnSpc>
                <a:spcPct val="100000"/>
              </a:lnSpc>
              <a:spcBef>
                <a:spcPts val="300"/>
              </a:spcBef>
              <a:spcAft>
                <a:spcPts val="100"/>
              </a:spcAft>
              <a:buClr>
                <a:srgbClr val="00B050"/>
              </a:buClr>
              <a:buSzTx/>
              <a:tabLst/>
              <a:defRPr/>
            </a:pPr>
            <a:r>
              <a:rPr kumimoji="0" lang="es-MX" sz="10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a:rPr>
              <a:t>CEO IZZI</a:t>
            </a:r>
          </a:p>
          <a:p>
            <a:pPr marR="0" lvl="0" algn="ctr" defTabSz="914400" rtl="0" eaLnBrk="1" fontAlgn="auto" latinLnBrk="0" hangingPunct="1">
              <a:lnSpc>
                <a:spcPct val="100000"/>
              </a:lnSpc>
              <a:spcBef>
                <a:spcPts val="300"/>
              </a:spcBef>
              <a:spcAft>
                <a:spcPts val="100"/>
              </a:spcAft>
              <a:buClr>
                <a:srgbClr val="00B050"/>
              </a:buClr>
              <a:buSzTx/>
              <a:tabLst/>
              <a:defRPr/>
            </a:pPr>
            <a:r>
              <a:rPr kumimoji="0" lang="en-US" sz="1000" b="1" i="0" u="none" strike="noStrike" kern="1200" cap="none" spc="0" normalizeH="0" baseline="0" dirty="0">
                <a:ln>
                  <a:noFill/>
                </a:ln>
                <a:solidFill>
                  <a:prstClr val="black"/>
                </a:solidFill>
                <a:effectLst/>
                <a:uLnTx/>
                <a:uFillTx/>
                <a:latin typeface="Calibri" panose="020F0502020204030204"/>
                <a:ea typeface="+mn-ea"/>
                <a:cs typeface="+mn-cs"/>
                <a:sym typeface="Helvetica"/>
              </a:rPr>
              <a:t>Minister of Finance</a:t>
            </a:r>
          </a:p>
          <a:p>
            <a:pPr marR="0" lvl="0" algn="ctr" defTabSz="914400" rtl="0" eaLnBrk="1" fontAlgn="auto" latinLnBrk="0" hangingPunct="1">
              <a:lnSpc>
                <a:spcPct val="100000"/>
              </a:lnSpc>
              <a:spcBef>
                <a:spcPts val="300"/>
              </a:spcBef>
              <a:spcAft>
                <a:spcPts val="100"/>
              </a:spcAft>
              <a:buClr>
                <a:srgbClr val="00B050"/>
              </a:buClr>
              <a:buSzTx/>
              <a:tabLst/>
              <a:defRPr/>
            </a:pPr>
            <a:r>
              <a:rPr kumimoji="0" lang="es-MX" sz="10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a:rPr>
              <a:t>CEO, PEMEX </a:t>
            </a:r>
          </a:p>
        </p:txBody>
      </p:sp>
      <p:sp>
        <p:nvSpPr>
          <p:cNvPr id="68" name="TextBox 67">
            <a:extLst>
              <a:ext uri="{FF2B5EF4-FFF2-40B4-BE49-F238E27FC236}">
                <a16:creationId xmlns:a16="http://schemas.microsoft.com/office/drawing/2014/main" id="{13C07FDF-57F7-82D2-F559-9534C85E11B8}"/>
              </a:ext>
            </a:extLst>
          </p:cNvPr>
          <p:cNvSpPr txBox="1"/>
          <p:nvPr/>
        </p:nvSpPr>
        <p:spPr>
          <a:xfrm>
            <a:off x="6850494" y="3461521"/>
            <a:ext cx="2876976" cy="605294"/>
          </a:xfrm>
          <a:prstGeom prst="rect">
            <a:avLst/>
          </a:prstGeom>
          <a:noFill/>
        </p:spPr>
        <p:txBody>
          <a:bodyPr wrap="square">
            <a:spAutoFit/>
          </a:bodyPr>
          <a:lstStyle/>
          <a:p>
            <a:pPr marR="0" lvl="0" algn="ctr" defTabSz="914400" rtl="0" eaLnBrk="1" fontAlgn="auto" latinLnBrk="0" hangingPunct="1">
              <a:lnSpc>
                <a:spcPct val="100000"/>
              </a:lnSpc>
              <a:spcBef>
                <a:spcPts val="300"/>
              </a:spcBef>
              <a:spcAft>
                <a:spcPts val="100"/>
              </a:spcAft>
              <a:buClr>
                <a:srgbClr val="00B050"/>
              </a:buClr>
              <a:buSzTx/>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a:rPr>
              <a:t>Minister of Transport </a:t>
            </a:r>
            <a:b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a:rPr>
            </a:b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a:rPr>
              <a:t>and Telecommunications</a:t>
            </a:r>
          </a:p>
          <a:p>
            <a:pPr marR="0" lvl="0" algn="ctr" defTabSz="914400" rtl="0" eaLnBrk="1" fontAlgn="auto" latinLnBrk="0" hangingPunct="1">
              <a:lnSpc>
                <a:spcPct val="100000"/>
              </a:lnSpc>
              <a:spcBef>
                <a:spcPts val="300"/>
              </a:spcBef>
              <a:spcAft>
                <a:spcPts val="100"/>
              </a:spcAft>
              <a:buClr>
                <a:srgbClr val="00B050"/>
              </a:buClr>
              <a:buSzTx/>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a:rPr>
              <a:t>Steer Davies </a:t>
            </a: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sym typeface="Helvetica"/>
              </a:rPr>
              <a:t>Gleave</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a:rPr>
              <a:t>, </a:t>
            </a: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sym typeface="Helvetica"/>
              </a:rPr>
              <a:t>LatAm</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a:rPr>
              <a:t> Director</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2E790D6-9392-A994-E201-5C7A3B28A472}"/>
              </a:ext>
            </a:extLst>
          </p:cNvPr>
          <p:cNvSpPr txBox="1"/>
          <p:nvPr/>
        </p:nvSpPr>
        <p:spPr>
          <a:xfrm>
            <a:off x="2091718" y="3192448"/>
            <a:ext cx="288000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sz="16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Enrique Barón Crespo*</a:t>
            </a:r>
          </a:p>
        </p:txBody>
      </p:sp>
      <p:sp>
        <p:nvSpPr>
          <p:cNvPr id="74" name="TextBox 73">
            <a:extLst>
              <a:ext uri="{FF2B5EF4-FFF2-40B4-BE49-F238E27FC236}">
                <a16:creationId xmlns:a16="http://schemas.microsoft.com/office/drawing/2014/main" id="{56CEA3ED-B4FD-9B3C-E70F-0C9ACAFE9425}"/>
              </a:ext>
            </a:extLst>
          </p:cNvPr>
          <p:cNvSpPr txBox="1"/>
          <p:nvPr/>
        </p:nvSpPr>
        <p:spPr>
          <a:xfrm>
            <a:off x="1979222" y="3452577"/>
            <a:ext cx="2941265" cy="605294"/>
          </a:xfrm>
          <a:prstGeom prst="rect">
            <a:avLst/>
          </a:prstGeom>
          <a:noFill/>
        </p:spPr>
        <p:txBody>
          <a:bodyPr wrap="square">
            <a:spAutoFit/>
          </a:bodyPr>
          <a:lstStyle/>
          <a:p>
            <a:pPr algn="ctr">
              <a:spcBef>
                <a:spcPts val="300"/>
              </a:spcBef>
              <a:spcAft>
                <a:spcPts val="100"/>
              </a:spcAft>
              <a:buClr>
                <a:srgbClr val="00B050"/>
              </a:buClr>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a:rPr>
              <a:t>President, European Parliament</a:t>
            </a:r>
            <a:endParaRPr kumimoji="0" lang="es-MX" sz="10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a:endParaRPr>
          </a:p>
          <a:p>
            <a:pPr marR="0" lvl="0" algn="ctr" defTabSz="914400" rtl="0" eaLnBrk="1" fontAlgn="auto" latinLnBrk="0" hangingPunct="1">
              <a:lnSpc>
                <a:spcPct val="100000"/>
              </a:lnSpc>
              <a:spcBef>
                <a:spcPts val="300"/>
              </a:spcBef>
              <a:spcAft>
                <a:spcPts val="100"/>
              </a:spcAft>
              <a:buClr>
                <a:srgbClr val="00B050"/>
              </a:buClr>
              <a:buSzTx/>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a:rPr>
              <a:t>Minister of Transportation, Tourism</a:t>
            </a:r>
            <a:b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a:rPr>
            </a:b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a:rPr>
              <a:t>and Communications</a:t>
            </a:r>
          </a:p>
        </p:txBody>
      </p:sp>
      <p:sp>
        <p:nvSpPr>
          <p:cNvPr id="76" name="Shape 400" descr="TextBox 37">
            <a:extLst>
              <a:ext uri="{FF2B5EF4-FFF2-40B4-BE49-F238E27FC236}">
                <a16:creationId xmlns:a16="http://schemas.microsoft.com/office/drawing/2014/main" id="{E91A2AAE-5400-203E-ACB1-FAA7D26FA120}"/>
              </a:ext>
            </a:extLst>
          </p:cNvPr>
          <p:cNvSpPr/>
          <p:nvPr/>
        </p:nvSpPr>
        <p:spPr>
          <a:xfrm>
            <a:off x="2800223" y="209896"/>
            <a:ext cx="5068769" cy="477054"/>
          </a:xfrm>
          <a:prstGeom prst="rect">
            <a:avLst/>
          </a:prstGeom>
          <a:ln w="25400">
            <a:miter lim="400000"/>
          </a:ln>
          <a:extLst>
            <a:ext uri="{C572A759-6A51-4108-AA02-DFA0A04FC94B}">
              <ma14:wrappingTextBoxFlag xmlns:ma14="http://schemas.microsoft.com/office/mac/drawingml/2011/main" xmlns="" val="1"/>
            </a:ext>
          </a:extLst>
        </p:spPr>
        <p:txBody>
          <a:bodyPr wrap="none" tIns="45720" bIns="45720">
            <a:noAutofit/>
          </a:bodyPr>
          <a:lstStyle>
            <a:lvl1pPr algn="ctr">
              <a:defRPr sz="5000">
                <a:solidFill>
                  <a:srgbClr val="FFFFFF"/>
                </a:solidFill>
                <a:latin typeface="Helvetica Light"/>
                <a:ea typeface="Helvetica Light"/>
                <a:cs typeface="Helvetica Light"/>
                <a:sym typeface="Helvetica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FFFF"/>
                </a:solidFill>
                <a:effectLst/>
                <a:uLnTx/>
                <a:uFillTx/>
                <a:latin typeface="Helvetica Light"/>
                <a:sym typeface="Helvetica Light"/>
              </a:rPr>
              <a:t>Investment and Technical Committees – Independent</a:t>
            </a:r>
            <a:r>
              <a:rPr lang="en-US" sz="2500" dirty="0"/>
              <a:t> members</a:t>
            </a:r>
            <a:endParaRPr kumimoji="0" lang="en-US" sz="2500" b="0" i="0" u="none" strike="noStrike" kern="1200" cap="none" spc="0" normalizeH="0" baseline="0" noProof="0" dirty="0">
              <a:ln>
                <a:noFill/>
              </a:ln>
              <a:solidFill>
                <a:srgbClr val="FFFFFF"/>
              </a:solidFill>
              <a:effectLst/>
              <a:uLnTx/>
              <a:uFillTx/>
              <a:latin typeface="Helvetica Light"/>
              <a:sym typeface="Helvetica Light"/>
            </a:endParaRPr>
          </a:p>
        </p:txBody>
      </p:sp>
      <p:pic>
        <p:nvPicPr>
          <p:cNvPr id="50" name="Imagen 49">
            <a:extLst>
              <a:ext uri="{FF2B5EF4-FFF2-40B4-BE49-F238E27FC236}">
                <a16:creationId xmlns:a16="http://schemas.microsoft.com/office/drawing/2014/main" id="{8C7BE107-EFBE-544C-B578-9D703BE04F8C}"/>
              </a:ext>
            </a:extLst>
          </p:cNvPr>
          <p:cNvPicPr>
            <a:picLocks/>
          </p:cNvPicPr>
          <p:nvPr/>
        </p:nvPicPr>
        <p:blipFill>
          <a:blip r:embed="rId7"/>
          <a:stretch>
            <a:fillRect/>
          </a:stretch>
        </p:blipFill>
        <p:spPr>
          <a:xfrm>
            <a:off x="10341234" y="3019885"/>
            <a:ext cx="658800" cy="604800"/>
          </a:xfrm>
          <a:prstGeom prst="rect">
            <a:avLst/>
          </a:prstGeom>
        </p:spPr>
      </p:pic>
      <p:sp>
        <p:nvSpPr>
          <p:cNvPr id="55" name="CuadroTexto 54">
            <a:extLst>
              <a:ext uri="{FF2B5EF4-FFF2-40B4-BE49-F238E27FC236}">
                <a16:creationId xmlns:a16="http://schemas.microsoft.com/office/drawing/2014/main" id="{9E82F5A7-93F1-194E-B5C9-2E4F98D0F94F}"/>
              </a:ext>
            </a:extLst>
          </p:cNvPr>
          <p:cNvSpPr txBox="1"/>
          <p:nvPr/>
        </p:nvSpPr>
        <p:spPr>
          <a:xfrm>
            <a:off x="9925912" y="3624726"/>
            <a:ext cx="148944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73862"/>
                </a:solidFill>
                <a:effectLst/>
                <a:uLnTx/>
                <a:uFillTx/>
                <a:latin typeface="Calibri" panose="020F0502020204030204"/>
                <a:ea typeface="+mn-ea"/>
                <a:cs typeface="+mn-cs"/>
              </a:rPr>
              <a:t>Juan Carlos Echeverry</a:t>
            </a:r>
          </a:p>
        </p:txBody>
      </p:sp>
      <p:sp>
        <p:nvSpPr>
          <p:cNvPr id="60" name="CuadroTexto 59">
            <a:extLst>
              <a:ext uri="{FF2B5EF4-FFF2-40B4-BE49-F238E27FC236}">
                <a16:creationId xmlns:a16="http://schemas.microsoft.com/office/drawing/2014/main" id="{2064763E-DF9D-7A42-8063-F2F6640E3E8C}"/>
              </a:ext>
            </a:extLst>
          </p:cNvPr>
          <p:cNvSpPr txBox="1"/>
          <p:nvPr/>
        </p:nvSpPr>
        <p:spPr>
          <a:xfrm>
            <a:off x="9925912" y="5466623"/>
            <a:ext cx="1489444"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73862"/>
                </a:solidFill>
                <a:effectLst/>
                <a:uLnTx/>
                <a:uFillTx/>
                <a:latin typeface="Calibri" panose="020F0502020204030204"/>
                <a:ea typeface="+mn-ea"/>
                <a:cs typeface="+mn-cs"/>
              </a:rPr>
              <a:t>Gabriel Cerdio*</a:t>
            </a:r>
          </a:p>
        </p:txBody>
      </p:sp>
      <p:sp>
        <p:nvSpPr>
          <p:cNvPr id="69" name="CuadroTexto 68">
            <a:extLst>
              <a:ext uri="{FF2B5EF4-FFF2-40B4-BE49-F238E27FC236}">
                <a16:creationId xmlns:a16="http://schemas.microsoft.com/office/drawing/2014/main" id="{31EB48EA-0DEB-3541-A6FE-A782E85A0505}"/>
              </a:ext>
            </a:extLst>
          </p:cNvPr>
          <p:cNvSpPr txBox="1"/>
          <p:nvPr/>
        </p:nvSpPr>
        <p:spPr>
          <a:xfrm>
            <a:off x="9925912" y="6356732"/>
            <a:ext cx="1489444"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73862"/>
                </a:solidFill>
                <a:effectLst/>
                <a:uLnTx/>
                <a:uFillTx/>
                <a:latin typeface="Calibri" panose="020F0502020204030204"/>
                <a:ea typeface="+mn-ea"/>
                <a:cs typeface="+mn-cs"/>
              </a:rPr>
              <a:t>Tessy Rivera *</a:t>
            </a:r>
          </a:p>
        </p:txBody>
      </p:sp>
      <p:sp>
        <p:nvSpPr>
          <p:cNvPr id="75" name="CuadroTexto 74">
            <a:extLst>
              <a:ext uri="{FF2B5EF4-FFF2-40B4-BE49-F238E27FC236}">
                <a16:creationId xmlns:a16="http://schemas.microsoft.com/office/drawing/2014/main" id="{DBDE92B4-B241-994D-92AA-A290EB1A9BDA}"/>
              </a:ext>
            </a:extLst>
          </p:cNvPr>
          <p:cNvSpPr txBox="1"/>
          <p:nvPr/>
        </p:nvSpPr>
        <p:spPr>
          <a:xfrm>
            <a:off x="9814151" y="4536858"/>
            <a:ext cx="1728291"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73862"/>
                </a:solidFill>
                <a:effectLst/>
                <a:uLnTx/>
                <a:uFillTx/>
                <a:latin typeface="Calibri" panose="020F0502020204030204"/>
                <a:ea typeface="+mn-ea"/>
                <a:cs typeface="+mn-cs"/>
              </a:rPr>
              <a:t>Manuel Rodríguez Arregui* </a:t>
            </a:r>
          </a:p>
        </p:txBody>
      </p:sp>
      <p:pic>
        <p:nvPicPr>
          <p:cNvPr id="78" name="Imagen 77">
            <a:extLst>
              <a:ext uri="{FF2B5EF4-FFF2-40B4-BE49-F238E27FC236}">
                <a16:creationId xmlns:a16="http://schemas.microsoft.com/office/drawing/2014/main" id="{279C15C5-2EBA-5643-A721-1051B1536F56}"/>
              </a:ext>
            </a:extLst>
          </p:cNvPr>
          <p:cNvPicPr>
            <a:picLocks/>
          </p:cNvPicPr>
          <p:nvPr/>
        </p:nvPicPr>
        <p:blipFill>
          <a:blip r:embed="rId8"/>
          <a:stretch>
            <a:fillRect/>
          </a:stretch>
        </p:blipFill>
        <p:spPr>
          <a:xfrm>
            <a:off x="10341234" y="3926271"/>
            <a:ext cx="658800" cy="604800"/>
          </a:xfrm>
          <a:prstGeom prst="rect">
            <a:avLst/>
          </a:prstGeom>
        </p:spPr>
      </p:pic>
      <p:pic>
        <p:nvPicPr>
          <p:cNvPr id="79" name="Imagen 78">
            <a:extLst>
              <a:ext uri="{FF2B5EF4-FFF2-40B4-BE49-F238E27FC236}">
                <a16:creationId xmlns:a16="http://schemas.microsoft.com/office/drawing/2014/main" id="{D552683A-ED1A-1448-B5CA-F29CFA05FEE6}"/>
              </a:ext>
            </a:extLst>
          </p:cNvPr>
          <p:cNvPicPr>
            <a:picLocks/>
          </p:cNvPicPr>
          <p:nvPr/>
        </p:nvPicPr>
        <p:blipFill>
          <a:blip r:embed="rId9"/>
          <a:stretch>
            <a:fillRect/>
          </a:stretch>
        </p:blipFill>
        <p:spPr>
          <a:xfrm>
            <a:off x="10341234" y="4826026"/>
            <a:ext cx="658800" cy="633606"/>
          </a:xfrm>
          <a:prstGeom prst="ellipse">
            <a:avLst/>
          </a:prstGeom>
        </p:spPr>
      </p:pic>
      <p:pic>
        <p:nvPicPr>
          <p:cNvPr id="80" name="Imagen 79">
            <a:extLst>
              <a:ext uri="{FF2B5EF4-FFF2-40B4-BE49-F238E27FC236}">
                <a16:creationId xmlns:a16="http://schemas.microsoft.com/office/drawing/2014/main" id="{224DFAE8-D62D-E744-96E3-8B53A66EA8FE}"/>
              </a:ext>
            </a:extLst>
          </p:cNvPr>
          <p:cNvPicPr>
            <a:picLocks/>
          </p:cNvPicPr>
          <p:nvPr/>
        </p:nvPicPr>
        <p:blipFill>
          <a:blip r:embed="rId10"/>
          <a:stretch>
            <a:fillRect/>
          </a:stretch>
        </p:blipFill>
        <p:spPr>
          <a:xfrm>
            <a:off x="10340839" y="5753740"/>
            <a:ext cx="659590" cy="602992"/>
          </a:xfrm>
          <a:prstGeom prst="rect">
            <a:avLst/>
          </a:prstGeom>
        </p:spPr>
      </p:pic>
      <p:sp>
        <p:nvSpPr>
          <p:cNvPr id="82" name="CuadroTexto 81">
            <a:extLst>
              <a:ext uri="{FF2B5EF4-FFF2-40B4-BE49-F238E27FC236}">
                <a16:creationId xmlns:a16="http://schemas.microsoft.com/office/drawing/2014/main" id="{274AFED3-BEC6-9449-AE14-6B50B5369107}"/>
              </a:ext>
            </a:extLst>
          </p:cNvPr>
          <p:cNvSpPr txBox="1"/>
          <p:nvPr/>
        </p:nvSpPr>
        <p:spPr>
          <a:xfrm>
            <a:off x="9925912" y="2769954"/>
            <a:ext cx="1489444"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73862"/>
                </a:solidFill>
                <a:effectLst/>
                <a:uLnTx/>
                <a:uFillTx/>
                <a:latin typeface="Calibri" panose="020F0502020204030204"/>
                <a:ea typeface="+mn-ea"/>
                <a:cs typeface="+mn-cs"/>
              </a:rPr>
              <a:t>Oscar de Buen*</a:t>
            </a:r>
          </a:p>
        </p:txBody>
      </p:sp>
      <p:grpSp>
        <p:nvGrpSpPr>
          <p:cNvPr id="10" name="Grupo 9">
            <a:extLst>
              <a:ext uri="{FF2B5EF4-FFF2-40B4-BE49-F238E27FC236}">
                <a16:creationId xmlns:a16="http://schemas.microsoft.com/office/drawing/2014/main" id="{A0068A98-0660-40C0-AEC4-2BCCEFAB7DA8}"/>
              </a:ext>
            </a:extLst>
          </p:cNvPr>
          <p:cNvGrpSpPr/>
          <p:nvPr/>
        </p:nvGrpSpPr>
        <p:grpSpPr>
          <a:xfrm>
            <a:off x="616602" y="2120454"/>
            <a:ext cx="1417595" cy="1008000"/>
            <a:chOff x="1423190" y="2107456"/>
            <a:chExt cx="1417595" cy="1008000"/>
          </a:xfrm>
        </p:grpSpPr>
        <p:pic>
          <p:nvPicPr>
            <p:cNvPr id="28" name="Imagen 4">
              <a:extLst>
                <a:ext uri="{FF2B5EF4-FFF2-40B4-BE49-F238E27FC236}">
                  <a16:creationId xmlns:a16="http://schemas.microsoft.com/office/drawing/2014/main" id="{17A279EE-5A53-EA37-EBF3-A1CA0BADAB83}"/>
                </a:ext>
              </a:extLst>
            </p:cNvPr>
            <p:cNvPicPr>
              <a:picLocks noChangeAspect="1"/>
            </p:cNvPicPr>
            <p:nvPr/>
          </p:nvPicPr>
          <p:blipFill>
            <a:blip r:embed="rId3"/>
            <a:stretch>
              <a:fillRect/>
            </a:stretch>
          </p:blipFill>
          <p:spPr>
            <a:xfrm>
              <a:off x="2264785" y="2107456"/>
              <a:ext cx="576000" cy="576000"/>
            </a:xfrm>
            <a:prstGeom prst="rect">
              <a:avLst/>
            </a:prstGeom>
          </p:spPr>
        </p:pic>
        <p:pic>
          <p:nvPicPr>
            <p:cNvPr id="54" name="Imagen 53">
              <a:extLst>
                <a:ext uri="{FF2B5EF4-FFF2-40B4-BE49-F238E27FC236}">
                  <a16:creationId xmlns:a16="http://schemas.microsoft.com/office/drawing/2014/main" id="{E0E821EE-D0B6-4496-AC61-CF077DC26BA4}"/>
                </a:ext>
              </a:extLst>
            </p:cNvPr>
            <p:cNvPicPr>
              <a:picLocks noChangeAspect="1"/>
            </p:cNvPicPr>
            <p:nvPr/>
          </p:nvPicPr>
          <p:blipFill>
            <a:blip r:embed="rId11"/>
            <a:stretch>
              <a:fillRect/>
            </a:stretch>
          </p:blipFill>
          <p:spPr>
            <a:xfrm>
              <a:off x="1434232" y="2107456"/>
              <a:ext cx="991397" cy="1007920"/>
            </a:xfrm>
            <a:prstGeom prst="rect">
              <a:avLst/>
            </a:prstGeom>
          </p:spPr>
        </p:pic>
        <p:sp>
          <p:nvSpPr>
            <p:cNvPr id="51" name="Círculo: vacío 50">
              <a:extLst>
                <a:ext uri="{FF2B5EF4-FFF2-40B4-BE49-F238E27FC236}">
                  <a16:creationId xmlns:a16="http://schemas.microsoft.com/office/drawing/2014/main" id="{10F36424-C36C-468D-881A-820A47A2BEC7}"/>
                </a:ext>
              </a:extLst>
            </p:cNvPr>
            <p:cNvSpPr/>
            <p:nvPr/>
          </p:nvSpPr>
          <p:spPr>
            <a:xfrm>
              <a:off x="1423190" y="2107456"/>
              <a:ext cx="1008000" cy="1008000"/>
            </a:xfrm>
            <a:prstGeom prst="donut">
              <a:avLst>
                <a:gd name="adj" fmla="val 5576"/>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grpSp>
      <p:grpSp>
        <p:nvGrpSpPr>
          <p:cNvPr id="19" name="Grupo 18">
            <a:extLst>
              <a:ext uri="{FF2B5EF4-FFF2-40B4-BE49-F238E27FC236}">
                <a16:creationId xmlns:a16="http://schemas.microsoft.com/office/drawing/2014/main" id="{9F64060B-DC10-7F3A-59FA-77BBB3ECF948}"/>
              </a:ext>
            </a:extLst>
          </p:cNvPr>
          <p:cNvGrpSpPr/>
          <p:nvPr/>
        </p:nvGrpSpPr>
        <p:grpSpPr>
          <a:xfrm>
            <a:off x="3007991" y="2106846"/>
            <a:ext cx="3874952" cy="1020033"/>
            <a:chOff x="3670635" y="2106846"/>
            <a:chExt cx="3874952" cy="1020033"/>
          </a:xfrm>
        </p:grpSpPr>
        <p:pic>
          <p:nvPicPr>
            <p:cNvPr id="1028" name="Picture 4" descr="European Union Flag Badge - 5cm Dia Country Flags Pin Badges">
              <a:extLst>
                <a:ext uri="{FF2B5EF4-FFF2-40B4-BE49-F238E27FC236}">
                  <a16:creationId xmlns:a16="http://schemas.microsoft.com/office/drawing/2014/main" id="{C47DE886-7701-E6C3-92A5-92292C7D9D5F}"/>
                </a:ext>
              </a:extLst>
            </p:cNvPr>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4591777" y="2136280"/>
              <a:ext cx="514800" cy="514800"/>
            </a:xfrm>
            <a:prstGeom prst="flowChartConnector">
              <a:avLst/>
            </a:prstGeom>
            <a:noFill/>
            <a:ln w="28575">
              <a:noFill/>
            </a:ln>
            <a:extLst>
              <a:ext uri="{909E8E84-426E-40DD-AFC4-6F175D3DCCD1}">
                <a14:hiddenFill xmlns:a14="http://schemas.microsoft.com/office/drawing/2010/main">
                  <a:solidFill>
                    <a:srgbClr val="FFFFFF"/>
                  </a:solidFill>
                </a14:hiddenFill>
              </a:ext>
            </a:extLst>
          </p:spPr>
        </p:pic>
        <p:grpSp>
          <p:nvGrpSpPr>
            <p:cNvPr id="11" name="Grupo 10">
              <a:extLst>
                <a:ext uri="{FF2B5EF4-FFF2-40B4-BE49-F238E27FC236}">
                  <a16:creationId xmlns:a16="http://schemas.microsoft.com/office/drawing/2014/main" id="{19A60C2D-F469-494B-80F7-FA526DDE7586}"/>
                </a:ext>
              </a:extLst>
            </p:cNvPr>
            <p:cNvGrpSpPr/>
            <p:nvPr/>
          </p:nvGrpSpPr>
          <p:grpSpPr>
            <a:xfrm>
              <a:off x="3670635" y="2106846"/>
              <a:ext cx="3874952" cy="1020033"/>
              <a:chOff x="4583538" y="2095423"/>
              <a:chExt cx="3874952" cy="1020033"/>
            </a:xfrm>
          </p:grpSpPr>
          <p:sp>
            <p:nvSpPr>
              <p:cNvPr id="26" name="Anillo 6">
                <a:extLst>
                  <a:ext uri="{FF2B5EF4-FFF2-40B4-BE49-F238E27FC236}">
                    <a16:creationId xmlns:a16="http://schemas.microsoft.com/office/drawing/2014/main" id="{197C8BD3-8DBD-32D0-23A9-D23A22D1D4F3}"/>
                  </a:ext>
                </a:extLst>
              </p:cNvPr>
              <p:cNvSpPr/>
              <p:nvPr/>
            </p:nvSpPr>
            <p:spPr>
              <a:xfrm>
                <a:off x="5474558" y="2095820"/>
                <a:ext cx="576000" cy="576000"/>
              </a:xfrm>
              <a:prstGeom prst="donut">
                <a:avLst>
                  <a:gd name="adj" fmla="val 5022"/>
                </a:avLst>
              </a:prstGeom>
              <a:solidFill>
                <a:srgbClr val="1738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Anillo 6">
                <a:extLst>
                  <a:ext uri="{FF2B5EF4-FFF2-40B4-BE49-F238E27FC236}">
                    <a16:creationId xmlns:a16="http://schemas.microsoft.com/office/drawing/2014/main" id="{2EB87F33-5FBB-4A4B-9DD1-BB391D951A64}"/>
                  </a:ext>
                </a:extLst>
              </p:cNvPr>
              <p:cNvSpPr/>
              <p:nvPr/>
            </p:nvSpPr>
            <p:spPr>
              <a:xfrm>
                <a:off x="7882490" y="2095820"/>
                <a:ext cx="576000" cy="576000"/>
              </a:xfrm>
              <a:prstGeom prst="donut">
                <a:avLst>
                  <a:gd name="adj" fmla="val 5022"/>
                </a:avLst>
              </a:prstGeom>
              <a:solidFill>
                <a:srgbClr val="1738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Elipse 1">
                <a:extLst>
                  <a:ext uri="{FF2B5EF4-FFF2-40B4-BE49-F238E27FC236}">
                    <a16:creationId xmlns:a16="http://schemas.microsoft.com/office/drawing/2014/main" id="{B3D63AA7-05F2-4D71-98F5-84BEC3884A5B}"/>
                  </a:ext>
                </a:extLst>
              </p:cNvPr>
              <p:cNvSpPr/>
              <p:nvPr/>
            </p:nvSpPr>
            <p:spPr>
              <a:xfrm>
                <a:off x="4640707" y="2107456"/>
                <a:ext cx="882163" cy="9071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2" name="Imagen 54">
                <a:extLst>
                  <a:ext uri="{FF2B5EF4-FFF2-40B4-BE49-F238E27FC236}">
                    <a16:creationId xmlns:a16="http://schemas.microsoft.com/office/drawing/2014/main" id="{9BD0A2CD-A6FC-ED24-FED5-D71DAB1CEA1E}"/>
                  </a:ext>
                </a:extLst>
              </p:cNvPr>
              <p:cNvPicPr>
                <a:picLocks noChangeAspect="1"/>
              </p:cNvPicPr>
              <p:nvPr/>
            </p:nvPicPr>
            <p:blipFill rotWithShape="1">
              <a:blip r:embed="rId13"/>
              <a:srcRect r="13477" b="7775"/>
              <a:stretch/>
            </p:blipFill>
            <p:spPr>
              <a:xfrm>
                <a:off x="4596064" y="2095423"/>
                <a:ext cx="960882" cy="1019953"/>
              </a:xfrm>
              <a:prstGeom prst="ellipse">
                <a:avLst/>
              </a:prstGeom>
            </p:spPr>
          </p:pic>
          <p:sp>
            <p:nvSpPr>
              <p:cNvPr id="52" name="Círculo: vacío 51">
                <a:extLst>
                  <a:ext uri="{FF2B5EF4-FFF2-40B4-BE49-F238E27FC236}">
                    <a16:creationId xmlns:a16="http://schemas.microsoft.com/office/drawing/2014/main" id="{4E67A5B0-16B2-4D6E-80E3-830F94C0666E}"/>
                  </a:ext>
                </a:extLst>
              </p:cNvPr>
              <p:cNvSpPr/>
              <p:nvPr/>
            </p:nvSpPr>
            <p:spPr>
              <a:xfrm>
                <a:off x="4583538" y="2107456"/>
                <a:ext cx="1008000" cy="1008000"/>
              </a:xfrm>
              <a:prstGeom prst="donut">
                <a:avLst>
                  <a:gd name="adj" fmla="val 5576"/>
                </a:avLst>
              </a:prstGeom>
              <a:solidFill>
                <a:srgbClr val="225292"/>
              </a:solidFill>
              <a:ln w="28575">
                <a:solidFill>
                  <a:srgbClr val="225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grpSp>
      </p:grpSp>
      <p:grpSp>
        <p:nvGrpSpPr>
          <p:cNvPr id="14" name="Grupo 13">
            <a:extLst>
              <a:ext uri="{FF2B5EF4-FFF2-40B4-BE49-F238E27FC236}">
                <a16:creationId xmlns:a16="http://schemas.microsoft.com/office/drawing/2014/main" id="{77E4DA68-754E-4EFF-BD99-03DC65279FF5}"/>
              </a:ext>
            </a:extLst>
          </p:cNvPr>
          <p:cNvGrpSpPr/>
          <p:nvPr/>
        </p:nvGrpSpPr>
        <p:grpSpPr>
          <a:xfrm>
            <a:off x="2997600" y="4319630"/>
            <a:ext cx="1404690" cy="1008000"/>
            <a:chOff x="4642891" y="4355700"/>
            <a:chExt cx="1404690" cy="1008000"/>
          </a:xfrm>
        </p:grpSpPr>
        <p:grpSp>
          <p:nvGrpSpPr>
            <p:cNvPr id="6" name="Grupo 5">
              <a:extLst>
                <a:ext uri="{FF2B5EF4-FFF2-40B4-BE49-F238E27FC236}">
                  <a16:creationId xmlns:a16="http://schemas.microsoft.com/office/drawing/2014/main" id="{EFF2827F-00E2-CA44-9979-58A268DBD438}"/>
                </a:ext>
              </a:extLst>
            </p:cNvPr>
            <p:cNvGrpSpPr/>
            <p:nvPr/>
          </p:nvGrpSpPr>
          <p:grpSpPr>
            <a:xfrm>
              <a:off x="5471581" y="4355700"/>
              <a:ext cx="576000" cy="576001"/>
              <a:chOff x="5846602" y="4008614"/>
              <a:chExt cx="598597" cy="605294"/>
            </a:xfrm>
          </p:grpSpPr>
          <p:sp>
            <p:nvSpPr>
              <p:cNvPr id="4" name="Anillo 3">
                <a:extLst>
                  <a:ext uri="{FF2B5EF4-FFF2-40B4-BE49-F238E27FC236}">
                    <a16:creationId xmlns:a16="http://schemas.microsoft.com/office/drawing/2014/main" id="{F1BF8564-18E9-5844-AB11-B653BD8EFA30}"/>
                  </a:ext>
                </a:extLst>
              </p:cNvPr>
              <p:cNvSpPr/>
              <p:nvPr/>
            </p:nvSpPr>
            <p:spPr>
              <a:xfrm>
                <a:off x="5846602" y="4008614"/>
                <a:ext cx="598597" cy="605294"/>
              </a:xfrm>
              <a:prstGeom prst="donut">
                <a:avLst>
                  <a:gd name="adj" fmla="val 5336"/>
                </a:avLst>
              </a:prstGeom>
              <a:solidFill>
                <a:srgbClr val="1738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52" name="Picture 4" descr="Bandera Americana De Estados Unidos En Forma De Botón De Icono. EE.UU.  Emblema Aislado Sobre Fondo Blanco. Signo Nacional Concepto. Símbolo Día De  La Independencia. 4 De Julio. Conjunto De Círculo, Estrella,">
                <a:extLst>
                  <a:ext uri="{FF2B5EF4-FFF2-40B4-BE49-F238E27FC236}">
                    <a16:creationId xmlns:a16="http://schemas.microsoft.com/office/drawing/2014/main" id="{6EF07BF3-C6C4-AD43-85E9-B496E5FA9DEF}"/>
                  </a:ext>
                </a:extLst>
              </p:cNvPr>
              <p:cNvPicPr>
                <a:picLocks noChangeAspect="1" noChangeArrowheads="1"/>
              </p:cNvPicPr>
              <p:nvPr/>
            </p:nvPicPr>
            <p:blipFill rotWithShape="1">
              <a:blip r:embed="rId14" cstate="screen">
                <a:extLst>
                  <a:ext uri="{28A0092B-C50C-407E-A947-70E740481C1C}">
                    <a14:useLocalDpi xmlns:a14="http://schemas.microsoft.com/office/drawing/2010/main" val="0"/>
                  </a:ext>
                </a:extLst>
              </a:blip>
              <a:srcRect/>
              <a:stretch/>
            </p:blipFill>
            <p:spPr bwMode="auto">
              <a:xfrm>
                <a:off x="5934024" y="4103860"/>
                <a:ext cx="428221" cy="431173"/>
              </a:xfrm>
              <a:prstGeom prst="ellipse">
                <a:avLst/>
              </a:prstGeom>
              <a:noFill/>
              <a:extLst>
                <a:ext uri="{909E8E84-426E-40DD-AFC4-6F175D3DCCD1}">
                  <a14:hiddenFill xmlns:a14="http://schemas.microsoft.com/office/drawing/2010/main">
                    <a:solidFill>
                      <a:srgbClr val="FFFFFF"/>
                    </a:solidFill>
                  </a14:hiddenFill>
                </a:ext>
              </a:extLst>
            </p:spPr>
          </p:pic>
        </p:grpSp>
        <p:pic>
          <p:nvPicPr>
            <p:cNvPr id="56" name="Imagen 55">
              <a:extLst>
                <a:ext uri="{FF2B5EF4-FFF2-40B4-BE49-F238E27FC236}">
                  <a16:creationId xmlns:a16="http://schemas.microsoft.com/office/drawing/2014/main" id="{B58F548A-A191-4E17-91AD-2C98B865D36D}"/>
                </a:ext>
              </a:extLst>
            </p:cNvPr>
            <p:cNvPicPr>
              <a:picLocks noChangeAspect="1"/>
            </p:cNvPicPr>
            <p:nvPr/>
          </p:nvPicPr>
          <p:blipFill>
            <a:blip r:embed="rId15"/>
            <a:stretch>
              <a:fillRect/>
            </a:stretch>
          </p:blipFill>
          <p:spPr>
            <a:xfrm>
              <a:off x="4654395" y="4355700"/>
              <a:ext cx="991397" cy="1007920"/>
            </a:xfrm>
            <a:prstGeom prst="rect">
              <a:avLst/>
            </a:prstGeom>
          </p:spPr>
        </p:pic>
        <p:sp>
          <p:nvSpPr>
            <p:cNvPr id="77" name="Círculo: vacío 76">
              <a:extLst>
                <a:ext uri="{FF2B5EF4-FFF2-40B4-BE49-F238E27FC236}">
                  <a16:creationId xmlns:a16="http://schemas.microsoft.com/office/drawing/2014/main" id="{E88E2D3D-4C02-47ED-AB6B-073FCA173B7E}"/>
                </a:ext>
              </a:extLst>
            </p:cNvPr>
            <p:cNvSpPr/>
            <p:nvPr/>
          </p:nvSpPr>
          <p:spPr>
            <a:xfrm>
              <a:off x="4642891" y="4355700"/>
              <a:ext cx="1008000" cy="1008000"/>
            </a:xfrm>
            <a:prstGeom prst="donut">
              <a:avLst>
                <a:gd name="adj" fmla="val 5576"/>
              </a:avLst>
            </a:prstGeom>
            <a:solidFill>
              <a:srgbClr val="225292"/>
            </a:solidFill>
            <a:ln w="28575">
              <a:solidFill>
                <a:srgbClr val="225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grpSp>
      <p:sp>
        <p:nvSpPr>
          <p:cNvPr id="86" name="Círculo: vacío 85">
            <a:extLst>
              <a:ext uri="{FF2B5EF4-FFF2-40B4-BE49-F238E27FC236}">
                <a16:creationId xmlns:a16="http://schemas.microsoft.com/office/drawing/2014/main" id="{ECC204AD-0552-441C-8821-B42C4379B5EB}"/>
              </a:ext>
            </a:extLst>
          </p:cNvPr>
          <p:cNvSpPr/>
          <p:nvPr/>
        </p:nvSpPr>
        <p:spPr>
          <a:xfrm>
            <a:off x="10346634" y="2132587"/>
            <a:ext cx="648000" cy="648000"/>
          </a:xfrm>
          <a:prstGeom prst="donut">
            <a:avLst>
              <a:gd name="adj" fmla="val 5576"/>
            </a:avLst>
          </a:prstGeom>
          <a:solidFill>
            <a:srgbClr val="225292"/>
          </a:solidFill>
          <a:ln w="19050">
            <a:solidFill>
              <a:srgbClr val="225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88" name="Círculo: vacío 87">
            <a:extLst>
              <a:ext uri="{FF2B5EF4-FFF2-40B4-BE49-F238E27FC236}">
                <a16:creationId xmlns:a16="http://schemas.microsoft.com/office/drawing/2014/main" id="{8B9D61B2-604A-4333-8A1E-8FA4EC7656EC}"/>
              </a:ext>
            </a:extLst>
          </p:cNvPr>
          <p:cNvSpPr/>
          <p:nvPr/>
        </p:nvSpPr>
        <p:spPr>
          <a:xfrm>
            <a:off x="10346634" y="2992039"/>
            <a:ext cx="648000" cy="648000"/>
          </a:xfrm>
          <a:prstGeom prst="donut">
            <a:avLst>
              <a:gd name="adj" fmla="val 5576"/>
            </a:avLst>
          </a:prstGeom>
          <a:solidFill>
            <a:srgbClr val="225292"/>
          </a:solidFill>
          <a:ln w="19050">
            <a:solidFill>
              <a:srgbClr val="225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89" name="Círculo: vacío 88">
            <a:extLst>
              <a:ext uri="{FF2B5EF4-FFF2-40B4-BE49-F238E27FC236}">
                <a16:creationId xmlns:a16="http://schemas.microsoft.com/office/drawing/2014/main" id="{75295983-C388-4035-957F-943689277F70}"/>
              </a:ext>
            </a:extLst>
          </p:cNvPr>
          <p:cNvSpPr/>
          <p:nvPr/>
        </p:nvSpPr>
        <p:spPr>
          <a:xfrm>
            <a:off x="10346634" y="3898310"/>
            <a:ext cx="648000" cy="648000"/>
          </a:xfrm>
          <a:prstGeom prst="donut">
            <a:avLst>
              <a:gd name="adj" fmla="val 5576"/>
            </a:avLst>
          </a:prstGeom>
          <a:solidFill>
            <a:srgbClr val="225292"/>
          </a:solidFill>
          <a:ln w="19050">
            <a:solidFill>
              <a:srgbClr val="225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90" name="Círculo: vacío 89">
            <a:extLst>
              <a:ext uri="{FF2B5EF4-FFF2-40B4-BE49-F238E27FC236}">
                <a16:creationId xmlns:a16="http://schemas.microsoft.com/office/drawing/2014/main" id="{F18E47FC-E1A5-4805-9946-83BE5EB00EE2}"/>
              </a:ext>
            </a:extLst>
          </p:cNvPr>
          <p:cNvSpPr/>
          <p:nvPr/>
        </p:nvSpPr>
        <p:spPr>
          <a:xfrm>
            <a:off x="10346634" y="4812718"/>
            <a:ext cx="648000" cy="648000"/>
          </a:xfrm>
          <a:prstGeom prst="donut">
            <a:avLst>
              <a:gd name="adj" fmla="val 5576"/>
            </a:avLst>
          </a:prstGeom>
          <a:solidFill>
            <a:srgbClr val="225292"/>
          </a:solidFill>
          <a:ln w="19050">
            <a:solidFill>
              <a:srgbClr val="225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pic>
        <p:nvPicPr>
          <p:cNvPr id="84" name="Imagen 83">
            <a:extLst>
              <a:ext uri="{FF2B5EF4-FFF2-40B4-BE49-F238E27FC236}">
                <a16:creationId xmlns:a16="http://schemas.microsoft.com/office/drawing/2014/main" id="{786CFE75-6F3C-1477-D062-DE6BF4AA0C7A}"/>
              </a:ext>
            </a:extLst>
          </p:cNvPr>
          <p:cNvPicPr>
            <a:picLocks noChangeAspect="1"/>
          </p:cNvPicPr>
          <p:nvPr/>
        </p:nvPicPr>
        <p:blipFill>
          <a:blip r:embed="rId16"/>
          <a:stretch>
            <a:fillRect/>
          </a:stretch>
        </p:blipFill>
        <p:spPr>
          <a:xfrm>
            <a:off x="10371222" y="2167419"/>
            <a:ext cx="604732" cy="584560"/>
          </a:xfrm>
          <a:prstGeom prst="rect">
            <a:avLst/>
          </a:prstGeom>
        </p:spPr>
      </p:pic>
      <p:sp>
        <p:nvSpPr>
          <p:cNvPr id="91" name="Círculo: vacío 90">
            <a:extLst>
              <a:ext uri="{FF2B5EF4-FFF2-40B4-BE49-F238E27FC236}">
                <a16:creationId xmlns:a16="http://schemas.microsoft.com/office/drawing/2014/main" id="{42EBC984-3125-48D2-8E40-09AEA83607CE}"/>
              </a:ext>
            </a:extLst>
          </p:cNvPr>
          <p:cNvSpPr/>
          <p:nvPr/>
        </p:nvSpPr>
        <p:spPr>
          <a:xfrm>
            <a:off x="10346634" y="5729371"/>
            <a:ext cx="648000" cy="648000"/>
          </a:xfrm>
          <a:prstGeom prst="donut">
            <a:avLst>
              <a:gd name="adj" fmla="val 5576"/>
            </a:avLst>
          </a:prstGeom>
          <a:solidFill>
            <a:srgbClr val="225292"/>
          </a:solidFill>
          <a:ln w="19050">
            <a:solidFill>
              <a:srgbClr val="225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85" name="TextBox 41">
            <a:extLst>
              <a:ext uri="{FF2B5EF4-FFF2-40B4-BE49-F238E27FC236}">
                <a16:creationId xmlns:a16="http://schemas.microsoft.com/office/drawing/2014/main" id="{41BD554C-A8CA-1937-3CF7-D9B11BE9C5AE}"/>
              </a:ext>
            </a:extLst>
          </p:cNvPr>
          <p:cNvSpPr txBox="1"/>
          <p:nvPr/>
        </p:nvSpPr>
        <p:spPr>
          <a:xfrm>
            <a:off x="2092680" y="5303583"/>
            <a:ext cx="288000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sz="16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Ginger Evans*</a:t>
            </a:r>
          </a:p>
        </p:txBody>
      </p:sp>
      <p:sp>
        <p:nvSpPr>
          <p:cNvPr id="87" name="TextBox 67">
            <a:extLst>
              <a:ext uri="{FF2B5EF4-FFF2-40B4-BE49-F238E27FC236}">
                <a16:creationId xmlns:a16="http://schemas.microsoft.com/office/drawing/2014/main" id="{6C602490-46AD-6581-FDE8-BCF82570287C}"/>
              </a:ext>
            </a:extLst>
          </p:cNvPr>
          <p:cNvSpPr txBox="1"/>
          <p:nvPr/>
        </p:nvSpPr>
        <p:spPr>
          <a:xfrm>
            <a:off x="7232730" y="5558032"/>
            <a:ext cx="2339366" cy="605294"/>
          </a:xfrm>
          <a:prstGeom prst="rect">
            <a:avLst/>
          </a:prstGeom>
          <a:noFill/>
        </p:spPr>
        <p:txBody>
          <a:bodyPr wrap="square">
            <a:spAutoFit/>
          </a:bodyPr>
          <a:lstStyle/>
          <a:p>
            <a:pPr marR="0" lvl="0" algn="ctr" defTabSz="914400" rtl="0" eaLnBrk="1" fontAlgn="auto" latinLnBrk="0" hangingPunct="1">
              <a:lnSpc>
                <a:spcPct val="100000"/>
              </a:lnSpc>
              <a:spcBef>
                <a:spcPts val="300"/>
              </a:spcBef>
              <a:spcAft>
                <a:spcPts val="100"/>
              </a:spcAft>
              <a:buClr>
                <a:srgbClr val="00B050"/>
              </a:buClr>
              <a:buSzTx/>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a:rPr>
              <a:t>Vice Minister of Transportation, </a:t>
            </a:r>
            <a:b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a:rPr>
            </a:b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a:rPr>
              <a:t>Infrastructure and Communities</a:t>
            </a:r>
          </a:p>
          <a:p>
            <a:pPr marR="0" lvl="0" algn="ctr" defTabSz="914400" rtl="0" eaLnBrk="1" fontAlgn="auto" latinLnBrk="0" hangingPunct="1">
              <a:lnSpc>
                <a:spcPct val="100000"/>
              </a:lnSpc>
              <a:spcBef>
                <a:spcPts val="300"/>
              </a:spcBef>
              <a:spcAft>
                <a:spcPts val="100"/>
              </a:spcAft>
              <a:buClr>
                <a:srgbClr val="00B050"/>
              </a:buClr>
              <a:buSzTx/>
              <a:tabLst/>
              <a:defRPr/>
            </a:pPr>
            <a:r>
              <a:rPr kumimoji="0" lang="es-MX" sz="1000" b="1" i="0" u="none" strike="noStrike" kern="1200" cap="none" spc="0" normalizeH="0" baseline="0" noProof="0" dirty="0" err="1">
                <a:ln>
                  <a:noFill/>
                </a:ln>
                <a:solidFill>
                  <a:prstClr val="black"/>
                </a:solidFill>
                <a:effectLst/>
                <a:uLnTx/>
                <a:uFillTx/>
                <a:latin typeface="Calibri" panose="020F0502020204030204"/>
                <a:ea typeface="+mn-ea"/>
                <a:cs typeface="+mn-cs"/>
                <a:sym typeface="Helvetica"/>
              </a:rPr>
              <a:t>Corporate</a:t>
            </a:r>
            <a:r>
              <a:rPr kumimoji="0" lang="es-MX" sz="10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a:rPr>
              <a:t> Director, OAG</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7897C233-8281-924D-AED1-C1F031C1592E}"/>
              </a:ext>
            </a:extLst>
          </p:cNvPr>
          <p:cNvGrpSpPr/>
          <p:nvPr/>
        </p:nvGrpSpPr>
        <p:grpSpPr>
          <a:xfrm>
            <a:off x="7884423" y="4185818"/>
            <a:ext cx="1415424" cy="1008000"/>
            <a:chOff x="7460682" y="4287418"/>
            <a:chExt cx="1415424" cy="1008000"/>
          </a:xfrm>
        </p:grpSpPr>
        <p:pic>
          <p:nvPicPr>
            <p:cNvPr id="1026" name="Picture 2" descr="Canada Circle Flag Clip Art Free PNG Image｜Illustoon">
              <a:extLst>
                <a:ext uri="{FF2B5EF4-FFF2-40B4-BE49-F238E27FC236}">
                  <a16:creationId xmlns:a16="http://schemas.microsoft.com/office/drawing/2014/main" id="{DCA3B0C4-9CAB-0B07-70EC-8E3C82E78040}"/>
                </a:ext>
              </a:extLst>
            </p:cNvPr>
            <p:cNvPicPr>
              <a:picLocks noChangeAspect="1" noChangeArrowheads="1"/>
            </p:cNvPicPr>
            <p:nvPr/>
          </p:nvPicPr>
          <p:blipFill rotWithShape="1">
            <a:blip r:embed="rId17" cstate="screen">
              <a:extLst>
                <a:ext uri="{28A0092B-C50C-407E-A947-70E740481C1C}">
                  <a14:useLocalDpi xmlns:a14="http://schemas.microsoft.com/office/drawing/2010/main" val="0"/>
                </a:ext>
              </a:extLst>
            </a:blip>
            <a:srcRect/>
            <a:stretch/>
          </p:blipFill>
          <p:spPr bwMode="auto">
            <a:xfrm>
              <a:off x="8300106" y="4317997"/>
              <a:ext cx="576000" cy="561615"/>
            </a:xfrm>
            <a:prstGeom prst="flowChartConnector">
              <a:avLst/>
            </a:prstGeom>
            <a:noFill/>
            <a:ln w="38100">
              <a:solidFill>
                <a:srgbClr val="1B3C69"/>
              </a:solidFill>
            </a:ln>
            <a:extLst>
              <a:ext uri="{909E8E84-426E-40DD-AFC4-6F175D3DCCD1}">
                <a14:hiddenFill xmlns:a14="http://schemas.microsoft.com/office/drawing/2010/main">
                  <a:solidFill>
                    <a:srgbClr val="FFFFFF"/>
                  </a:solidFill>
                </a14:hiddenFill>
              </a:ext>
            </a:extLst>
          </p:spPr>
        </p:pic>
        <p:sp>
          <p:nvSpPr>
            <p:cNvPr id="83" name="Círculo: vacío 82">
              <a:extLst>
                <a:ext uri="{FF2B5EF4-FFF2-40B4-BE49-F238E27FC236}">
                  <a16:creationId xmlns:a16="http://schemas.microsoft.com/office/drawing/2014/main" id="{51FA6A58-096A-47E2-9FD1-E44422EBFE50}"/>
                </a:ext>
              </a:extLst>
            </p:cNvPr>
            <p:cNvSpPr/>
            <p:nvPr/>
          </p:nvSpPr>
          <p:spPr>
            <a:xfrm>
              <a:off x="7460682" y="4287418"/>
              <a:ext cx="1008000" cy="1008000"/>
            </a:xfrm>
            <a:prstGeom prst="donut">
              <a:avLst>
                <a:gd name="adj" fmla="val 5576"/>
              </a:avLst>
            </a:prstGeom>
            <a:solidFill>
              <a:srgbClr val="225292"/>
            </a:solidFill>
            <a:ln w="76200">
              <a:solidFill>
                <a:srgbClr val="225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pic>
          <p:nvPicPr>
            <p:cNvPr id="95" name="Imagen 94">
              <a:extLst>
                <a:ext uri="{FF2B5EF4-FFF2-40B4-BE49-F238E27FC236}">
                  <a16:creationId xmlns:a16="http://schemas.microsoft.com/office/drawing/2014/main" id="{E3ED488D-60FE-DA86-F3DE-6A854695DAF9}"/>
                </a:ext>
              </a:extLst>
            </p:cNvPr>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7527916" y="4341418"/>
              <a:ext cx="873532" cy="900000"/>
            </a:xfrm>
            <a:prstGeom prst="rect">
              <a:avLst/>
            </a:prstGeom>
          </p:spPr>
        </p:pic>
      </p:grpSp>
      <p:sp>
        <p:nvSpPr>
          <p:cNvPr id="8" name="TextBox 64">
            <a:extLst>
              <a:ext uri="{FF2B5EF4-FFF2-40B4-BE49-F238E27FC236}">
                <a16:creationId xmlns:a16="http://schemas.microsoft.com/office/drawing/2014/main" id="{87514244-41D2-B652-8F43-22BFC33D5814}"/>
              </a:ext>
            </a:extLst>
          </p:cNvPr>
          <p:cNvSpPr txBox="1"/>
          <p:nvPr/>
        </p:nvSpPr>
        <p:spPr>
          <a:xfrm>
            <a:off x="4483773" y="3191153"/>
            <a:ext cx="288000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sz="16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Angela María Orozco</a:t>
            </a:r>
          </a:p>
        </p:txBody>
      </p:sp>
      <p:sp>
        <p:nvSpPr>
          <p:cNvPr id="12" name="TextBox 67">
            <a:extLst>
              <a:ext uri="{FF2B5EF4-FFF2-40B4-BE49-F238E27FC236}">
                <a16:creationId xmlns:a16="http://schemas.microsoft.com/office/drawing/2014/main" id="{FE4835FF-903F-E87F-9B5E-700F025E9564}"/>
              </a:ext>
            </a:extLst>
          </p:cNvPr>
          <p:cNvSpPr txBox="1"/>
          <p:nvPr/>
        </p:nvSpPr>
        <p:spPr>
          <a:xfrm>
            <a:off x="4441134" y="3461521"/>
            <a:ext cx="2876976" cy="451406"/>
          </a:xfrm>
          <a:prstGeom prst="rect">
            <a:avLst/>
          </a:prstGeom>
          <a:noFill/>
        </p:spPr>
        <p:txBody>
          <a:bodyPr wrap="square">
            <a:spAutoFit/>
          </a:bodyPr>
          <a:lstStyle/>
          <a:p>
            <a:pPr marR="0" lvl="0" algn="ctr" defTabSz="914400" rtl="0" eaLnBrk="1" fontAlgn="auto" latinLnBrk="0" hangingPunct="1">
              <a:lnSpc>
                <a:spcPct val="100000"/>
              </a:lnSpc>
              <a:spcBef>
                <a:spcPts val="300"/>
              </a:spcBef>
              <a:spcAft>
                <a:spcPts val="100"/>
              </a:spcAft>
              <a:buClr>
                <a:srgbClr val="00B050"/>
              </a:buClr>
              <a:buSzTx/>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a:rPr>
              <a:t>Minister of Transportation</a:t>
            </a:r>
          </a:p>
          <a:p>
            <a:pPr marR="0" lvl="0" algn="ctr" defTabSz="914400" rtl="0" eaLnBrk="1" fontAlgn="auto" latinLnBrk="0" hangingPunct="1">
              <a:lnSpc>
                <a:spcPct val="100000"/>
              </a:lnSpc>
              <a:spcBef>
                <a:spcPts val="300"/>
              </a:spcBef>
              <a:spcAft>
                <a:spcPts val="100"/>
              </a:spcAft>
              <a:buClr>
                <a:srgbClr val="00B050"/>
              </a:buClr>
              <a:buSzTx/>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a:rPr>
              <a:t>CEO and Partner, Research &amp; Opportunities</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Círculo: vacío 17">
            <a:extLst>
              <a:ext uri="{FF2B5EF4-FFF2-40B4-BE49-F238E27FC236}">
                <a16:creationId xmlns:a16="http://schemas.microsoft.com/office/drawing/2014/main" id="{8AF520E9-C6EE-C54A-4FC3-1523B9205C67}"/>
              </a:ext>
            </a:extLst>
          </p:cNvPr>
          <p:cNvSpPr/>
          <p:nvPr/>
        </p:nvSpPr>
        <p:spPr>
          <a:xfrm>
            <a:off x="5445828" y="2120454"/>
            <a:ext cx="1008000" cy="1008000"/>
          </a:xfrm>
          <a:prstGeom prst="donut">
            <a:avLst>
              <a:gd name="adj" fmla="val 5576"/>
            </a:avLst>
          </a:prstGeom>
          <a:solidFill>
            <a:srgbClr val="225292"/>
          </a:solidFill>
          <a:ln w="28575">
            <a:solidFill>
              <a:srgbClr val="225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33" name="TextBox 61">
            <a:extLst>
              <a:ext uri="{FF2B5EF4-FFF2-40B4-BE49-F238E27FC236}">
                <a16:creationId xmlns:a16="http://schemas.microsoft.com/office/drawing/2014/main" id="{DF1EA2DE-ADDD-7940-78EB-B6E3EEECDE0D}"/>
              </a:ext>
            </a:extLst>
          </p:cNvPr>
          <p:cNvSpPr txBox="1"/>
          <p:nvPr/>
        </p:nvSpPr>
        <p:spPr>
          <a:xfrm>
            <a:off x="4503937" y="5558032"/>
            <a:ext cx="2876976" cy="656590"/>
          </a:xfrm>
          <a:prstGeom prst="rect">
            <a:avLst/>
          </a:prstGeom>
          <a:noFill/>
        </p:spPr>
        <p:txBody>
          <a:bodyPr wrap="square">
            <a:spAutoFit/>
          </a:bodyPr>
          <a:lstStyle/>
          <a:p>
            <a:pPr marR="0" lvl="0" algn="ctr" defTabSz="914400" rtl="0" eaLnBrk="1" fontAlgn="auto" latinLnBrk="0" hangingPunct="1">
              <a:lnSpc>
                <a:spcPct val="100000"/>
              </a:lnSpc>
              <a:spcBef>
                <a:spcPts val="300"/>
              </a:spcBef>
              <a:spcAft>
                <a:spcPts val="100"/>
              </a:spcAft>
              <a:buClr>
                <a:srgbClr val="00B050"/>
              </a:buClr>
              <a:buSzTx/>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a:rPr>
              <a:t>CEO, CFE &amp; </a:t>
            </a: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sym typeface="Helvetica"/>
              </a:rPr>
              <a:t>LyFC</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a:endParaRPr>
          </a:p>
          <a:p>
            <a:pPr algn="ctr">
              <a:spcBef>
                <a:spcPts val="300"/>
              </a:spcBef>
              <a:spcAft>
                <a:spcPts val="100"/>
              </a:spcAft>
              <a:buClr>
                <a:srgbClr val="00B050"/>
              </a:buClr>
              <a:defRPr/>
            </a:pPr>
            <a:r>
              <a:rPr lang="en-US" sz="1000" b="1" dirty="0">
                <a:solidFill>
                  <a:prstClr val="black"/>
                </a:solidFill>
                <a:latin typeface="Calibri" panose="020F0502020204030204"/>
                <a:sym typeface="Helvetica"/>
              </a:rPr>
              <a:t>Head, CONAGUA</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a:endParaRPr>
          </a:p>
          <a:p>
            <a:pPr marR="0" lvl="0" algn="ctr" defTabSz="914400" rtl="0" eaLnBrk="1" fontAlgn="auto" latinLnBrk="0" hangingPunct="1">
              <a:lnSpc>
                <a:spcPct val="100000"/>
              </a:lnSpc>
              <a:spcBef>
                <a:spcPts val="300"/>
              </a:spcBef>
              <a:spcAft>
                <a:spcPts val="100"/>
              </a:spcAft>
              <a:buClr>
                <a:srgbClr val="00B050"/>
              </a:buClr>
              <a:buSzTx/>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a:rPr>
              <a:t>CEO, DIRAC</a:t>
            </a:r>
          </a:p>
        </p:txBody>
      </p:sp>
      <p:sp>
        <p:nvSpPr>
          <p:cNvPr id="37" name="Círculo: vacío 36">
            <a:extLst>
              <a:ext uri="{FF2B5EF4-FFF2-40B4-BE49-F238E27FC236}">
                <a16:creationId xmlns:a16="http://schemas.microsoft.com/office/drawing/2014/main" id="{F8846BB7-BF94-620D-EAC2-CE5072ECD3D3}"/>
              </a:ext>
            </a:extLst>
          </p:cNvPr>
          <p:cNvSpPr/>
          <p:nvPr/>
        </p:nvSpPr>
        <p:spPr>
          <a:xfrm>
            <a:off x="5429648" y="4319630"/>
            <a:ext cx="1008000" cy="1008000"/>
          </a:xfrm>
          <a:prstGeom prst="donut">
            <a:avLst>
              <a:gd name="adj" fmla="val 5576"/>
            </a:avLst>
          </a:prstGeom>
          <a:solidFill>
            <a:srgbClr val="225292"/>
          </a:solidFill>
          <a:ln w="28575">
            <a:solidFill>
              <a:srgbClr val="225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43" name="TextBox 41">
            <a:extLst>
              <a:ext uri="{FF2B5EF4-FFF2-40B4-BE49-F238E27FC236}">
                <a16:creationId xmlns:a16="http://schemas.microsoft.com/office/drawing/2014/main" id="{BDCB7314-B57F-A9E5-1ADC-734F578FE8A0}"/>
              </a:ext>
            </a:extLst>
          </p:cNvPr>
          <p:cNvSpPr txBox="1"/>
          <p:nvPr/>
        </p:nvSpPr>
        <p:spPr>
          <a:xfrm>
            <a:off x="4524728" y="5303583"/>
            <a:ext cx="288000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sz="16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Guillermo Guerrero Villalobos*</a:t>
            </a:r>
          </a:p>
        </p:txBody>
      </p:sp>
      <p:pic>
        <p:nvPicPr>
          <p:cNvPr id="44" name="Imagen 43">
            <a:extLst>
              <a:ext uri="{FF2B5EF4-FFF2-40B4-BE49-F238E27FC236}">
                <a16:creationId xmlns:a16="http://schemas.microsoft.com/office/drawing/2014/main" id="{1E6B4286-70E7-D7E3-AE9E-5AF085AF8224}"/>
              </a:ext>
            </a:extLst>
          </p:cNvPr>
          <p:cNvPicPr>
            <a:picLocks noChangeAspect="1"/>
          </p:cNvPicPr>
          <p:nvPr/>
        </p:nvPicPr>
        <p:blipFill rotWithShape="1">
          <a:blip r:embed="rId19" cstate="screen">
            <a:extLst>
              <a:ext uri="{28A0092B-C50C-407E-A947-70E740481C1C}">
                <a14:useLocalDpi xmlns:a14="http://schemas.microsoft.com/office/drawing/2010/main" val="0"/>
              </a:ext>
            </a:extLst>
          </a:blip>
          <a:srcRect/>
          <a:stretch/>
        </p:blipFill>
        <p:spPr>
          <a:xfrm>
            <a:off x="5507103" y="4386536"/>
            <a:ext cx="886438" cy="890353"/>
          </a:xfrm>
          <a:prstGeom prst="flowChartConnector">
            <a:avLst/>
          </a:prstGeom>
        </p:spPr>
      </p:pic>
      <p:pic>
        <p:nvPicPr>
          <p:cNvPr id="16" name="Imagen 5">
            <a:extLst>
              <a:ext uri="{FF2B5EF4-FFF2-40B4-BE49-F238E27FC236}">
                <a16:creationId xmlns:a16="http://schemas.microsoft.com/office/drawing/2014/main" id="{97BFAC43-D51E-A871-90B4-87FF897DB44F}"/>
              </a:ext>
            </a:extLst>
          </p:cNvPr>
          <p:cNvPicPr>
            <a:picLocks noChangeAspect="1"/>
          </p:cNvPicPr>
          <p:nvPr/>
        </p:nvPicPr>
        <p:blipFill>
          <a:blip r:embed="rId20"/>
          <a:stretch>
            <a:fillRect/>
          </a:stretch>
        </p:blipFill>
        <p:spPr>
          <a:xfrm>
            <a:off x="8728131" y="2120454"/>
            <a:ext cx="576000" cy="576000"/>
          </a:xfrm>
          <a:prstGeom prst="rect">
            <a:avLst/>
          </a:prstGeom>
        </p:spPr>
      </p:pic>
      <p:sp>
        <p:nvSpPr>
          <p:cNvPr id="17" name="Círculo: vacío 62">
            <a:extLst>
              <a:ext uri="{FF2B5EF4-FFF2-40B4-BE49-F238E27FC236}">
                <a16:creationId xmlns:a16="http://schemas.microsoft.com/office/drawing/2014/main" id="{53FD49BB-4D38-0AB4-EAA2-00E6E9EFCD39}"/>
              </a:ext>
            </a:extLst>
          </p:cNvPr>
          <p:cNvSpPr/>
          <p:nvPr/>
        </p:nvSpPr>
        <p:spPr>
          <a:xfrm>
            <a:off x="7867452" y="2120454"/>
            <a:ext cx="1008000" cy="1008000"/>
          </a:xfrm>
          <a:prstGeom prst="donut">
            <a:avLst>
              <a:gd name="adj" fmla="val 5576"/>
            </a:avLst>
          </a:prstGeom>
          <a:solidFill>
            <a:srgbClr val="225292"/>
          </a:solidFill>
          <a:ln w="28575">
            <a:solidFill>
              <a:srgbClr val="225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pic>
        <p:nvPicPr>
          <p:cNvPr id="20" name="Picture 3">
            <a:extLst>
              <a:ext uri="{FF2B5EF4-FFF2-40B4-BE49-F238E27FC236}">
                <a16:creationId xmlns:a16="http://schemas.microsoft.com/office/drawing/2014/main" id="{FBDEC909-058D-2A73-15EC-35705BBE7E39}"/>
              </a:ext>
            </a:extLst>
          </p:cNvPr>
          <p:cNvPicPr>
            <a:picLocks noChangeAspect="1"/>
          </p:cNvPicPr>
          <p:nvPr/>
        </p:nvPicPr>
        <p:blipFill rotWithShape="1">
          <a:blip r:embed="rId21"/>
          <a:srcRect r="7640"/>
          <a:stretch/>
        </p:blipFill>
        <p:spPr>
          <a:xfrm>
            <a:off x="7951602" y="2228308"/>
            <a:ext cx="828698" cy="837704"/>
          </a:xfrm>
          <a:prstGeom prst="flowChartConnector">
            <a:avLst/>
          </a:prstGeom>
        </p:spPr>
      </p:pic>
      <p:pic>
        <p:nvPicPr>
          <p:cNvPr id="22" name="Imagen 4">
            <a:extLst>
              <a:ext uri="{FF2B5EF4-FFF2-40B4-BE49-F238E27FC236}">
                <a16:creationId xmlns:a16="http://schemas.microsoft.com/office/drawing/2014/main" id="{01699F48-CD7B-B5D1-4B30-0A2E3461D511}"/>
              </a:ext>
            </a:extLst>
          </p:cNvPr>
          <p:cNvPicPr>
            <a:picLocks noChangeAspect="1"/>
          </p:cNvPicPr>
          <p:nvPr/>
        </p:nvPicPr>
        <p:blipFill>
          <a:blip r:embed="rId3"/>
          <a:stretch>
            <a:fillRect/>
          </a:stretch>
        </p:blipFill>
        <p:spPr>
          <a:xfrm>
            <a:off x="1477595" y="4252724"/>
            <a:ext cx="576000" cy="576000"/>
          </a:xfrm>
          <a:prstGeom prst="rect">
            <a:avLst/>
          </a:prstGeom>
        </p:spPr>
      </p:pic>
      <p:sp>
        <p:nvSpPr>
          <p:cNvPr id="27" name="Círculo: vacío 69">
            <a:extLst>
              <a:ext uri="{FF2B5EF4-FFF2-40B4-BE49-F238E27FC236}">
                <a16:creationId xmlns:a16="http://schemas.microsoft.com/office/drawing/2014/main" id="{0832F4B0-9E18-FDD2-75B9-7A21903A87E5}"/>
              </a:ext>
            </a:extLst>
          </p:cNvPr>
          <p:cNvSpPr/>
          <p:nvPr/>
        </p:nvSpPr>
        <p:spPr>
          <a:xfrm>
            <a:off x="597199" y="4252724"/>
            <a:ext cx="1008000" cy="1008000"/>
          </a:xfrm>
          <a:prstGeom prst="donut">
            <a:avLst>
              <a:gd name="adj" fmla="val 5576"/>
            </a:avLst>
          </a:prstGeom>
          <a:solidFill>
            <a:srgbClr val="225292"/>
          </a:solidFill>
          <a:ln w="28575">
            <a:solidFill>
              <a:srgbClr val="225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Tree>
    <p:extLst>
      <p:ext uri="{BB962C8B-B14F-4D97-AF65-F5344CB8AC3E}">
        <p14:creationId xmlns:p14="http://schemas.microsoft.com/office/powerpoint/2010/main" val="33141491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64666</TotalTime>
  <Words>5179</Words>
  <Application>Microsoft Office PowerPoint</Application>
  <PresentationFormat>Panorámica</PresentationFormat>
  <Paragraphs>715</Paragraphs>
  <Slides>27</Slides>
  <Notes>5</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27</vt:i4>
      </vt:variant>
    </vt:vector>
  </HeadingPairs>
  <TitlesOfParts>
    <vt:vector size="36" baseType="lpstr">
      <vt:lpstr>Arial</vt:lpstr>
      <vt:lpstr>Calibri</vt:lpstr>
      <vt:lpstr>Calibri (Body)</vt:lpstr>
      <vt:lpstr>Calibri Light</vt:lpstr>
      <vt:lpstr>Helvetica</vt:lpstr>
      <vt:lpstr>Helvetica Light</vt:lpstr>
      <vt:lpstr>inherit</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Diego Peralta Castillo</dc:creator>
  <cp:lastModifiedBy>SALA DE JUNTAS AINDA</cp:lastModifiedBy>
  <cp:revision>1090</cp:revision>
  <cp:lastPrinted>2022-11-07T18:58:44Z</cp:lastPrinted>
  <dcterms:created xsi:type="dcterms:W3CDTF">2019-07-23T02:46:39Z</dcterms:created>
  <dcterms:modified xsi:type="dcterms:W3CDTF">2023-05-16T18:32:43Z</dcterms:modified>
</cp:coreProperties>
</file>